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56" r:id="rId2"/>
    <p:sldId id="257" r:id="rId3"/>
    <p:sldId id="290" r:id="rId4"/>
    <p:sldId id="259" r:id="rId5"/>
    <p:sldId id="260" r:id="rId6"/>
    <p:sldId id="264" r:id="rId7"/>
    <p:sldId id="274" r:id="rId8"/>
    <p:sldId id="262" r:id="rId9"/>
    <p:sldId id="267" r:id="rId10"/>
    <p:sldId id="275" r:id="rId11"/>
    <p:sldId id="276" r:id="rId12"/>
    <p:sldId id="282" r:id="rId13"/>
    <p:sldId id="286" r:id="rId14"/>
    <p:sldId id="287" r:id="rId15"/>
    <p:sldId id="281" r:id="rId16"/>
    <p:sldId id="269" r:id="rId17"/>
    <p:sldId id="278" r:id="rId18"/>
    <p:sldId id="271" r:id="rId19"/>
    <p:sldId id="268" r:id="rId20"/>
    <p:sldId id="291" r:id="rId21"/>
    <p:sldId id="265" r:id="rId22"/>
    <p:sldId id="266" r:id="rId23"/>
    <p:sldId id="272" r:id="rId24"/>
    <p:sldId id="263" r:id="rId25"/>
    <p:sldId id="270" r:id="rId26"/>
    <p:sldId id="261" r:id="rId27"/>
    <p:sldId id="273" r:id="rId28"/>
    <p:sldId id="283" r:id="rId29"/>
    <p:sldId id="284" r:id="rId30"/>
    <p:sldId id="285" r:id="rId31"/>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2604" y="90"/>
      </p:cViewPr>
      <p:guideLst>
        <p:guide orient="horz" pos="2880"/>
        <p:guide pos="2160"/>
      </p:guideLst>
    </p:cSldViewPr>
  </p:slideViewPr>
  <p:notesTextViewPr>
    <p:cViewPr>
      <p:scale>
        <a:sx n="100" d="100"/>
        <a:sy n="100" d="100"/>
      </p:scale>
      <p:origin x="0" y="0"/>
    </p:cViewPr>
  </p:notesTextViewPr>
  <p:sorterViewPr>
    <p:cViewPr varScale="1">
      <p:scale>
        <a:sx n="100" d="100"/>
        <a:sy n="100" d="100"/>
      </p:scale>
      <p:origin x="0" y="-30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A5A13983-6A49-4E6E-9036-CE2D89EF6DA9}" type="datetimeFigureOut">
              <a:rPr lang="en-GB" smtClean="0"/>
              <a:t>10/03/2025</a:t>
            </a:fld>
            <a:endParaRPr lang="en-GB"/>
          </a:p>
        </p:txBody>
      </p:sp>
      <p:sp>
        <p:nvSpPr>
          <p:cNvPr id="4" name="Slide Image Placeholder 3"/>
          <p:cNvSpPr>
            <a:spLocks noGrp="1" noRot="1" noChangeAspect="1"/>
          </p:cNvSpPr>
          <p:nvPr>
            <p:ph type="sldImg" idx="2"/>
          </p:nvPr>
        </p:nvSpPr>
        <p:spPr>
          <a:xfrm>
            <a:off x="2503488" y="1336675"/>
            <a:ext cx="2549525" cy="36083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69B9A2BC-EA62-4B92-B09D-311626B8E559}" type="slidenum">
              <a:rPr lang="en-GB" smtClean="0"/>
              <a:t>‹#›</a:t>
            </a:fld>
            <a:endParaRPr lang="en-GB"/>
          </a:p>
        </p:txBody>
      </p:sp>
    </p:spTree>
    <p:extLst>
      <p:ext uri="{BB962C8B-B14F-4D97-AF65-F5344CB8AC3E}">
        <p14:creationId xmlns:p14="http://schemas.microsoft.com/office/powerpoint/2010/main" val="836567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B729AA5-84FA-462E-B918-3DD8098CA787}" type="slidenum">
              <a:rPr lang="en-GB" smtClean="0"/>
              <a:t>16</a:t>
            </a:fld>
            <a:endParaRPr lang="en-GB"/>
          </a:p>
        </p:txBody>
      </p:sp>
    </p:spTree>
    <p:extLst>
      <p:ext uri="{BB962C8B-B14F-4D97-AF65-F5344CB8AC3E}">
        <p14:creationId xmlns:p14="http://schemas.microsoft.com/office/powerpoint/2010/main" val="1717041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sz="2300" b="0" i="0">
                <a:solidFill>
                  <a:schemeClr val="bg1"/>
                </a:solidFill>
                <a:latin typeface="Montserrat"/>
                <a:cs typeface="Montserrat"/>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0" i="0">
                <a:solidFill>
                  <a:schemeClr val="bg1"/>
                </a:solidFill>
                <a:latin typeface="Montserrat"/>
                <a:cs typeface="Montserrat"/>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0" i="0">
                <a:solidFill>
                  <a:schemeClr val="bg1"/>
                </a:solidFill>
                <a:latin typeface="Montserrat"/>
                <a:cs typeface="Montserrat"/>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0" i="0">
                <a:solidFill>
                  <a:schemeClr val="bg1"/>
                </a:solidFill>
                <a:latin typeface="Montserrat"/>
                <a:cs typeface="Montserrat"/>
              </a:defRPr>
            </a:lvl1pPr>
          </a:lstStyle>
          <a:p>
            <a:endParaRPr/>
          </a:p>
        </p:txBody>
      </p:sp>
      <p:sp>
        <p:nvSpPr>
          <p:cNvPr id="3" name="Holder 3"/>
          <p:cNvSpPr>
            <a:spLocks noGrp="1"/>
          </p:cNvSpPr>
          <p:nvPr>
            <p:ph type="ftr" sz="quarter" idx="5"/>
          </p:nvPr>
        </p:nvSpPr>
        <p:spPr/>
        <p:txBody>
          <a:bodyPr lIns="0" tIns="0" rIns="0" bIns="0"/>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186359"/>
            <a:ext cx="7560309" cy="455295"/>
          </a:xfrm>
          <a:custGeom>
            <a:avLst/>
            <a:gdLst/>
            <a:ahLst/>
            <a:cxnLst/>
            <a:rect l="l" t="t" r="r" b="b"/>
            <a:pathLst>
              <a:path w="7560309" h="455295">
                <a:moveTo>
                  <a:pt x="7559992" y="0"/>
                </a:moveTo>
                <a:lnTo>
                  <a:pt x="0" y="0"/>
                </a:lnTo>
                <a:lnTo>
                  <a:pt x="0" y="455295"/>
                </a:lnTo>
                <a:lnTo>
                  <a:pt x="7559992" y="455295"/>
                </a:lnTo>
                <a:lnTo>
                  <a:pt x="7559992" y="0"/>
                </a:lnTo>
                <a:close/>
              </a:path>
            </a:pathLst>
          </a:custGeom>
          <a:solidFill>
            <a:srgbClr val="25408F"/>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186359"/>
            <a:ext cx="7560309" cy="455295"/>
          </a:xfrm>
          <a:custGeom>
            <a:avLst/>
            <a:gdLst/>
            <a:ahLst/>
            <a:cxnLst/>
            <a:rect l="l" t="t" r="r" b="b"/>
            <a:pathLst>
              <a:path w="7560309" h="455295">
                <a:moveTo>
                  <a:pt x="7560005" y="0"/>
                </a:moveTo>
                <a:lnTo>
                  <a:pt x="0" y="0"/>
                </a:lnTo>
                <a:lnTo>
                  <a:pt x="0" y="455295"/>
                </a:lnTo>
                <a:lnTo>
                  <a:pt x="7560005" y="455295"/>
                </a:lnTo>
                <a:lnTo>
                  <a:pt x="7560005" y="0"/>
                </a:lnTo>
                <a:close/>
              </a:path>
            </a:pathLst>
          </a:custGeom>
          <a:solidFill>
            <a:srgbClr val="25408F"/>
          </a:solidFill>
        </p:spPr>
        <p:txBody>
          <a:bodyPr wrap="square" lIns="0" tIns="0" rIns="0" bIns="0" rtlCol="0"/>
          <a:lstStyle/>
          <a:p>
            <a:endParaRPr/>
          </a:p>
        </p:txBody>
      </p:sp>
      <p:sp>
        <p:nvSpPr>
          <p:cNvPr id="17" name="bg object 17"/>
          <p:cNvSpPr/>
          <p:nvPr/>
        </p:nvSpPr>
        <p:spPr>
          <a:xfrm>
            <a:off x="0" y="10218711"/>
            <a:ext cx="7560309" cy="293370"/>
          </a:xfrm>
          <a:custGeom>
            <a:avLst/>
            <a:gdLst/>
            <a:ahLst/>
            <a:cxnLst/>
            <a:rect l="l" t="t" r="r" b="b"/>
            <a:pathLst>
              <a:path w="7560309" h="293370">
                <a:moveTo>
                  <a:pt x="7560005" y="0"/>
                </a:moveTo>
                <a:lnTo>
                  <a:pt x="0" y="0"/>
                </a:lnTo>
                <a:lnTo>
                  <a:pt x="0" y="293293"/>
                </a:lnTo>
                <a:lnTo>
                  <a:pt x="7560005" y="293293"/>
                </a:lnTo>
                <a:lnTo>
                  <a:pt x="7560005" y="0"/>
                </a:lnTo>
                <a:close/>
              </a:path>
            </a:pathLst>
          </a:custGeom>
          <a:solidFill>
            <a:srgbClr val="25408F"/>
          </a:solidFill>
        </p:spPr>
        <p:txBody>
          <a:bodyPr wrap="square" lIns="0" tIns="0" rIns="0" bIns="0" rtlCol="0"/>
          <a:lstStyle/>
          <a:p>
            <a:endParaRPr/>
          </a:p>
        </p:txBody>
      </p:sp>
      <p:sp>
        <p:nvSpPr>
          <p:cNvPr id="2" name="Holder 2"/>
          <p:cNvSpPr>
            <a:spLocks noGrp="1"/>
          </p:cNvSpPr>
          <p:nvPr>
            <p:ph type="title"/>
          </p:nvPr>
        </p:nvSpPr>
        <p:spPr>
          <a:xfrm>
            <a:off x="700865" y="220950"/>
            <a:ext cx="6057173" cy="396545"/>
          </a:xfrm>
          <a:prstGeom prst="rect">
            <a:avLst/>
          </a:prstGeom>
        </p:spPr>
        <p:txBody>
          <a:bodyPr wrap="square" lIns="0" tIns="0" rIns="0" bIns="0">
            <a:spAutoFit/>
          </a:bodyPr>
          <a:lstStyle>
            <a:lvl1pPr>
              <a:defRPr sz="2300" b="0" i="0">
                <a:solidFill>
                  <a:schemeClr val="bg1"/>
                </a:solidFill>
                <a:latin typeface="Montserrat"/>
                <a:cs typeface="Montserrat"/>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47468" y="10131449"/>
            <a:ext cx="2465071" cy="355014"/>
          </a:xfrm>
          <a:prstGeom prst="rect">
            <a:avLst/>
          </a:prstGeom>
        </p:spPr>
        <p:txBody>
          <a:bodyPr wrap="square" lIns="0" tIns="0" rIns="0" bIns="0">
            <a:spAutoFit/>
          </a:bodyPr>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walton@sandwellacademy.co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hsharif@sandwellacademy.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mailto:(mheelis@sandwellacademy.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0110711"/>
            <a:ext cx="7560309" cy="293370"/>
          </a:xfrm>
          <a:custGeom>
            <a:avLst/>
            <a:gdLst/>
            <a:ahLst/>
            <a:cxnLst/>
            <a:rect l="l" t="t" r="r" b="b"/>
            <a:pathLst>
              <a:path w="7560309" h="293370">
                <a:moveTo>
                  <a:pt x="7559992" y="0"/>
                </a:moveTo>
                <a:lnTo>
                  <a:pt x="0" y="0"/>
                </a:lnTo>
                <a:lnTo>
                  <a:pt x="0" y="293293"/>
                </a:lnTo>
                <a:lnTo>
                  <a:pt x="7559992" y="293293"/>
                </a:lnTo>
                <a:lnTo>
                  <a:pt x="7559992" y="0"/>
                </a:lnTo>
                <a:close/>
              </a:path>
            </a:pathLst>
          </a:custGeom>
          <a:solidFill>
            <a:srgbClr val="25408F"/>
          </a:solidFill>
        </p:spPr>
        <p:txBody>
          <a:bodyPr wrap="square" lIns="0" tIns="0" rIns="0" bIns="0" rtlCol="0"/>
          <a:lstStyle/>
          <a:p>
            <a:endParaRPr/>
          </a:p>
        </p:txBody>
      </p:sp>
      <p:sp>
        <p:nvSpPr>
          <p:cNvPr id="3" name="object 3"/>
          <p:cNvSpPr txBox="1">
            <a:spLocks noGrp="1"/>
          </p:cNvSpPr>
          <p:nvPr>
            <p:ph type="title"/>
          </p:nvPr>
        </p:nvSpPr>
        <p:spPr>
          <a:xfrm>
            <a:off x="650548" y="860581"/>
            <a:ext cx="6259195" cy="772160"/>
          </a:xfrm>
          <a:prstGeom prst="rect">
            <a:avLst/>
          </a:prstGeom>
        </p:spPr>
        <p:txBody>
          <a:bodyPr vert="horz" wrap="square" lIns="0" tIns="12700" rIns="0" bIns="0" rtlCol="0">
            <a:spAutoFit/>
          </a:bodyPr>
          <a:lstStyle/>
          <a:p>
            <a:pPr marL="12700">
              <a:lnSpc>
                <a:spcPct val="100000"/>
              </a:lnSpc>
              <a:spcBef>
                <a:spcPts val="100"/>
              </a:spcBef>
              <a:tabLst>
                <a:tab pos="3175000" algn="l"/>
              </a:tabLst>
            </a:pPr>
            <a:r>
              <a:rPr sz="4900" b="1" spc="-10" dirty="0">
                <a:solidFill>
                  <a:srgbClr val="25408F"/>
                </a:solidFill>
                <a:latin typeface="Montserrat"/>
                <a:cs typeface="Montserrat"/>
              </a:rPr>
              <a:t>Sandwell</a:t>
            </a:r>
            <a:r>
              <a:rPr sz="4900" b="1" dirty="0">
                <a:solidFill>
                  <a:srgbClr val="25408F"/>
                </a:solidFill>
                <a:latin typeface="Montserrat"/>
                <a:cs typeface="Montserrat"/>
              </a:rPr>
              <a:t>	</a:t>
            </a:r>
            <a:r>
              <a:rPr sz="4900" b="1" spc="-10" dirty="0">
                <a:solidFill>
                  <a:srgbClr val="25408F"/>
                </a:solidFill>
                <a:latin typeface="Montserrat"/>
                <a:cs typeface="Montserrat"/>
              </a:rPr>
              <a:t>Academy</a:t>
            </a:r>
            <a:endParaRPr sz="4900">
              <a:latin typeface="Montserrat"/>
              <a:cs typeface="Montserrat"/>
            </a:endParaRPr>
          </a:p>
        </p:txBody>
      </p:sp>
      <p:pic>
        <p:nvPicPr>
          <p:cNvPr id="4" name="object 4"/>
          <p:cNvPicPr/>
          <p:nvPr/>
        </p:nvPicPr>
        <p:blipFill>
          <a:blip r:embed="rId2" cstate="print"/>
          <a:stretch>
            <a:fillRect/>
          </a:stretch>
        </p:blipFill>
        <p:spPr>
          <a:xfrm>
            <a:off x="1836900" y="2882652"/>
            <a:ext cx="3886200" cy="4203700"/>
          </a:xfrm>
          <a:prstGeom prst="rect">
            <a:avLst/>
          </a:prstGeom>
        </p:spPr>
      </p:pic>
      <p:sp>
        <p:nvSpPr>
          <p:cNvPr id="5" name="object 5"/>
          <p:cNvSpPr txBox="1"/>
          <p:nvPr/>
        </p:nvSpPr>
        <p:spPr>
          <a:xfrm>
            <a:off x="1552606" y="1911422"/>
            <a:ext cx="4455160" cy="558800"/>
          </a:xfrm>
          <a:prstGeom prst="rect">
            <a:avLst/>
          </a:prstGeom>
        </p:spPr>
        <p:txBody>
          <a:bodyPr vert="horz" wrap="square" lIns="0" tIns="12700" rIns="0" bIns="0" rtlCol="0">
            <a:spAutoFit/>
          </a:bodyPr>
          <a:lstStyle/>
          <a:p>
            <a:pPr marL="12700">
              <a:lnSpc>
                <a:spcPct val="100000"/>
              </a:lnSpc>
              <a:spcBef>
                <a:spcPts val="100"/>
              </a:spcBef>
            </a:pPr>
            <a:r>
              <a:rPr sz="3500" spc="-20" dirty="0">
                <a:solidFill>
                  <a:srgbClr val="25408F"/>
                </a:solidFill>
                <a:latin typeface="Montserrat"/>
                <a:cs typeface="Montserrat"/>
              </a:rPr>
              <a:t>Year</a:t>
            </a:r>
            <a:r>
              <a:rPr sz="3500" spc="-125" dirty="0">
                <a:solidFill>
                  <a:srgbClr val="25408F"/>
                </a:solidFill>
                <a:latin typeface="Montserrat"/>
                <a:cs typeface="Montserrat"/>
              </a:rPr>
              <a:t> </a:t>
            </a:r>
            <a:r>
              <a:rPr sz="3500" dirty="0">
                <a:solidFill>
                  <a:srgbClr val="25408F"/>
                </a:solidFill>
                <a:latin typeface="Montserrat"/>
                <a:cs typeface="Montserrat"/>
              </a:rPr>
              <a:t>9</a:t>
            </a:r>
            <a:r>
              <a:rPr sz="3500" spc="-125" dirty="0">
                <a:solidFill>
                  <a:srgbClr val="25408F"/>
                </a:solidFill>
                <a:latin typeface="Montserrat"/>
                <a:cs typeface="Montserrat"/>
              </a:rPr>
              <a:t> </a:t>
            </a:r>
            <a:r>
              <a:rPr sz="3500" dirty="0">
                <a:solidFill>
                  <a:srgbClr val="25408F"/>
                </a:solidFill>
                <a:latin typeface="Montserrat"/>
                <a:cs typeface="Montserrat"/>
              </a:rPr>
              <a:t>Options</a:t>
            </a:r>
            <a:r>
              <a:rPr sz="3500" spc="-120" dirty="0">
                <a:solidFill>
                  <a:srgbClr val="25408F"/>
                </a:solidFill>
                <a:latin typeface="Montserrat"/>
                <a:cs typeface="Montserrat"/>
              </a:rPr>
              <a:t> </a:t>
            </a:r>
            <a:r>
              <a:rPr sz="3500" spc="-20" dirty="0">
                <a:solidFill>
                  <a:srgbClr val="25408F"/>
                </a:solidFill>
                <a:latin typeface="Montserrat"/>
                <a:cs typeface="Montserrat"/>
              </a:rPr>
              <a:t>2024</a:t>
            </a:r>
            <a:endParaRPr sz="3500">
              <a:latin typeface="Montserrat"/>
              <a:cs typeface="Montserrat"/>
            </a:endParaRPr>
          </a:p>
        </p:txBody>
      </p:sp>
      <p:sp>
        <p:nvSpPr>
          <p:cNvPr id="6" name="object 6"/>
          <p:cNvSpPr/>
          <p:nvPr/>
        </p:nvSpPr>
        <p:spPr>
          <a:xfrm>
            <a:off x="0" y="7293571"/>
            <a:ext cx="7560309" cy="912494"/>
          </a:xfrm>
          <a:custGeom>
            <a:avLst/>
            <a:gdLst/>
            <a:ahLst/>
            <a:cxnLst/>
            <a:rect l="l" t="t" r="r" b="b"/>
            <a:pathLst>
              <a:path w="7560309" h="912495">
                <a:moveTo>
                  <a:pt x="7559992" y="0"/>
                </a:moveTo>
                <a:lnTo>
                  <a:pt x="0" y="0"/>
                </a:lnTo>
                <a:lnTo>
                  <a:pt x="0" y="911999"/>
                </a:lnTo>
                <a:lnTo>
                  <a:pt x="7559992" y="911999"/>
                </a:lnTo>
                <a:lnTo>
                  <a:pt x="7559992" y="0"/>
                </a:lnTo>
                <a:close/>
              </a:path>
            </a:pathLst>
          </a:custGeom>
          <a:solidFill>
            <a:srgbClr val="FFE100"/>
          </a:solidFill>
        </p:spPr>
        <p:txBody>
          <a:bodyPr wrap="square" lIns="0" tIns="0" rIns="0" bIns="0" rtlCol="0"/>
          <a:lstStyle/>
          <a:p>
            <a:endParaRPr/>
          </a:p>
        </p:txBody>
      </p:sp>
      <p:sp>
        <p:nvSpPr>
          <p:cNvPr id="7" name="object 7"/>
          <p:cNvSpPr txBox="1"/>
          <p:nvPr/>
        </p:nvSpPr>
        <p:spPr>
          <a:xfrm>
            <a:off x="1348945" y="8295504"/>
            <a:ext cx="4862195" cy="1399540"/>
          </a:xfrm>
          <a:prstGeom prst="rect">
            <a:avLst/>
          </a:prstGeom>
        </p:spPr>
        <p:txBody>
          <a:bodyPr vert="horz" wrap="square" lIns="0" tIns="58419" rIns="0" bIns="0" rtlCol="0">
            <a:spAutoFit/>
          </a:bodyPr>
          <a:lstStyle/>
          <a:p>
            <a:pPr algn="ctr">
              <a:lnSpc>
                <a:spcPct val="100000"/>
              </a:lnSpc>
              <a:spcBef>
                <a:spcPts val="459"/>
              </a:spcBef>
            </a:pPr>
            <a:r>
              <a:rPr lang="en-GB" sz="1200" dirty="0">
                <a:solidFill>
                  <a:srgbClr val="231F20"/>
                </a:solidFill>
                <a:latin typeface="Montserrat"/>
                <a:cs typeface="Montserrat"/>
              </a:rPr>
              <a:t>Key</a:t>
            </a:r>
            <a:r>
              <a:rPr lang="en-GB" sz="1200" spc="-55" dirty="0">
                <a:solidFill>
                  <a:srgbClr val="231F20"/>
                </a:solidFill>
                <a:latin typeface="Montserrat"/>
                <a:cs typeface="Montserrat"/>
              </a:rPr>
              <a:t> </a:t>
            </a:r>
            <a:r>
              <a:rPr lang="en-GB" sz="1200" spc="-10" dirty="0">
                <a:solidFill>
                  <a:srgbClr val="231F20"/>
                </a:solidFill>
                <a:latin typeface="Montserrat"/>
                <a:cs typeface="Montserrat"/>
              </a:rPr>
              <a:t>Contacts:</a:t>
            </a:r>
            <a:endParaRPr lang="en-GB" sz="1200" dirty="0">
              <a:latin typeface="Montserrat"/>
              <a:cs typeface="Montserrat"/>
            </a:endParaRPr>
          </a:p>
          <a:p>
            <a:pPr algn="ctr">
              <a:lnSpc>
                <a:spcPct val="100000"/>
              </a:lnSpc>
              <a:spcBef>
                <a:spcPts val="359"/>
              </a:spcBef>
            </a:pPr>
            <a:r>
              <a:rPr lang="en-GB" sz="1200" b="1" dirty="0">
                <a:solidFill>
                  <a:srgbClr val="231F20"/>
                </a:solidFill>
                <a:latin typeface="Montserrat"/>
                <a:cs typeface="Montserrat"/>
              </a:rPr>
              <a:t>Mrs</a:t>
            </a:r>
            <a:r>
              <a:rPr lang="en-GB" sz="1200" b="1" spc="-20" dirty="0">
                <a:solidFill>
                  <a:srgbClr val="231F20"/>
                </a:solidFill>
                <a:latin typeface="Montserrat"/>
                <a:cs typeface="Montserrat"/>
              </a:rPr>
              <a:t> D Walton</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Senior Deputy</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Head </a:t>
            </a:r>
            <a:r>
              <a:rPr lang="en-GB" sz="1300" spc="-10" dirty="0">
                <a:solidFill>
                  <a:srgbClr val="231F20"/>
                </a:solidFill>
                <a:latin typeface="Montserrat"/>
                <a:cs typeface="Montserrat"/>
                <a:hlinkClick r:id="rId3"/>
              </a:rPr>
              <a:t>dwalton@sandwellacademy.com</a:t>
            </a:r>
            <a:endParaRPr lang="en-GB" sz="1300" dirty="0">
              <a:latin typeface="Montserrat"/>
              <a:cs typeface="Montserrat"/>
            </a:endParaRPr>
          </a:p>
          <a:p>
            <a:pPr>
              <a:lnSpc>
                <a:spcPct val="100000"/>
              </a:lnSpc>
              <a:spcBef>
                <a:spcPts val="555"/>
              </a:spcBef>
            </a:pPr>
            <a:endParaRPr lang="en-GB" sz="1300" dirty="0">
              <a:latin typeface="Montserrat"/>
              <a:cs typeface="Montserrat"/>
            </a:endParaRPr>
          </a:p>
          <a:p>
            <a:pPr algn="ctr">
              <a:lnSpc>
                <a:spcPct val="100000"/>
              </a:lnSpc>
            </a:pPr>
            <a:r>
              <a:rPr lang="en-GB" sz="1200" b="1" dirty="0">
                <a:solidFill>
                  <a:srgbClr val="231F20"/>
                </a:solidFill>
                <a:latin typeface="Montserrat"/>
                <a:cs typeface="Montserrat"/>
              </a:rPr>
              <a:t>Ms</a:t>
            </a:r>
            <a:r>
              <a:rPr lang="en-GB" sz="1200" b="1" spc="-20" dirty="0">
                <a:solidFill>
                  <a:srgbClr val="231F20"/>
                </a:solidFill>
                <a:latin typeface="Montserrat"/>
                <a:cs typeface="Montserrat"/>
              </a:rPr>
              <a:t> A Dickenson </a:t>
            </a:r>
            <a:r>
              <a:rPr lang="en-GB" sz="1200" b="1" dirty="0">
                <a:solidFill>
                  <a:srgbClr val="231F20"/>
                </a:solidFill>
                <a:latin typeface="Montserrat"/>
                <a:cs typeface="Montserrat"/>
              </a:rPr>
              <a:t>–</a:t>
            </a:r>
            <a:r>
              <a:rPr lang="en-GB" sz="1200" b="1" spc="-15" dirty="0">
                <a:solidFill>
                  <a:srgbClr val="231F20"/>
                </a:solidFill>
                <a:latin typeface="Montserrat"/>
                <a:cs typeface="Montserrat"/>
              </a:rPr>
              <a:t> Assistant Headteacher &amp; </a:t>
            </a:r>
            <a:r>
              <a:rPr lang="en-GB" sz="1200" b="1" dirty="0">
                <a:solidFill>
                  <a:srgbClr val="231F20"/>
                </a:solidFill>
                <a:latin typeface="Montserrat"/>
                <a:cs typeface="Montserrat"/>
              </a:rPr>
              <a:t>Head</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of</a:t>
            </a:r>
            <a:r>
              <a:rPr lang="en-GB" sz="1200" b="1" spc="-20" dirty="0">
                <a:solidFill>
                  <a:srgbClr val="231F20"/>
                </a:solidFill>
                <a:latin typeface="Montserrat"/>
                <a:cs typeface="Montserrat"/>
              </a:rPr>
              <a:t> </a:t>
            </a:r>
            <a:r>
              <a:rPr lang="en-GB" sz="1200" b="1" spc="-10" dirty="0">
                <a:solidFill>
                  <a:srgbClr val="231F20"/>
                </a:solidFill>
                <a:latin typeface="Montserrat"/>
                <a:cs typeface="Montserrat"/>
              </a:rPr>
              <a:t>Year</a:t>
            </a:r>
            <a:r>
              <a:rPr lang="en-GB" sz="1200" b="1" spc="-15" dirty="0">
                <a:solidFill>
                  <a:srgbClr val="231F20"/>
                </a:solidFill>
                <a:latin typeface="Montserrat"/>
                <a:cs typeface="Montserrat"/>
              </a:rPr>
              <a:t> </a:t>
            </a:r>
            <a:r>
              <a:rPr lang="en-GB" sz="1200" b="1" spc="-50" dirty="0">
                <a:solidFill>
                  <a:srgbClr val="231F20"/>
                </a:solidFill>
                <a:latin typeface="Montserrat"/>
                <a:cs typeface="Montserrat"/>
              </a:rPr>
              <a:t>9</a:t>
            </a:r>
            <a:endParaRPr lang="en-GB" sz="1200" dirty="0">
              <a:latin typeface="Montserrat"/>
              <a:cs typeface="Montserrat"/>
            </a:endParaRPr>
          </a:p>
          <a:p>
            <a:pPr marL="6350" algn="ctr">
              <a:lnSpc>
                <a:spcPct val="100000"/>
              </a:lnSpc>
              <a:spcBef>
                <a:spcPts val="260"/>
              </a:spcBef>
            </a:pPr>
            <a:r>
              <a:rPr lang="en-GB" sz="1300" spc="-10" dirty="0">
                <a:solidFill>
                  <a:srgbClr val="231F20"/>
                </a:solidFill>
                <a:latin typeface="Montserrat"/>
                <a:cs typeface="Montserrat"/>
                <a:hlinkClick r:id="rId4"/>
              </a:rPr>
              <a:t>adickenson@sandwellacademy.com</a:t>
            </a:r>
            <a:endParaRPr lang="en-GB" sz="1300" dirty="0">
              <a:latin typeface="Montserrat"/>
              <a:cs typeface="Montserrat"/>
            </a:endParaRPr>
          </a:p>
        </p:txBody>
      </p:sp>
      <p:sp>
        <p:nvSpPr>
          <p:cNvPr id="9" name="object 9"/>
          <p:cNvSpPr txBox="1">
            <a:spLocks noGrp="1"/>
          </p:cNvSpPr>
          <p:nvPr>
            <p:ph type="ftr" sz="quarter" idx="5"/>
          </p:nvPr>
        </p:nvSpPr>
        <p:spPr>
          <a:prstGeom prst="rect">
            <a:avLst/>
          </a:prstGeom>
        </p:spPr>
        <p:txBody>
          <a:bodyPr vert="horz" wrap="square" lIns="0" tIns="24765"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8" name="object 8"/>
          <p:cNvSpPr txBox="1"/>
          <p:nvPr/>
        </p:nvSpPr>
        <p:spPr>
          <a:xfrm>
            <a:off x="2347189" y="7559939"/>
            <a:ext cx="2865755" cy="436880"/>
          </a:xfrm>
          <a:prstGeom prst="rect">
            <a:avLst/>
          </a:prstGeom>
        </p:spPr>
        <p:txBody>
          <a:bodyPr vert="horz" wrap="square" lIns="0" tIns="12700" rIns="0" bIns="0" rtlCol="0">
            <a:spAutoFit/>
          </a:bodyPr>
          <a:lstStyle/>
          <a:p>
            <a:pPr marL="12700">
              <a:lnSpc>
                <a:spcPct val="100000"/>
              </a:lnSpc>
              <a:spcBef>
                <a:spcPts val="100"/>
              </a:spcBef>
            </a:pPr>
            <a:r>
              <a:rPr sz="2700" b="1" spc="-10" dirty="0">
                <a:solidFill>
                  <a:srgbClr val="25408F"/>
                </a:solidFill>
                <a:latin typeface="Montserrat"/>
                <a:cs typeface="Montserrat"/>
              </a:rPr>
              <a:t>Yellow</a:t>
            </a:r>
            <a:r>
              <a:rPr sz="2700" b="1" spc="-150" dirty="0">
                <a:solidFill>
                  <a:srgbClr val="25408F"/>
                </a:solidFill>
                <a:latin typeface="Montserrat"/>
                <a:cs typeface="Montserrat"/>
              </a:rPr>
              <a:t> </a:t>
            </a:r>
            <a:r>
              <a:rPr sz="2700" b="1" spc="-10" dirty="0">
                <a:solidFill>
                  <a:srgbClr val="25408F"/>
                </a:solidFill>
                <a:latin typeface="Montserrat"/>
                <a:cs typeface="Montserrat"/>
              </a:rPr>
              <a:t>Pathway</a:t>
            </a:r>
            <a:endParaRPr sz="2700">
              <a:latin typeface="Montserrat"/>
              <a:cs typeface="Montserra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47140">
              <a:lnSpc>
                <a:spcPct val="100000"/>
              </a:lnSpc>
              <a:spcBef>
                <a:spcPts val="100"/>
              </a:spcBef>
            </a:pPr>
            <a:r>
              <a:rPr dirty="0"/>
              <a:t>GCSE</a:t>
            </a:r>
            <a:r>
              <a:rPr spc="-50" dirty="0"/>
              <a:t> </a:t>
            </a:r>
            <a:r>
              <a:rPr dirty="0"/>
              <a:t>Physical</a:t>
            </a:r>
            <a:r>
              <a:rPr spc="-45" dirty="0"/>
              <a:t> </a:t>
            </a:r>
            <a:r>
              <a:rPr spc="-10" dirty="0"/>
              <a:t>Education</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2799" y="7632700"/>
            <a:ext cx="2183130" cy="1401445"/>
          </a:xfrm>
          <a:prstGeom prst="rect">
            <a:avLst/>
          </a:prstGeom>
        </p:spPr>
        <p:txBody>
          <a:bodyPr vert="horz" wrap="square" lIns="0" tIns="12700" rIns="0" bIns="0" rtlCol="0">
            <a:spAutoFit/>
          </a:bodyPr>
          <a:lstStyle/>
          <a:p>
            <a:pPr marL="240665" indent="-227965">
              <a:lnSpc>
                <a:spcPts val="1365"/>
              </a:lnSpc>
              <a:spcBef>
                <a:spcPts val="100"/>
              </a:spcBef>
              <a:buChar char="•"/>
              <a:tabLst>
                <a:tab pos="240665" algn="l"/>
              </a:tabLst>
            </a:pPr>
            <a:r>
              <a:rPr sz="1150" dirty="0">
                <a:solidFill>
                  <a:srgbClr val="231F20"/>
                </a:solidFill>
                <a:latin typeface="Montserrat"/>
                <a:cs typeface="Montserrat"/>
              </a:rPr>
              <a:t>PE</a:t>
            </a:r>
            <a:r>
              <a:rPr sz="1150" spc="-25" dirty="0">
                <a:solidFill>
                  <a:srgbClr val="231F20"/>
                </a:solidFill>
                <a:latin typeface="Montserrat"/>
                <a:cs typeface="Montserrat"/>
              </a:rPr>
              <a:t> </a:t>
            </a:r>
            <a:r>
              <a:rPr sz="1150" spc="-10" dirty="0">
                <a:solidFill>
                  <a:srgbClr val="231F20"/>
                </a:solidFill>
                <a:latin typeface="Montserrat"/>
                <a:cs typeface="Montserrat"/>
              </a:rPr>
              <a:t>Teacher</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Therapy</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Psychology</a:t>
            </a:r>
            <a:endParaRPr sz="1150" dirty="0">
              <a:latin typeface="Montserrat"/>
              <a:cs typeface="Montserrat"/>
            </a:endParaRPr>
          </a:p>
          <a:p>
            <a:pPr marL="240665" indent="-227965">
              <a:lnSpc>
                <a:spcPts val="1350"/>
              </a:lnSpc>
              <a:buChar char="•"/>
              <a:tabLst>
                <a:tab pos="240665" algn="l"/>
              </a:tabLst>
            </a:pPr>
            <a:r>
              <a:rPr sz="1150" spc="-10" dirty="0">
                <a:solidFill>
                  <a:srgbClr val="231F20"/>
                </a:solidFill>
                <a:latin typeface="Montserrat"/>
                <a:cs typeface="Montserrat"/>
              </a:rPr>
              <a:t>Physiotherapist</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Official</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Nutrition</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Media</a:t>
            </a:r>
            <a:endParaRPr sz="1150" dirty="0">
              <a:latin typeface="Montserrat"/>
              <a:cs typeface="Montserrat"/>
            </a:endParaRPr>
          </a:p>
          <a:p>
            <a:pPr marL="240665" indent="-227965">
              <a:lnSpc>
                <a:spcPts val="1365"/>
              </a:lnSpc>
              <a:buChar char="•"/>
              <a:tabLst>
                <a:tab pos="240665" algn="l"/>
              </a:tabLst>
            </a:pPr>
            <a:r>
              <a:rPr sz="1150" dirty="0">
                <a:solidFill>
                  <a:srgbClr val="231F20"/>
                </a:solidFill>
                <a:latin typeface="Montserrat"/>
                <a:cs typeface="Montserrat"/>
              </a:rPr>
              <a:t>Sports</a:t>
            </a:r>
            <a:r>
              <a:rPr sz="1150" spc="-30" dirty="0">
                <a:solidFill>
                  <a:srgbClr val="231F20"/>
                </a:solidFill>
                <a:latin typeface="Montserrat"/>
                <a:cs typeface="Montserrat"/>
              </a:rPr>
              <a:t> </a:t>
            </a:r>
            <a:r>
              <a:rPr sz="1150" dirty="0">
                <a:solidFill>
                  <a:srgbClr val="231F20"/>
                </a:solidFill>
                <a:latin typeface="Montserrat"/>
                <a:cs typeface="Montserrat"/>
              </a:rPr>
              <a:t>Event</a:t>
            </a:r>
            <a:r>
              <a:rPr sz="1150" spc="-25" dirty="0">
                <a:solidFill>
                  <a:srgbClr val="231F20"/>
                </a:solidFill>
                <a:latin typeface="Montserrat"/>
                <a:cs typeface="Montserrat"/>
              </a:rPr>
              <a:t> </a:t>
            </a:r>
            <a:r>
              <a:rPr sz="1150" spc="-10" dirty="0">
                <a:solidFill>
                  <a:srgbClr val="231F20"/>
                </a:solidFill>
                <a:latin typeface="Montserrat"/>
                <a:cs typeface="Montserrat"/>
              </a:rPr>
              <a:t>Co-Ordinator</a:t>
            </a:r>
            <a:endParaRPr sz="1150" dirty="0">
              <a:latin typeface="Montserrat"/>
              <a:cs typeface="Montserrat"/>
            </a:endParaRPr>
          </a:p>
        </p:txBody>
      </p:sp>
      <p:sp>
        <p:nvSpPr>
          <p:cNvPr id="4" name="object 4"/>
          <p:cNvSpPr txBox="1"/>
          <p:nvPr/>
        </p:nvSpPr>
        <p:spPr>
          <a:xfrm>
            <a:off x="3859061" y="7632700"/>
            <a:ext cx="2306955" cy="1058545"/>
          </a:xfrm>
          <a:prstGeom prst="rect">
            <a:avLst/>
          </a:prstGeom>
        </p:spPr>
        <p:txBody>
          <a:bodyPr vert="horz" wrap="square" lIns="0" tIns="12700" rIns="0" bIns="0" rtlCol="0">
            <a:spAutoFit/>
          </a:bodyPr>
          <a:lstStyle/>
          <a:p>
            <a:pPr marL="240665" indent="-227965">
              <a:lnSpc>
                <a:spcPts val="1365"/>
              </a:lnSpc>
              <a:spcBef>
                <a:spcPts val="10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Analysis</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Management</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 </a:t>
            </a:r>
            <a:r>
              <a:rPr sz="1150" spc="-10" dirty="0">
                <a:solidFill>
                  <a:srgbClr val="231F20"/>
                </a:solidFill>
                <a:latin typeface="Montserrat"/>
                <a:cs typeface="Montserrat"/>
              </a:rPr>
              <a:t>Development</a:t>
            </a:r>
            <a:r>
              <a:rPr sz="1150" dirty="0">
                <a:solidFill>
                  <a:srgbClr val="231F20"/>
                </a:solidFill>
                <a:latin typeface="Montserrat"/>
                <a:cs typeface="Montserrat"/>
              </a:rPr>
              <a:t> </a:t>
            </a:r>
            <a:r>
              <a:rPr sz="1150" spc="-10" dirty="0">
                <a:solidFill>
                  <a:srgbClr val="231F20"/>
                </a:solidFill>
                <a:latin typeface="Montserrat"/>
                <a:cs typeface="Montserrat"/>
              </a:rPr>
              <a:t>Officer</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Leisure</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Personal</a:t>
            </a:r>
            <a:r>
              <a:rPr sz="1150" spc="-70" dirty="0">
                <a:solidFill>
                  <a:srgbClr val="231F20"/>
                </a:solidFill>
                <a:latin typeface="Montserrat"/>
                <a:cs typeface="Montserrat"/>
              </a:rPr>
              <a:t> </a:t>
            </a:r>
            <a:r>
              <a:rPr sz="1150" spc="-10" dirty="0">
                <a:solidFill>
                  <a:srgbClr val="231F20"/>
                </a:solidFill>
                <a:latin typeface="Montserrat"/>
                <a:cs typeface="Montserrat"/>
              </a:rPr>
              <a:t>Trainer</a:t>
            </a:r>
            <a:endParaRPr sz="1150" dirty="0">
              <a:latin typeface="Montserrat"/>
              <a:cs typeface="Montserrat"/>
            </a:endParaRPr>
          </a:p>
          <a:p>
            <a:pPr marL="240665" indent="-227965">
              <a:lnSpc>
                <a:spcPts val="1365"/>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Coach</a:t>
            </a:r>
            <a:endParaRPr sz="1150" dirty="0">
              <a:latin typeface="Montserrat"/>
              <a:cs typeface="Montserrat"/>
            </a:endParaRPr>
          </a:p>
        </p:txBody>
      </p:sp>
      <p:sp>
        <p:nvSpPr>
          <p:cNvPr id="5" name="object 5"/>
          <p:cNvSpPr txBox="1"/>
          <p:nvPr/>
        </p:nvSpPr>
        <p:spPr>
          <a:xfrm>
            <a:off x="347181" y="743356"/>
            <a:ext cx="6830695" cy="6932667"/>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sz="1150" spc="-25" dirty="0">
                <a:solidFill>
                  <a:srgbClr val="231F20"/>
                </a:solidFill>
                <a:latin typeface="Montserrat"/>
                <a:cs typeface="Montserrat"/>
              </a:rPr>
              <a:t>AQA</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dirty="0">
              <a:latin typeface="Montserrat"/>
              <a:cs typeface="Montserrat"/>
            </a:endParaRPr>
          </a:p>
          <a:p>
            <a:pPr marL="12700">
              <a:lnSpc>
                <a:spcPts val="1365"/>
              </a:lnSpc>
            </a:pPr>
            <a:r>
              <a:rPr sz="1150" dirty="0">
                <a:solidFill>
                  <a:srgbClr val="231F20"/>
                </a:solidFill>
                <a:latin typeface="Montserrat"/>
                <a:cs typeface="Montserrat"/>
              </a:rPr>
              <a:t>Mr</a:t>
            </a:r>
            <a:r>
              <a:rPr sz="1150" spc="-20" dirty="0">
                <a:solidFill>
                  <a:srgbClr val="231F20"/>
                </a:solidFill>
                <a:latin typeface="Montserrat"/>
                <a:cs typeface="Montserrat"/>
              </a:rPr>
              <a:t> </a:t>
            </a:r>
            <a:r>
              <a:rPr sz="1150" spc="-10" dirty="0">
                <a:solidFill>
                  <a:srgbClr val="231F20"/>
                </a:solidFill>
                <a:latin typeface="Montserrat"/>
                <a:cs typeface="Montserrat"/>
              </a:rPr>
              <a:t>Follis</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108585">
              <a:lnSpc>
                <a:spcPts val="1350"/>
              </a:lnSpc>
              <a:spcBef>
                <a:spcPts val="55"/>
              </a:spcBef>
            </a:pPr>
            <a:r>
              <a:rPr sz="1150" dirty="0">
                <a:solidFill>
                  <a:srgbClr val="231F20"/>
                </a:solidFill>
                <a:latin typeface="Montserrat"/>
                <a:cs typeface="Montserrat"/>
              </a:rPr>
              <a:t>This</a:t>
            </a:r>
            <a:r>
              <a:rPr sz="1150" spc="-30" dirty="0">
                <a:solidFill>
                  <a:srgbClr val="231F20"/>
                </a:solidFill>
                <a:latin typeface="Montserrat"/>
                <a:cs typeface="Montserrat"/>
              </a:rPr>
              <a:t> </a:t>
            </a:r>
            <a:r>
              <a:rPr sz="1150" dirty="0">
                <a:solidFill>
                  <a:srgbClr val="231F20"/>
                </a:solidFill>
                <a:latin typeface="Montserrat"/>
                <a:cs typeface="Montserrat"/>
              </a:rPr>
              <a:t>course</a:t>
            </a:r>
            <a:r>
              <a:rPr sz="1150" spc="-25" dirty="0">
                <a:solidFill>
                  <a:srgbClr val="231F20"/>
                </a:solidFill>
                <a:latin typeface="Montserrat"/>
                <a:cs typeface="Montserrat"/>
              </a:rPr>
              <a:t> </a:t>
            </a:r>
            <a:r>
              <a:rPr sz="1150" dirty="0">
                <a:solidFill>
                  <a:srgbClr val="231F20"/>
                </a:solidFill>
                <a:latin typeface="Montserrat"/>
                <a:cs typeface="Montserrat"/>
              </a:rPr>
              <a:t>enables</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combine</a:t>
            </a:r>
            <a:r>
              <a:rPr sz="1150" spc="-25" dirty="0">
                <a:solidFill>
                  <a:srgbClr val="231F20"/>
                </a:solidFill>
                <a:latin typeface="Montserrat"/>
                <a:cs typeface="Montserrat"/>
              </a:rPr>
              <a:t> </a:t>
            </a:r>
            <a:r>
              <a:rPr sz="1150" dirty="0">
                <a:solidFill>
                  <a:srgbClr val="231F20"/>
                </a:solidFill>
                <a:latin typeface="Montserrat"/>
                <a:cs typeface="Montserrat"/>
              </a:rPr>
              <a:t>theory</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practical</a:t>
            </a:r>
            <a:r>
              <a:rPr sz="1150" spc="-25" dirty="0">
                <a:solidFill>
                  <a:srgbClr val="231F20"/>
                </a:solidFill>
                <a:latin typeface="Montserrat"/>
                <a:cs typeface="Montserrat"/>
              </a:rPr>
              <a:t> </a:t>
            </a:r>
            <a:r>
              <a:rPr sz="1150" dirty="0">
                <a:solidFill>
                  <a:srgbClr val="231F20"/>
                </a:solidFill>
                <a:latin typeface="Montserrat"/>
                <a:cs typeface="Montserrat"/>
              </a:rPr>
              <a:t>application.</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AQA </a:t>
            </a:r>
            <a:r>
              <a:rPr sz="1150" dirty="0">
                <a:solidFill>
                  <a:srgbClr val="231F20"/>
                </a:solidFill>
                <a:latin typeface="Montserrat"/>
                <a:cs typeface="Montserrat"/>
              </a:rPr>
              <a:t>examination</a:t>
            </a:r>
            <a:r>
              <a:rPr sz="1150" spc="-15" dirty="0">
                <a:solidFill>
                  <a:srgbClr val="231F20"/>
                </a:solidFill>
                <a:latin typeface="Montserrat"/>
                <a:cs typeface="Montserrat"/>
              </a:rPr>
              <a:t> </a:t>
            </a:r>
            <a:r>
              <a:rPr sz="1150" dirty="0">
                <a:solidFill>
                  <a:srgbClr val="231F20"/>
                </a:solidFill>
                <a:latin typeface="Montserrat"/>
                <a:cs typeface="Montserrat"/>
              </a:rPr>
              <a:t>specification</a:t>
            </a:r>
            <a:r>
              <a:rPr sz="1150" spc="-10" dirty="0">
                <a:solidFill>
                  <a:srgbClr val="231F20"/>
                </a:solidFill>
                <a:latin typeface="Montserrat"/>
                <a:cs typeface="Montserrat"/>
              </a:rPr>
              <a:t> </a:t>
            </a:r>
            <a:r>
              <a:rPr sz="1150" dirty="0">
                <a:solidFill>
                  <a:srgbClr val="231F20"/>
                </a:solidFill>
                <a:latin typeface="Montserrat"/>
                <a:cs typeface="Montserrat"/>
              </a:rPr>
              <a:t>enables</a:t>
            </a:r>
            <a:r>
              <a:rPr sz="1150" spc="-10"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a:t>
            </a:r>
            <a:r>
              <a:rPr sz="1150" dirty="0">
                <a:solidFill>
                  <a:srgbClr val="231F20"/>
                </a:solidFill>
                <a:latin typeface="Montserrat"/>
                <a:cs typeface="Montserrat"/>
              </a:rPr>
              <a:t>take</a:t>
            </a:r>
            <a:r>
              <a:rPr sz="1150" spc="-10" dirty="0">
                <a:solidFill>
                  <a:srgbClr val="231F20"/>
                </a:solidFill>
                <a:latin typeface="Montserrat"/>
                <a:cs typeface="Montserrat"/>
              </a:rPr>
              <a:t> </a:t>
            </a:r>
            <a:r>
              <a:rPr sz="1150" dirty="0">
                <a:solidFill>
                  <a:srgbClr val="231F20"/>
                </a:solidFill>
                <a:latin typeface="Montserrat"/>
                <a:cs typeface="Montserrat"/>
              </a:rPr>
              <a:t>part</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0"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variety</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sports</a:t>
            </a:r>
            <a:r>
              <a:rPr sz="1150" spc="-10" dirty="0">
                <a:solidFill>
                  <a:srgbClr val="231F20"/>
                </a:solidFill>
                <a:latin typeface="Montserrat"/>
                <a:cs typeface="Montserrat"/>
              </a:rPr>
              <a:t> </a:t>
            </a:r>
            <a:r>
              <a:rPr sz="1150" dirty="0">
                <a:solidFill>
                  <a:srgbClr val="231F20"/>
                </a:solidFill>
                <a:latin typeface="Montserrat"/>
                <a:cs typeface="Montserrat"/>
              </a:rPr>
              <a:t>as</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performer.</a:t>
            </a:r>
            <a:endParaRPr sz="1150" dirty="0">
              <a:latin typeface="Montserrat"/>
              <a:cs typeface="Montserrat"/>
            </a:endParaRPr>
          </a:p>
          <a:p>
            <a:pPr marL="12700" marR="5080">
              <a:lnSpc>
                <a:spcPts val="1350"/>
              </a:lnSpc>
              <a:spcBef>
                <a:spcPts val="1350"/>
              </a:spcBef>
            </a:pP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need</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spc="-10" dirty="0">
                <a:solidFill>
                  <a:srgbClr val="231F20"/>
                </a:solidFill>
                <a:latin typeface="Montserrat"/>
                <a:cs typeface="Montserrat"/>
              </a:rPr>
              <a:t>competent</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three</a:t>
            </a:r>
            <a:r>
              <a:rPr sz="1150" spc="-20" dirty="0">
                <a:solidFill>
                  <a:srgbClr val="231F20"/>
                </a:solidFill>
                <a:latin typeface="Montserrat"/>
                <a:cs typeface="Montserrat"/>
              </a:rPr>
              <a:t> </a:t>
            </a:r>
            <a:r>
              <a:rPr sz="1150" dirty="0">
                <a:solidFill>
                  <a:srgbClr val="231F20"/>
                </a:solidFill>
                <a:latin typeface="Montserrat"/>
                <a:cs typeface="Montserrat"/>
              </a:rPr>
              <a:t>sports,</a:t>
            </a:r>
            <a:r>
              <a:rPr sz="1150" spc="-20" dirty="0">
                <a:solidFill>
                  <a:srgbClr val="231F20"/>
                </a:solidFill>
                <a:latin typeface="Montserrat"/>
                <a:cs typeface="Montserrat"/>
              </a:rPr>
              <a:t> </a:t>
            </a:r>
            <a:r>
              <a:rPr sz="1150" dirty="0">
                <a:solidFill>
                  <a:srgbClr val="231F20"/>
                </a:solidFill>
                <a:latin typeface="Montserrat"/>
                <a:cs typeface="Montserrat"/>
              </a:rPr>
              <a:t>including</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combination</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team</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dirty="0">
                <a:solidFill>
                  <a:srgbClr val="231F20"/>
                </a:solidFill>
                <a:latin typeface="Montserrat"/>
                <a:cs typeface="Montserrat"/>
              </a:rPr>
              <a:t>individual</a:t>
            </a:r>
            <a:r>
              <a:rPr sz="1150" spc="-20" dirty="0">
                <a:solidFill>
                  <a:srgbClr val="231F20"/>
                </a:solidFill>
                <a:latin typeface="Montserrat"/>
                <a:cs typeface="Montserrat"/>
              </a:rPr>
              <a:t> </a:t>
            </a:r>
            <a:r>
              <a:rPr sz="1150" spc="-10" dirty="0">
                <a:solidFill>
                  <a:srgbClr val="231F20"/>
                </a:solidFill>
                <a:latin typeface="Montserrat"/>
                <a:cs typeface="Montserrat"/>
              </a:rPr>
              <a:t>sport/activities.</a:t>
            </a:r>
            <a:r>
              <a:rPr sz="1150" spc="-20" dirty="0">
                <a:solidFill>
                  <a:srgbClr val="231F20"/>
                </a:solidFill>
                <a:latin typeface="Montserrat"/>
                <a:cs typeface="Montserrat"/>
              </a:rPr>
              <a:t> </a:t>
            </a:r>
            <a:r>
              <a:rPr sz="1150" spc="-10" dirty="0">
                <a:solidFill>
                  <a:srgbClr val="231F20"/>
                </a:solidFill>
                <a:latin typeface="Montserrat"/>
                <a:cs typeface="Montserrat"/>
              </a:rPr>
              <a:t>Ideally,</a:t>
            </a:r>
            <a:r>
              <a:rPr sz="1150" spc="-15" dirty="0">
                <a:solidFill>
                  <a:srgbClr val="231F20"/>
                </a:solidFill>
                <a:latin typeface="Montserrat"/>
                <a:cs typeface="Montserrat"/>
              </a:rPr>
              <a:t>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should</a:t>
            </a:r>
            <a:r>
              <a:rPr sz="1150" spc="-15"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dirty="0">
                <a:solidFill>
                  <a:srgbClr val="231F20"/>
                </a:solidFill>
                <a:latin typeface="Montserrat"/>
                <a:cs typeface="Montserrat"/>
              </a:rPr>
              <a:t>playing</a:t>
            </a:r>
            <a:r>
              <a:rPr sz="1150" spc="-20" dirty="0">
                <a:solidFill>
                  <a:srgbClr val="231F20"/>
                </a:solidFill>
                <a:latin typeface="Montserrat"/>
                <a:cs typeface="Montserrat"/>
              </a:rPr>
              <a:t> </a:t>
            </a:r>
            <a:r>
              <a:rPr sz="1150" dirty="0">
                <a:solidFill>
                  <a:srgbClr val="231F20"/>
                </a:solidFill>
                <a:latin typeface="Montserrat"/>
                <a:cs typeface="Montserrat"/>
              </a:rPr>
              <a:t>at</a:t>
            </a:r>
            <a:r>
              <a:rPr sz="1150" spc="-15" dirty="0">
                <a:solidFill>
                  <a:srgbClr val="231F20"/>
                </a:solidFill>
                <a:latin typeface="Montserrat"/>
                <a:cs typeface="Montserrat"/>
              </a:rPr>
              <a:t> </a:t>
            </a:r>
            <a:r>
              <a:rPr sz="1150" dirty="0">
                <a:solidFill>
                  <a:srgbClr val="231F20"/>
                </a:solidFill>
                <a:latin typeface="Montserrat"/>
                <a:cs typeface="Montserrat"/>
              </a:rPr>
              <a:t>school</a:t>
            </a:r>
            <a:r>
              <a:rPr sz="1150" spc="-20" dirty="0">
                <a:solidFill>
                  <a:srgbClr val="231F20"/>
                </a:solidFill>
                <a:latin typeface="Montserrat"/>
                <a:cs typeface="Montserrat"/>
              </a:rPr>
              <a:t> </a:t>
            </a:r>
            <a:r>
              <a:rPr sz="1150" dirty="0">
                <a:solidFill>
                  <a:srgbClr val="231F20"/>
                </a:solidFill>
                <a:latin typeface="Montserrat"/>
                <a:cs typeface="Montserrat"/>
              </a:rPr>
              <a:t>level</a:t>
            </a:r>
            <a:r>
              <a:rPr sz="1150" spc="-15" dirty="0">
                <a:solidFill>
                  <a:srgbClr val="231F20"/>
                </a:solidFill>
                <a:latin typeface="Montserrat"/>
                <a:cs typeface="Montserrat"/>
              </a:rPr>
              <a:t> </a:t>
            </a:r>
            <a:r>
              <a:rPr sz="1150" dirty="0">
                <a:solidFill>
                  <a:srgbClr val="231F20"/>
                </a:solidFill>
                <a:latin typeface="Montserrat"/>
                <a:cs typeface="Montserrat"/>
              </a:rPr>
              <a:t>on</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regular</a:t>
            </a:r>
            <a:r>
              <a:rPr sz="1150" spc="-20" dirty="0">
                <a:solidFill>
                  <a:srgbClr val="231F20"/>
                </a:solidFill>
                <a:latin typeface="Montserrat"/>
                <a:cs typeface="Montserrat"/>
              </a:rPr>
              <a:t> </a:t>
            </a:r>
            <a:r>
              <a:rPr sz="1150" spc="-10" dirty="0">
                <a:solidFill>
                  <a:srgbClr val="231F20"/>
                </a:solidFill>
                <a:latin typeface="Montserrat"/>
                <a:cs typeface="Montserrat"/>
              </a:rPr>
              <a:t>basis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15" dirty="0">
                <a:solidFill>
                  <a:srgbClr val="231F20"/>
                </a:solidFill>
                <a:latin typeface="Montserrat"/>
                <a:cs typeface="Montserrat"/>
              </a:rPr>
              <a:t> </a:t>
            </a:r>
            <a:r>
              <a:rPr sz="1150" spc="-10" dirty="0">
                <a:solidFill>
                  <a:srgbClr val="231F20"/>
                </a:solidFill>
                <a:latin typeface="Montserrat"/>
                <a:cs typeface="Montserrat"/>
              </a:rPr>
              <a:t>viewed</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5" dirty="0">
                <a:solidFill>
                  <a:srgbClr val="231F20"/>
                </a:solidFill>
                <a:latin typeface="Montserrat"/>
                <a:cs typeface="Montserrat"/>
              </a:rPr>
              <a:t> </a:t>
            </a:r>
            <a:r>
              <a:rPr sz="1150" spc="-10" dirty="0">
                <a:solidFill>
                  <a:srgbClr val="231F20"/>
                </a:solidFill>
                <a:latin typeface="Montserrat"/>
                <a:cs typeface="Montserrat"/>
              </a:rPr>
              <a:t>competent.</a:t>
            </a:r>
            <a:endParaRPr sz="1150" dirty="0">
              <a:latin typeface="Montserrat"/>
              <a:cs typeface="Montserrat"/>
            </a:endParaRPr>
          </a:p>
          <a:p>
            <a:pPr marL="12700">
              <a:lnSpc>
                <a:spcPct val="100000"/>
              </a:lnSpc>
              <a:spcBef>
                <a:spcPts val="1280"/>
              </a:spcBef>
            </a:pPr>
            <a:r>
              <a:rPr sz="1150" b="1" spc="-10" dirty="0">
                <a:solidFill>
                  <a:srgbClr val="231F20"/>
                </a:solidFill>
                <a:latin typeface="Montserrat"/>
                <a:cs typeface="Montserrat"/>
              </a:rPr>
              <a:t>Assessment(s)</a:t>
            </a:r>
            <a:endParaRPr sz="1150" dirty="0">
              <a:latin typeface="Montserrat"/>
              <a:cs typeface="Montserrat"/>
            </a:endParaRPr>
          </a:p>
          <a:p>
            <a:pPr marL="12700">
              <a:lnSpc>
                <a:spcPts val="1365"/>
              </a:lnSpc>
              <a:spcBef>
                <a:spcPts val="1320"/>
              </a:spcBef>
            </a:pPr>
            <a:r>
              <a:rPr sz="1150" dirty="0">
                <a:solidFill>
                  <a:srgbClr val="231F20"/>
                </a:solidFill>
                <a:latin typeface="Montserrat"/>
                <a:cs typeface="Montserrat"/>
              </a:rPr>
              <a:t>Paper</a:t>
            </a:r>
            <a:r>
              <a:rPr sz="1150" spc="-15" dirty="0">
                <a:solidFill>
                  <a:srgbClr val="231F20"/>
                </a:solidFill>
                <a:latin typeface="Montserrat"/>
                <a:cs typeface="Montserrat"/>
              </a:rPr>
              <a:t> </a:t>
            </a:r>
            <a:r>
              <a:rPr sz="1150" dirty="0">
                <a:solidFill>
                  <a:srgbClr val="231F20"/>
                </a:solidFill>
                <a:latin typeface="Montserrat"/>
                <a:cs typeface="Montserrat"/>
              </a:rPr>
              <a:t>1:</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human</a:t>
            </a:r>
            <a:r>
              <a:rPr sz="1150" spc="-10" dirty="0">
                <a:solidFill>
                  <a:srgbClr val="231F20"/>
                </a:solidFill>
                <a:latin typeface="Montserrat"/>
                <a:cs typeface="Montserrat"/>
              </a:rPr>
              <a:t> </a:t>
            </a:r>
            <a:r>
              <a:rPr sz="1150" dirty="0">
                <a:solidFill>
                  <a:srgbClr val="231F20"/>
                </a:solidFill>
                <a:latin typeface="Montserrat"/>
                <a:cs typeface="Montserrat"/>
              </a:rPr>
              <a:t>body</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movement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physical</a:t>
            </a:r>
            <a:r>
              <a:rPr sz="1150" spc="-10" dirty="0">
                <a:solidFill>
                  <a:srgbClr val="231F20"/>
                </a:solidFill>
                <a:latin typeface="Montserrat"/>
                <a:cs typeface="Montserrat"/>
              </a:rPr>
              <a:t> </a:t>
            </a:r>
            <a:r>
              <a:rPr sz="1150" dirty="0">
                <a:solidFill>
                  <a:srgbClr val="231F20"/>
                </a:solidFill>
                <a:latin typeface="Montserrat"/>
                <a:cs typeface="Montserrat"/>
              </a:rPr>
              <a:t>activity</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sport</a:t>
            </a:r>
            <a:r>
              <a:rPr sz="1150" spc="-10" dirty="0">
                <a:solidFill>
                  <a:srgbClr val="231F20"/>
                </a:solidFill>
                <a:latin typeface="Montserrat"/>
                <a:cs typeface="Montserrat"/>
              </a:rPr>
              <a:t> (30%)</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Applied</a:t>
            </a:r>
            <a:r>
              <a:rPr sz="1150" spc="-25" dirty="0">
                <a:solidFill>
                  <a:srgbClr val="231F20"/>
                </a:solidFill>
                <a:latin typeface="Montserrat"/>
                <a:cs typeface="Montserrat"/>
              </a:rPr>
              <a:t> </a:t>
            </a:r>
            <a:r>
              <a:rPr sz="1150" dirty="0">
                <a:solidFill>
                  <a:srgbClr val="231F20"/>
                </a:solidFill>
                <a:latin typeface="Montserrat"/>
                <a:cs typeface="Montserrat"/>
              </a:rPr>
              <a:t>anatomy</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physiology</a:t>
            </a:r>
            <a:endParaRPr sz="1150" dirty="0">
              <a:latin typeface="Montserrat"/>
              <a:cs typeface="Montserrat"/>
            </a:endParaRPr>
          </a:p>
          <a:p>
            <a:pPr marL="240665" indent="-227965">
              <a:lnSpc>
                <a:spcPts val="1350"/>
              </a:lnSpc>
              <a:buChar char="•"/>
              <a:tabLst>
                <a:tab pos="240665" algn="l"/>
              </a:tabLst>
            </a:pPr>
            <a:r>
              <a:rPr sz="1150" spc="-10" dirty="0">
                <a:solidFill>
                  <a:srgbClr val="231F20"/>
                </a:solidFill>
                <a:latin typeface="Montserrat"/>
                <a:cs typeface="Montserrat"/>
              </a:rPr>
              <a:t>Movement</a:t>
            </a:r>
            <a:r>
              <a:rPr sz="1150" spc="-5" dirty="0">
                <a:solidFill>
                  <a:srgbClr val="231F20"/>
                </a:solidFill>
                <a:latin typeface="Montserrat"/>
                <a:cs typeface="Montserrat"/>
              </a:rPr>
              <a:t> </a:t>
            </a:r>
            <a:r>
              <a:rPr sz="1150" spc="-10" dirty="0">
                <a:solidFill>
                  <a:srgbClr val="231F20"/>
                </a:solidFill>
                <a:latin typeface="Montserrat"/>
                <a:cs typeface="Montserrat"/>
              </a:rPr>
              <a:t>analysis</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Physical</a:t>
            </a:r>
            <a:r>
              <a:rPr sz="1150" spc="-60" dirty="0">
                <a:solidFill>
                  <a:srgbClr val="231F20"/>
                </a:solidFill>
                <a:latin typeface="Montserrat"/>
                <a:cs typeface="Montserrat"/>
              </a:rPr>
              <a:t> </a:t>
            </a:r>
            <a:r>
              <a:rPr sz="1150" spc="-10" dirty="0">
                <a:solidFill>
                  <a:srgbClr val="231F20"/>
                </a:solidFill>
                <a:latin typeface="Montserrat"/>
                <a:cs typeface="Montserrat"/>
              </a:rPr>
              <a:t>training</a:t>
            </a:r>
            <a:endParaRPr sz="1150" dirty="0">
              <a:latin typeface="Montserrat"/>
              <a:cs typeface="Montserrat"/>
            </a:endParaRPr>
          </a:p>
          <a:p>
            <a:pPr marL="240665" indent="-227965">
              <a:lnSpc>
                <a:spcPts val="1365"/>
              </a:lnSpc>
              <a:buChar char="•"/>
              <a:tabLst>
                <a:tab pos="240665" algn="l"/>
              </a:tabLst>
            </a:pPr>
            <a:r>
              <a:rPr sz="1150" dirty="0">
                <a:solidFill>
                  <a:srgbClr val="231F20"/>
                </a:solidFill>
                <a:latin typeface="Montserrat"/>
                <a:cs typeface="Montserrat"/>
              </a:rPr>
              <a:t>Use</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20" dirty="0">
                <a:solidFill>
                  <a:srgbClr val="231F20"/>
                </a:solidFill>
                <a:latin typeface="Montserrat"/>
                <a:cs typeface="Montserrat"/>
              </a:rPr>
              <a:t>data</a:t>
            </a:r>
            <a:endParaRPr sz="1150" dirty="0">
              <a:latin typeface="Montserrat"/>
              <a:cs typeface="Montserrat"/>
            </a:endParaRPr>
          </a:p>
          <a:p>
            <a:pPr marL="12700">
              <a:lnSpc>
                <a:spcPts val="1365"/>
              </a:lnSpc>
              <a:spcBef>
                <a:spcPts val="1320"/>
              </a:spcBef>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spc="-10" dirty="0">
                <a:solidFill>
                  <a:srgbClr val="231F20"/>
                </a:solidFill>
                <a:latin typeface="Montserrat"/>
                <a:cs typeface="Montserrat"/>
              </a:rPr>
              <a:t>Socio-</a:t>
            </a:r>
            <a:r>
              <a:rPr sz="1150" dirty="0">
                <a:solidFill>
                  <a:srgbClr val="231F20"/>
                </a:solidFill>
                <a:latin typeface="Montserrat"/>
                <a:cs typeface="Montserrat"/>
              </a:rPr>
              <a:t>cultural</a:t>
            </a:r>
            <a:r>
              <a:rPr sz="1150" spc="-15" dirty="0">
                <a:solidFill>
                  <a:srgbClr val="231F20"/>
                </a:solidFill>
                <a:latin typeface="Montserrat"/>
                <a:cs typeface="Montserrat"/>
              </a:rPr>
              <a:t> </a:t>
            </a:r>
            <a:r>
              <a:rPr sz="1150" dirty="0">
                <a:solidFill>
                  <a:srgbClr val="231F20"/>
                </a:solidFill>
                <a:latin typeface="Montserrat"/>
                <a:cs typeface="Montserrat"/>
              </a:rPr>
              <a:t>influences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well-</a:t>
            </a:r>
            <a:r>
              <a:rPr sz="1150" dirty="0">
                <a:solidFill>
                  <a:srgbClr val="231F20"/>
                </a:solidFill>
                <a:latin typeface="Montserrat"/>
                <a:cs typeface="Montserrat"/>
              </a:rPr>
              <a:t>being</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physical</a:t>
            </a:r>
            <a:r>
              <a:rPr sz="1150" spc="-20" dirty="0">
                <a:solidFill>
                  <a:srgbClr val="231F20"/>
                </a:solidFill>
                <a:latin typeface="Montserrat"/>
                <a:cs typeface="Montserrat"/>
              </a:rPr>
              <a:t> </a:t>
            </a:r>
            <a:r>
              <a:rPr sz="1150" dirty="0">
                <a:solidFill>
                  <a:srgbClr val="231F20"/>
                </a:solidFill>
                <a:latin typeface="Montserrat"/>
                <a:cs typeface="Montserrat"/>
              </a:rPr>
              <a:t>activity</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sport</a:t>
            </a:r>
            <a:r>
              <a:rPr sz="1150" spc="-15" dirty="0">
                <a:solidFill>
                  <a:srgbClr val="231F20"/>
                </a:solidFill>
                <a:latin typeface="Montserrat"/>
                <a:cs typeface="Montserrat"/>
              </a:rPr>
              <a:t> </a:t>
            </a:r>
            <a:r>
              <a:rPr sz="1150" spc="-10" dirty="0">
                <a:solidFill>
                  <a:srgbClr val="231F20"/>
                </a:solidFill>
                <a:latin typeface="Montserrat"/>
                <a:cs typeface="Montserrat"/>
              </a:rPr>
              <a:t>(30%)</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psychology</a:t>
            </a:r>
            <a:endParaRPr sz="1150" dirty="0">
              <a:latin typeface="Montserrat"/>
              <a:cs typeface="Montserrat"/>
            </a:endParaRPr>
          </a:p>
          <a:p>
            <a:pPr marL="240665" indent="-227965">
              <a:lnSpc>
                <a:spcPts val="1350"/>
              </a:lnSpc>
              <a:buChar char="•"/>
              <a:tabLst>
                <a:tab pos="240665" algn="l"/>
              </a:tabLst>
            </a:pPr>
            <a:r>
              <a:rPr sz="1150" spc="-10" dirty="0">
                <a:solidFill>
                  <a:srgbClr val="231F20"/>
                </a:solidFill>
                <a:latin typeface="Montserrat"/>
                <a:cs typeface="Montserrat"/>
              </a:rPr>
              <a:t>Socio-</a:t>
            </a:r>
            <a:r>
              <a:rPr sz="1150" dirty="0">
                <a:solidFill>
                  <a:srgbClr val="231F20"/>
                </a:solidFill>
                <a:latin typeface="Montserrat"/>
                <a:cs typeface="Montserrat"/>
              </a:rPr>
              <a:t>cultural</a:t>
            </a:r>
            <a:r>
              <a:rPr sz="1150" spc="15" dirty="0">
                <a:solidFill>
                  <a:srgbClr val="231F20"/>
                </a:solidFill>
                <a:latin typeface="Montserrat"/>
                <a:cs typeface="Montserrat"/>
              </a:rPr>
              <a:t> </a:t>
            </a:r>
            <a:r>
              <a:rPr sz="1150" spc="-10" dirty="0">
                <a:solidFill>
                  <a:srgbClr val="231F20"/>
                </a:solidFill>
                <a:latin typeface="Montserrat"/>
                <a:cs typeface="Montserrat"/>
              </a:rPr>
              <a:t>influences</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Health,</a:t>
            </a:r>
            <a:r>
              <a:rPr sz="1150" spc="10" dirty="0">
                <a:solidFill>
                  <a:srgbClr val="231F20"/>
                </a:solidFill>
                <a:latin typeface="Montserrat"/>
                <a:cs typeface="Montserrat"/>
              </a:rPr>
              <a:t> </a:t>
            </a:r>
            <a:r>
              <a:rPr sz="1150" dirty="0">
                <a:solidFill>
                  <a:srgbClr val="231F20"/>
                </a:solidFill>
                <a:latin typeface="Montserrat"/>
                <a:cs typeface="Montserrat"/>
              </a:rPr>
              <a:t>fitness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well-being</a:t>
            </a:r>
            <a:endParaRPr sz="1150" dirty="0">
              <a:latin typeface="Montserrat"/>
              <a:cs typeface="Montserrat"/>
            </a:endParaRPr>
          </a:p>
          <a:p>
            <a:pPr marL="240665" indent="-227965">
              <a:lnSpc>
                <a:spcPts val="1365"/>
              </a:lnSpc>
              <a:buChar char="•"/>
              <a:tabLst>
                <a:tab pos="240665" algn="l"/>
              </a:tabLst>
            </a:pPr>
            <a:r>
              <a:rPr sz="1150" dirty="0">
                <a:solidFill>
                  <a:srgbClr val="231F20"/>
                </a:solidFill>
                <a:latin typeface="Montserrat"/>
                <a:cs typeface="Montserrat"/>
              </a:rPr>
              <a:t>Use</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20" dirty="0">
                <a:solidFill>
                  <a:srgbClr val="231F20"/>
                </a:solidFill>
                <a:latin typeface="Montserrat"/>
                <a:cs typeface="Montserrat"/>
              </a:rPr>
              <a:t>data</a:t>
            </a:r>
            <a:endParaRPr sz="1150" dirty="0">
              <a:latin typeface="Montserrat"/>
              <a:cs typeface="Montserrat"/>
            </a:endParaRPr>
          </a:p>
          <a:p>
            <a:pPr marL="12700">
              <a:lnSpc>
                <a:spcPts val="1365"/>
              </a:lnSpc>
              <a:spcBef>
                <a:spcPts val="1320"/>
              </a:spcBef>
            </a:pPr>
            <a:r>
              <a:rPr sz="1150" dirty="0">
                <a:solidFill>
                  <a:srgbClr val="231F20"/>
                </a:solidFill>
                <a:latin typeface="Montserrat"/>
                <a:cs typeface="Montserrat"/>
              </a:rPr>
              <a:t>Non</a:t>
            </a:r>
            <a:r>
              <a:rPr sz="1150" spc="-15" dirty="0">
                <a:solidFill>
                  <a:srgbClr val="231F20"/>
                </a:solidFill>
                <a:latin typeface="Montserrat"/>
                <a:cs typeface="Montserrat"/>
              </a:rPr>
              <a:t> </a:t>
            </a:r>
            <a:r>
              <a:rPr sz="1150" spc="-10" dirty="0">
                <a:solidFill>
                  <a:srgbClr val="231F20"/>
                </a:solidFill>
                <a:latin typeface="Montserrat"/>
                <a:cs typeface="Montserrat"/>
              </a:rPr>
              <a:t>examination: Practical </a:t>
            </a:r>
            <a:r>
              <a:rPr sz="1150" dirty="0">
                <a:solidFill>
                  <a:srgbClr val="231F20"/>
                </a:solidFill>
                <a:latin typeface="Montserrat"/>
                <a:cs typeface="Montserrat"/>
              </a:rPr>
              <a:t>assessments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coursework (40%)</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assessed</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3</a:t>
            </a:r>
            <a:r>
              <a:rPr sz="1150" spc="-25" dirty="0">
                <a:solidFill>
                  <a:srgbClr val="231F20"/>
                </a:solidFill>
                <a:latin typeface="Montserrat"/>
                <a:cs typeface="Montserrat"/>
              </a:rPr>
              <a:t> </a:t>
            </a:r>
            <a:r>
              <a:rPr sz="1150" dirty="0">
                <a:solidFill>
                  <a:srgbClr val="231F20"/>
                </a:solidFill>
                <a:latin typeface="Montserrat"/>
                <a:cs typeface="Montserrat"/>
              </a:rPr>
              <a:t>sports</a:t>
            </a:r>
            <a:r>
              <a:rPr sz="1150" spc="-20"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prescribed</a:t>
            </a:r>
            <a:r>
              <a:rPr sz="1150" spc="-20" dirty="0">
                <a:solidFill>
                  <a:srgbClr val="231F20"/>
                </a:solidFill>
                <a:latin typeface="Montserrat"/>
                <a:cs typeface="Montserrat"/>
              </a:rPr>
              <a:t> </a:t>
            </a:r>
            <a:r>
              <a:rPr sz="1150" dirty="0">
                <a:solidFill>
                  <a:srgbClr val="231F20"/>
                </a:solidFill>
                <a:latin typeface="Montserrat"/>
                <a:cs typeface="Montserrat"/>
              </a:rPr>
              <a:t>by</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AQA</a:t>
            </a:r>
            <a:r>
              <a:rPr sz="1150" spc="-25" dirty="0">
                <a:solidFill>
                  <a:srgbClr val="231F20"/>
                </a:solidFill>
                <a:latin typeface="Montserrat"/>
                <a:cs typeface="Montserrat"/>
              </a:rPr>
              <a:t> </a:t>
            </a:r>
            <a:r>
              <a:rPr sz="1150" dirty="0">
                <a:solidFill>
                  <a:srgbClr val="231F20"/>
                </a:solidFill>
                <a:latin typeface="Montserrat"/>
                <a:cs typeface="Montserrat"/>
              </a:rPr>
              <a:t>exam</a:t>
            </a:r>
            <a:r>
              <a:rPr sz="1150" spc="-25" dirty="0">
                <a:solidFill>
                  <a:srgbClr val="231F20"/>
                </a:solidFill>
                <a:latin typeface="Montserrat"/>
                <a:cs typeface="Montserrat"/>
              </a:rPr>
              <a:t> </a:t>
            </a:r>
            <a:r>
              <a:rPr sz="1150" spc="-10" dirty="0">
                <a:solidFill>
                  <a:srgbClr val="231F20"/>
                </a:solidFill>
                <a:latin typeface="Montserrat"/>
                <a:cs typeface="Montserrat"/>
              </a:rPr>
              <a:t>board.</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cannot</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dirty="0">
                <a:solidFill>
                  <a:srgbClr val="231F20"/>
                </a:solidFill>
                <a:latin typeface="Montserrat"/>
                <a:cs typeface="Montserrat"/>
              </a:rPr>
              <a:t>assessed</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alternative</a:t>
            </a:r>
            <a:r>
              <a:rPr sz="1150" spc="-20" dirty="0">
                <a:solidFill>
                  <a:srgbClr val="231F20"/>
                </a:solidFill>
                <a:latin typeface="Montserrat"/>
                <a:cs typeface="Montserrat"/>
              </a:rPr>
              <a:t> </a:t>
            </a:r>
            <a:r>
              <a:rPr sz="1150" dirty="0">
                <a:solidFill>
                  <a:srgbClr val="231F20"/>
                </a:solidFill>
                <a:latin typeface="Montserrat"/>
                <a:cs typeface="Montserrat"/>
              </a:rPr>
              <a:t>sports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ones</a:t>
            </a:r>
            <a:r>
              <a:rPr sz="1150" spc="-20"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set.</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Each</a:t>
            </a:r>
            <a:r>
              <a:rPr sz="1150" spc="-15" dirty="0">
                <a:solidFill>
                  <a:srgbClr val="231F20"/>
                </a:solidFill>
                <a:latin typeface="Montserrat"/>
                <a:cs typeface="Montserrat"/>
              </a:rPr>
              <a:t> </a:t>
            </a:r>
            <a:r>
              <a:rPr sz="1150" dirty="0">
                <a:solidFill>
                  <a:srgbClr val="231F20"/>
                </a:solidFill>
                <a:latin typeface="Montserrat"/>
                <a:cs typeface="Montserrat"/>
              </a:rPr>
              <a:t>practical</a:t>
            </a:r>
            <a:r>
              <a:rPr sz="1150" spc="-15" dirty="0">
                <a:solidFill>
                  <a:srgbClr val="231F20"/>
                </a:solidFill>
                <a:latin typeface="Montserrat"/>
                <a:cs typeface="Montserrat"/>
              </a:rPr>
              <a:t> </a:t>
            </a:r>
            <a:r>
              <a:rPr sz="1150" dirty="0">
                <a:solidFill>
                  <a:srgbClr val="231F20"/>
                </a:solidFill>
                <a:latin typeface="Montserrat"/>
                <a:cs typeface="Montserrat"/>
              </a:rPr>
              <a:t>sport</a:t>
            </a:r>
            <a:r>
              <a:rPr sz="1150" spc="-15" dirty="0">
                <a:solidFill>
                  <a:srgbClr val="231F20"/>
                </a:solidFill>
                <a:latin typeface="Montserrat"/>
                <a:cs typeface="Montserrat"/>
              </a:rPr>
              <a:t> </a:t>
            </a:r>
            <a:r>
              <a:rPr sz="1150" dirty="0">
                <a:solidFill>
                  <a:srgbClr val="231F20"/>
                </a:solidFill>
                <a:latin typeface="Montserrat"/>
                <a:cs typeface="Montserrat"/>
              </a:rPr>
              <a:t>is</a:t>
            </a:r>
            <a:r>
              <a:rPr sz="1150" spc="-15" dirty="0">
                <a:solidFill>
                  <a:srgbClr val="231F20"/>
                </a:solidFill>
                <a:latin typeface="Montserrat"/>
                <a:cs typeface="Montserrat"/>
              </a:rPr>
              <a:t> </a:t>
            </a:r>
            <a:r>
              <a:rPr sz="1150" dirty="0">
                <a:solidFill>
                  <a:srgbClr val="231F20"/>
                </a:solidFill>
                <a:latin typeface="Montserrat"/>
                <a:cs typeface="Montserrat"/>
              </a:rPr>
              <a:t>worth</a:t>
            </a:r>
            <a:r>
              <a:rPr sz="1150" spc="-10" dirty="0">
                <a:solidFill>
                  <a:srgbClr val="231F20"/>
                </a:solidFill>
                <a:latin typeface="Montserrat"/>
                <a:cs typeface="Montserrat"/>
              </a:rPr>
              <a:t> </a:t>
            </a:r>
            <a:r>
              <a:rPr sz="1150" dirty="0">
                <a:solidFill>
                  <a:srgbClr val="231F20"/>
                </a:solidFill>
                <a:latin typeface="Montserrat"/>
                <a:cs typeface="Montserrat"/>
              </a:rPr>
              <a:t>10%,</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5" dirty="0">
                <a:solidFill>
                  <a:srgbClr val="231F20"/>
                </a:solidFill>
                <a:latin typeface="Montserrat"/>
                <a:cs typeface="Montserrat"/>
              </a:rPr>
              <a:t> </a:t>
            </a:r>
            <a:r>
              <a:rPr sz="1150" dirty="0">
                <a:solidFill>
                  <a:srgbClr val="231F20"/>
                </a:solidFill>
                <a:latin typeface="Montserrat"/>
                <a:cs typeface="Montserrat"/>
              </a:rPr>
              <a:t>is</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10" dirty="0">
                <a:solidFill>
                  <a:srgbClr val="231F20"/>
                </a:solidFill>
                <a:latin typeface="Montserrat"/>
                <a:cs typeface="Montserrat"/>
              </a:rPr>
              <a:t>coursework element.</a:t>
            </a:r>
            <a:endParaRPr sz="1150" dirty="0">
              <a:latin typeface="Montserrat"/>
              <a:cs typeface="Montserrat"/>
            </a:endParaRPr>
          </a:p>
          <a:p>
            <a:pPr marL="240665" indent="-227965">
              <a:lnSpc>
                <a:spcPts val="1365"/>
              </a:lnSpc>
              <a:buChar char="•"/>
              <a:tabLst>
                <a:tab pos="240665" algn="l"/>
              </a:tabLst>
            </a:pP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must</a:t>
            </a:r>
            <a:r>
              <a:rPr sz="1150" spc="-15" dirty="0">
                <a:solidFill>
                  <a:srgbClr val="231F20"/>
                </a:solidFill>
                <a:latin typeface="Montserrat"/>
                <a:cs typeface="Montserrat"/>
              </a:rPr>
              <a:t> </a:t>
            </a:r>
            <a:r>
              <a:rPr sz="1150" dirty="0">
                <a:solidFill>
                  <a:srgbClr val="231F20"/>
                </a:solidFill>
                <a:latin typeface="Montserrat"/>
                <a:cs typeface="Montserrat"/>
              </a:rPr>
              <a:t>be</a:t>
            </a:r>
            <a:r>
              <a:rPr sz="1150" spc="-15" dirty="0">
                <a:solidFill>
                  <a:srgbClr val="231F20"/>
                </a:solidFill>
                <a:latin typeface="Montserrat"/>
                <a:cs typeface="Montserrat"/>
              </a:rPr>
              <a:t> </a:t>
            </a:r>
            <a:r>
              <a:rPr sz="1150" spc="-10" dirty="0">
                <a:solidFill>
                  <a:srgbClr val="231F20"/>
                </a:solidFill>
                <a:latin typeface="Montserrat"/>
                <a:cs typeface="Montserrat"/>
              </a:rPr>
              <a:t>competent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team</a:t>
            </a:r>
            <a:r>
              <a:rPr sz="1150" spc="-15" dirty="0">
                <a:solidFill>
                  <a:srgbClr val="231F20"/>
                </a:solidFill>
                <a:latin typeface="Montserrat"/>
                <a:cs typeface="Montserrat"/>
              </a:rPr>
              <a:t> </a:t>
            </a:r>
            <a:r>
              <a:rPr sz="1150" dirty="0">
                <a:solidFill>
                  <a:srgbClr val="231F20"/>
                </a:solidFill>
                <a:latin typeface="Montserrat"/>
                <a:cs typeface="Montserrat"/>
              </a:rPr>
              <a:t>sports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individual</a:t>
            </a:r>
            <a:r>
              <a:rPr sz="1150" spc="-15" dirty="0">
                <a:solidFill>
                  <a:srgbClr val="231F20"/>
                </a:solidFill>
                <a:latin typeface="Montserrat"/>
                <a:cs typeface="Montserrat"/>
              </a:rPr>
              <a:t> </a:t>
            </a:r>
            <a:r>
              <a:rPr sz="1150" spc="-10" dirty="0">
                <a:solidFill>
                  <a:srgbClr val="231F20"/>
                </a:solidFill>
                <a:latin typeface="Montserrat"/>
                <a:cs typeface="Montserrat"/>
              </a:rPr>
              <a:t>sports</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marR="4848225">
              <a:lnSpc>
                <a:spcPts val="1350"/>
              </a:lnSpc>
              <a:spcBef>
                <a:spcPts val="55"/>
              </a:spcBef>
            </a:pPr>
            <a:r>
              <a:rPr sz="1150" spc="-20" dirty="0">
                <a:solidFill>
                  <a:srgbClr val="231F20"/>
                </a:solidFill>
                <a:latin typeface="Montserrat"/>
                <a:cs typeface="Montserrat"/>
              </a:rPr>
              <a:t>A-</a:t>
            </a:r>
            <a:r>
              <a:rPr sz="1150" dirty="0">
                <a:solidFill>
                  <a:srgbClr val="231F20"/>
                </a:solidFill>
                <a:latin typeface="Montserrat"/>
                <a:cs typeface="Montserrat"/>
              </a:rPr>
              <a:t>Level</a:t>
            </a:r>
            <a:r>
              <a:rPr sz="1150" spc="-60" dirty="0">
                <a:solidFill>
                  <a:srgbClr val="231F20"/>
                </a:solidFill>
                <a:latin typeface="Montserrat"/>
                <a:cs typeface="Montserrat"/>
              </a:rPr>
              <a:t> </a:t>
            </a:r>
            <a:r>
              <a:rPr sz="1150" dirty="0">
                <a:solidFill>
                  <a:srgbClr val="231F20"/>
                </a:solidFill>
                <a:latin typeface="Montserrat"/>
                <a:cs typeface="Montserrat"/>
              </a:rPr>
              <a:t>Physical</a:t>
            </a:r>
            <a:r>
              <a:rPr sz="1150" spc="-55" dirty="0">
                <a:solidFill>
                  <a:srgbClr val="231F20"/>
                </a:solidFill>
                <a:latin typeface="Montserrat"/>
                <a:cs typeface="Montserrat"/>
              </a:rPr>
              <a:t> </a:t>
            </a:r>
            <a:r>
              <a:rPr sz="1150" spc="-10" dirty="0">
                <a:solidFill>
                  <a:srgbClr val="231F20"/>
                </a:solidFill>
                <a:latin typeface="Montserrat"/>
                <a:cs typeface="Montserrat"/>
              </a:rPr>
              <a:t>Education </a:t>
            </a:r>
            <a:r>
              <a:rPr sz="1150" dirty="0">
                <a:solidFill>
                  <a:srgbClr val="231F20"/>
                </a:solidFill>
                <a:latin typeface="Montserrat"/>
                <a:cs typeface="Montserrat"/>
              </a:rPr>
              <a:t>Leve</a:t>
            </a:r>
            <a:r>
              <a:rPr lang="en-GB" sz="1150" dirty="0">
                <a:solidFill>
                  <a:srgbClr val="231F20"/>
                </a:solidFill>
                <a:latin typeface="Montserrat"/>
                <a:cs typeface="Montserrat"/>
              </a:rPr>
              <a:t>l</a:t>
            </a:r>
            <a:r>
              <a:rPr sz="1150" spc="-40" dirty="0">
                <a:solidFill>
                  <a:srgbClr val="231F20"/>
                </a:solidFill>
                <a:latin typeface="Montserrat"/>
                <a:cs typeface="Montserrat"/>
              </a:rPr>
              <a:t> </a:t>
            </a:r>
            <a:r>
              <a:rPr sz="1150" dirty="0">
                <a:solidFill>
                  <a:srgbClr val="231F20"/>
                </a:solidFill>
                <a:latin typeface="Montserrat"/>
                <a:cs typeface="Montserrat"/>
              </a:rPr>
              <a:t>3</a:t>
            </a:r>
            <a:r>
              <a:rPr sz="1150" spc="-35" dirty="0">
                <a:solidFill>
                  <a:srgbClr val="231F20"/>
                </a:solidFill>
                <a:latin typeface="Montserrat"/>
                <a:cs typeface="Montserrat"/>
              </a:rPr>
              <a:t> </a:t>
            </a:r>
            <a:r>
              <a:rPr sz="1150" dirty="0">
                <a:solidFill>
                  <a:srgbClr val="231F20"/>
                </a:solidFill>
                <a:latin typeface="Montserrat"/>
                <a:cs typeface="Montserrat"/>
              </a:rPr>
              <a:t>BTEC</a:t>
            </a:r>
            <a:r>
              <a:rPr sz="1150" spc="-40" dirty="0">
                <a:solidFill>
                  <a:srgbClr val="231F20"/>
                </a:solidFill>
                <a:latin typeface="Montserrat"/>
                <a:cs typeface="Montserrat"/>
              </a:rPr>
              <a:t> </a:t>
            </a:r>
            <a:r>
              <a:rPr sz="1150" spc="-20" dirty="0">
                <a:solidFill>
                  <a:srgbClr val="231F20"/>
                </a:solidFill>
                <a:latin typeface="Montserrat"/>
                <a:cs typeface="Montserrat"/>
              </a:rPr>
              <a:t>Sport</a:t>
            </a:r>
            <a:endParaRPr sz="1150" dirty="0">
              <a:latin typeface="Montserrat"/>
              <a:cs typeface="Montserrat"/>
            </a:endParaRPr>
          </a:p>
          <a:p>
            <a:pPr marL="12700">
              <a:lnSpc>
                <a:spcPct val="100000"/>
              </a:lnSpc>
              <a:spcBef>
                <a:spcPts val="128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910080">
              <a:lnSpc>
                <a:spcPct val="100000"/>
              </a:lnSpc>
              <a:spcBef>
                <a:spcPts val="100"/>
              </a:spcBef>
            </a:pPr>
            <a:r>
              <a:rPr dirty="0"/>
              <a:t>BTEC</a:t>
            </a:r>
            <a:r>
              <a:rPr spc="-35" dirty="0"/>
              <a:t> </a:t>
            </a:r>
            <a:r>
              <a:rPr dirty="0"/>
              <a:t>Sport</a:t>
            </a:r>
            <a:r>
              <a:rPr spc="-30" dirty="0"/>
              <a:t> </a:t>
            </a:r>
            <a:r>
              <a:rPr spc="-20" dirty="0"/>
              <a:t>(PE)</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29299" y="761127"/>
            <a:ext cx="6777355" cy="6487795"/>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sz="1150" spc="-10" dirty="0">
                <a:solidFill>
                  <a:srgbClr val="231F20"/>
                </a:solidFill>
                <a:latin typeface="Montserrat"/>
                <a:cs typeface="Montserrat"/>
              </a:rPr>
              <a:t>Pearson</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ts val="1365"/>
              </a:lnSpc>
            </a:pPr>
            <a:r>
              <a:rPr sz="1150" dirty="0">
                <a:solidFill>
                  <a:srgbClr val="231F20"/>
                </a:solidFill>
                <a:latin typeface="Montserrat"/>
                <a:cs typeface="Montserrat"/>
              </a:rPr>
              <a:t>Miss</a:t>
            </a:r>
            <a:r>
              <a:rPr sz="1150" spc="-25" dirty="0">
                <a:solidFill>
                  <a:srgbClr val="231F20"/>
                </a:solidFill>
                <a:latin typeface="Montserrat"/>
                <a:cs typeface="Montserrat"/>
              </a:rPr>
              <a:t> </a:t>
            </a:r>
            <a:r>
              <a:rPr sz="1150" dirty="0">
                <a:solidFill>
                  <a:srgbClr val="231F20"/>
                </a:solidFill>
                <a:latin typeface="Montserrat"/>
                <a:cs typeface="Montserrat"/>
              </a:rPr>
              <a:t>Scott</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Miss</a:t>
            </a:r>
            <a:r>
              <a:rPr sz="1150" spc="-25" dirty="0">
                <a:solidFill>
                  <a:srgbClr val="231F20"/>
                </a:solidFill>
                <a:latin typeface="Montserrat"/>
                <a:cs typeface="Montserrat"/>
              </a:rPr>
              <a:t> </a:t>
            </a:r>
            <a:r>
              <a:rPr sz="1150" spc="-10" dirty="0">
                <a:solidFill>
                  <a:srgbClr val="231F20"/>
                </a:solidFill>
                <a:latin typeface="Montserrat"/>
                <a:cs typeface="Montserrat"/>
              </a:rPr>
              <a:t>Parker</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203200">
              <a:lnSpc>
                <a:spcPts val="1350"/>
              </a:lnSpc>
              <a:spcBef>
                <a:spcPts val="55"/>
              </a:spcBef>
            </a:pP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Pearson</a:t>
            </a:r>
            <a:r>
              <a:rPr sz="1150" spc="-25" dirty="0">
                <a:solidFill>
                  <a:srgbClr val="231F20"/>
                </a:solidFill>
                <a:latin typeface="Montserrat"/>
                <a:cs typeface="Montserrat"/>
              </a:rPr>
              <a:t> </a:t>
            </a:r>
            <a:r>
              <a:rPr sz="1150" dirty="0">
                <a:solidFill>
                  <a:srgbClr val="231F20"/>
                </a:solidFill>
                <a:latin typeface="Montserrat"/>
                <a:cs typeface="Montserrat"/>
              </a:rPr>
              <a:t>BTEC</a:t>
            </a:r>
            <a:r>
              <a:rPr sz="1150" spc="-30" dirty="0">
                <a:solidFill>
                  <a:srgbClr val="231F20"/>
                </a:solidFill>
                <a:latin typeface="Montserrat"/>
                <a:cs typeface="Montserrat"/>
              </a:rPr>
              <a:t> </a:t>
            </a:r>
            <a:r>
              <a:rPr sz="1150" spc="-10" dirty="0">
                <a:solidFill>
                  <a:srgbClr val="231F20"/>
                </a:solidFill>
                <a:latin typeface="Montserrat"/>
                <a:cs typeface="Montserrat"/>
              </a:rPr>
              <a:t>Level1/Level</a:t>
            </a:r>
            <a:r>
              <a:rPr sz="1150" spc="-25" dirty="0">
                <a:solidFill>
                  <a:srgbClr val="231F20"/>
                </a:solidFill>
                <a:latin typeface="Montserrat"/>
                <a:cs typeface="Montserrat"/>
              </a:rPr>
              <a:t> </a:t>
            </a:r>
            <a:r>
              <a:rPr sz="1150" dirty="0">
                <a:solidFill>
                  <a:srgbClr val="231F20"/>
                </a:solidFill>
                <a:latin typeface="Montserrat"/>
                <a:cs typeface="Montserrat"/>
              </a:rPr>
              <a:t>2</a:t>
            </a:r>
            <a:r>
              <a:rPr sz="1150" spc="-30" dirty="0">
                <a:solidFill>
                  <a:srgbClr val="231F20"/>
                </a:solidFill>
                <a:latin typeface="Montserrat"/>
                <a:cs typeface="Montserrat"/>
              </a:rPr>
              <a:t> </a:t>
            </a:r>
            <a:r>
              <a:rPr sz="1150" spc="-10" dirty="0">
                <a:solidFill>
                  <a:srgbClr val="231F20"/>
                </a:solidFill>
                <a:latin typeface="Montserrat"/>
                <a:cs typeface="Montserrat"/>
              </a:rPr>
              <a:t>Tech</a:t>
            </a:r>
            <a:r>
              <a:rPr sz="1150" spc="-25" dirty="0">
                <a:solidFill>
                  <a:srgbClr val="231F20"/>
                </a:solidFill>
                <a:latin typeface="Montserrat"/>
                <a:cs typeface="Montserrat"/>
              </a:rPr>
              <a:t> </a:t>
            </a:r>
            <a:r>
              <a:rPr sz="1150" spc="-10" dirty="0">
                <a:solidFill>
                  <a:srgbClr val="231F20"/>
                </a:solidFill>
                <a:latin typeface="Montserrat"/>
                <a:cs typeface="Montserrat"/>
              </a:rPr>
              <a:t>Award</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Sport</a:t>
            </a:r>
            <a:r>
              <a:rPr sz="1150" spc="-25" dirty="0">
                <a:solidFill>
                  <a:srgbClr val="231F20"/>
                </a:solidFill>
                <a:latin typeface="Montserrat"/>
                <a:cs typeface="Montserrat"/>
              </a:rPr>
              <a:t> </a:t>
            </a:r>
            <a:r>
              <a:rPr sz="1150" dirty="0">
                <a:solidFill>
                  <a:srgbClr val="231F20"/>
                </a:solidFill>
                <a:latin typeface="Montserrat"/>
                <a:cs typeface="Montserrat"/>
              </a:rPr>
              <a:t>is</a:t>
            </a:r>
            <a:r>
              <a:rPr sz="1150" spc="-30" dirty="0">
                <a:solidFill>
                  <a:srgbClr val="231F20"/>
                </a:solidFill>
                <a:latin typeface="Montserrat"/>
                <a:cs typeface="Montserrat"/>
              </a:rPr>
              <a:t> </a:t>
            </a:r>
            <a:r>
              <a:rPr sz="1150" dirty="0">
                <a:solidFill>
                  <a:srgbClr val="231F20"/>
                </a:solidFill>
                <a:latin typeface="Montserrat"/>
                <a:cs typeface="Montserrat"/>
              </a:rPr>
              <a:t>for</a:t>
            </a:r>
            <a:r>
              <a:rPr sz="1150" spc="-25" dirty="0">
                <a:solidFill>
                  <a:srgbClr val="231F20"/>
                </a:solidFill>
                <a:latin typeface="Montserrat"/>
                <a:cs typeface="Montserrat"/>
              </a:rPr>
              <a:t> </a:t>
            </a:r>
            <a:r>
              <a:rPr sz="1150" dirty="0">
                <a:solidFill>
                  <a:srgbClr val="231F20"/>
                </a:solidFill>
                <a:latin typeface="Montserrat"/>
                <a:cs typeface="Montserrat"/>
              </a:rPr>
              <a:t>learners</a:t>
            </a:r>
            <a:r>
              <a:rPr sz="1150" spc="-30" dirty="0">
                <a:solidFill>
                  <a:srgbClr val="231F20"/>
                </a:solidFill>
                <a:latin typeface="Montserrat"/>
                <a:cs typeface="Montserrat"/>
              </a:rPr>
              <a:t> </a:t>
            </a:r>
            <a:r>
              <a:rPr sz="1150" dirty="0">
                <a:solidFill>
                  <a:srgbClr val="231F20"/>
                </a:solidFill>
                <a:latin typeface="Montserrat"/>
                <a:cs typeface="Montserrat"/>
              </a:rPr>
              <a:t>who</a:t>
            </a:r>
            <a:r>
              <a:rPr sz="1150" spc="-25" dirty="0">
                <a:solidFill>
                  <a:srgbClr val="231F20"/>
                </a:solidFill>
                <a:latin typeface="Montserrat"/>
                <a:cs typeface="Montserrat"/>
              </a:rPr>
              <a:t> </a:t>
            </a:r>
            <a:r>
              <a:rPr sz="1150" dirty="0">
                <a:solidFill>
                  <a:srgbClr val="231F20"/>
                </a:solidFill>
                <a:latin typeface="Montserrat"/>
                <a:cs typeface="Montserrat"/>
              </a:rPr>
              <a:t>want</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spc="-10" dirty="0">
                <a:solidFill>
                  <a:srgbClr val="231F20"/>
                </a:solidFill>
                <a:latin typeface="Montserrat"/>
                <a:cs typeface="Montserrat"/>
              </a:rPr>
              <a:t>acquire sector-</a:t>
            </a:r>
            <a:r>
              <a:rPr sz="1150" dirty="0">
                <a:solidFill>
                  <a:srgbClr val="231F20"/>
                </a:solidFill>
                <a:latin typeface="Montserrat"/>
                <a:cs typeface="Montserrat"/>
              </a:rPr>
              <a:t>specific</a:t>
            </a:r>
            <a:r>
              <a:rPr sz="1150" spc="-20" dirty="0">
                <a:solidFill>
                  <a:srgbClr val="231F20"/>
                </a:solidFill>
                <a:latin typeface="Montserrat"/>
                <a:cs typeface="Montserrat"/>
              </a:rPr>
              <a:t> </a:t>
            </a:r>
            <a:r>
              <a:rPr sz="1150" dirty="0">
                <a:solidFill>
                  <a:srgbClr val="231F20"/>
                </a:solidFill>
                <a:latin typeface="Montserrat"/>
                <a:cs typeface="Montserrat"/>
              </a:rPr>
              <a:t>applied</a:t>
            </a:r>
            <a:r>
              <a:rPr sz="1150" spc="-15" dirty="0">
                <a:solidFill>
                  <a:srgbClr val="231F20"/>
                </a:solidFill>
                <a:latin typeface="Montserrat"/>
                <a:cs typeface="Montserrat"/>
              </a:rPr>
              <a:t> </a:t>
            </a:r>
            <a:r>
              <a:rPr sz="1150" spc="-10" dirty="0">
                <a:solidFill>
                  <a:srgbClr val="231F20"/>
                </a:solidFill>
                <a:latin typeface="Montserrat"/>
                <a:cs typeface="Montserrat"/>
              </a:rPr>
              <a:t>knowledge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through</a:t>
            </a:r>
            <a:r>
              <a:rPr sz="1150" spc="-20" dirty="0">
                <a:solidFill>
                  <a:srgbClr val="231F20"/>
                </a:solidFill>
                <a:latin typeface="Montserrat"/>
                <a:cs typeface="Montserrat"/>
              </a:rPr>
              <a:t> </a:t>
            </a:r>
            <a:r>
              <a:rPr sz="1150" spc="-10" dirty="0">
                <a:solidFill>
                  <a:srgbClr val="231F20"/>
                </a:solidFill>
                <a:latin typeface="Montserrat"/>
                <a:cs typeface="Montserrat"/>
              </a:rPr>
              <a:t>vocational</a:t>
            </a:r>
            <a:r>
              <a:rPr sz="1150" spc="-15" dirty="0">
                <a:solidFill>
                  <a:srgbClr val="231F20"/>
                </a:solidFill>
                <a:latin typeface="Montserrat"/>
                <a:cs typeface="Montserrat"/>
              </a:rPr>
              <a:t> </a:t>
            </a:r>
            <a:r>
              <a:rPr sz="1150" dirty="0">
                <a:solidFill>
                  <a:srgbClr val="231F20"/>
                </a:solidFill>
                <a:latin typeface="Montserrat"/>
                <a:cs typeface="Montserrat"/>
              </a:rPr>
              <a:t>contexts</a:t>
            </a:r>
            <a:r>
              <a:rPr sz="1150" spc="-15" dirty="0">
                <a:solidFill>
                  <a:srgbClr val="231F20"/>
                </a:solidFill>
                <a:latin typeface="Montserrat"/>
                <a:cs typeface="Montserrat"/>
              </a:rPr>
              <a:t> </a:t>
            </a:r>
            <a:r>
              <a:rPr sz="1150" dirty="0">
                <a:solidFill>
                  <a:srgbClr val="231F20"/>
                </a:solidFill>
                <a:latin typeface="Montserrat"/>
                <a:cs typeface="Montserrat"/>
              </a:rPr>
              <a:t>by</a:t>
            </a:r>
            <a:r>
              <a:rPr sz="1150" spc="-15" dirty="0">
                <a:solidFill>
                  <a:srgbClr val="231F20"/>
                </a:solidFill>
                <a:latin typeface="Montserrat"/>
                <a:cs typeface="Montserrat"/>
              </a:rPr>
              <a:t> </a:t>
            </a:r>
            <a:r>
              <a:rPr sz="1150" dirty="0">
                <a:solidFill>
                  <a:srgbClr val="231F20"/>
                </a:solidFill>
                <a:latin typeface="Montserrat"/>
                <a:cs typeface="Montserrat"/>
              </a:rPr>
              <a:t>exploring</a:t>
            </a:r>
            <a:r>
              <a:rPr sz="1150" spc="-15" dirty="0">
                <a:solidFill>
                  <a:srgbClr val="231F20"/>
                </a:solidFill>
                <a:latin typeface="Montserrat"/>
                <a:cs typeface="Montserrat"/>
              </a:rPr>
              <a:t> </a:t>
            </a:r>
            <a:r>
              <a:rPr sz="1150" spc="-25" dirty="0">
                <a:solidFill>
                  <a:srgbClr val="231F20"/>
                </a:solidFill>
                <a:latin typeface="Montserrat"/>
                <a:cs typeface="Montserrat"/>
              </a:rPr>
              <a:t>the </a:t>
            </a:r>
            <a:r>
              <a:rPr sz="1150" dirty="0">
                <a:solidFill>
                  <a:srgbClr val="231F20"/>
                </a:solidFill>
                <a:latin typeface="Montserrat"/>
                <a:cs typeface="Montserrat"/>
              </a:rPr>
              <a:t>different</a:t>
            </a:r>
            <a:r>
              <a:rPr sz="1150" spc="-20" dirty="0">
                <a:solidFill>
                  <a:srgbClr val="231F20"/>
                </a:solidFill>
                <a:latin typeface="Montserrat"/>
                <a:cs typeface="Montserrat"/>
              </a:rPr>
              <a:t> </a:t>
            </a:r>
            <a:r>
              <a:rPr sz="1150" dirty="0">
                <a:solidFill>
                  <a:srgbClr val="231F20"/>
                </a:solidFill>
                <a:latin typeface="Montserrat"/>
                <a:cs typeface="Montserrat"/>
              </a:rPr>
              <a:t>types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providers</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10" dirty="0">
                <a:solidFill>
                  <a:srgbClr val="231F20"/>
                </a:solidFill>
                <a:latin typeface="Montserrat"/>
                <a:cs typeface="Montserrat"/>
              </a:rPr>
              <a:t>sport/physical</a:t>
            </a:r>
            <a:r>
              <a:rPr sz="1150" spc="-15" dirty="0">
                <a:solidFill>
                  <a:srgbClr val="231F20"/>
                </a:solidFill>
                <a:latin typeface="Montserrat"/>
                <a:cs typeface="Montserrat"/>
              </a:rPr>
              <a:t> </a:t>
            </a:r>
            <a:r>
              <a:rPr sz="1150" dirty="0">
                <a:solidFill>
                  <a:srgbClr val="231F20"/>
                </a:solidFill>
                <a:latin typeface="Montserrat"/>
                <a:cs typeface="Montserrat"/>
              </a:rPr>
              <a:t>activity</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equipment</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technology available </a:t>
            </a:r>
            <a:r>
              <a:rPr sz="1150" dirty="0">
                <a:solidFill>
                  <a:srgbClr val="231F20"/>
                </a:solidFill>
                <a:latin typeface="Montserrat"/>
                <a:cs typeface="Montserrat"/>
              </a:rPr>
              <a:t>for</a:t>
            </a:r>
            <a:r>
              <a:rPr sz="1150" spc="-10" dirty="0">
                <a:solidFill>
                  <a:srgbClr val="231F20"/>
                </a:solidFill>
                <a:latin typeface="Montserrat"/>
                <a:cs typeface="Montserrat"/>
              </a:rPr>
              <a:t> participation.</a:t>
            </a:r>
            <a:endParaRPr sz="1150" dirty="0">
              <a:latin typeface="Montserrat"/>
              <a:cs typeface="Montserrat"/>
            </a:endParaRPr>
          </a:p>
          <a:p>
            <a:pPr marL="12700" marR="5080" algn="just">
              <a:lnSpc>
                <a:spcPts val="1350"/>
              </a:lnSpc>
              <a:spcBef>
                <a:spcPts val="1350"/>
              </a:spcBef>
            </a:pP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10" dirty="0">
                <a:solidFill>
                  <a:srgbClr val="231F20"/>
                </a:solidFill>
                <a:latin typeface="Montserrat"/>
                <a:cs typeface="Montserrat"/>
              </a:rPr>
              <a:t>Tech</a:t>
            </a:r>
            <a:r>
              <a:rPr sz="1150" spc="-20" dirty="0">
                <a:solidFill>
                  <a:srgbClr val="231F20"/>
                </a:solidFill>
                <a:latin typeface="Montserrat"/>
                <a:cs typeface="Montserrat"/>
              </a:rPr>
              <a:t> </a:t>
            </a:r>
            <a:r>
              <a:rPr sz="1150" spc="-10" dirty="0">
                <a:solidFill>
                  <a:srgbClr val="231F20"/>
                </a:solidFill>
                <a:latin typeface="Montserrat"/>
                <a:cs typeface="Montserrat"/>
              </a:rPr>
              <a:t>Award</a:t>
            </a:r>
            <a:r>
              <a:rPr sz="1150" spc="-20" dirty="0">
                <a:solidFill>
                  <a:srgbClr val="231F20"/>
                </a:solidFill>
                <a:latin typeface="Montserrat"/>
                <a:cs typeface="Montserrat"/>
              </a:rPr>
              <a:t> </a:t>
            </a:r>
            <a:r>
              <a:rPr sz="1150" dirty="0">
                <a:solidFill>
                  <a:srgbClr val="231F20"/>
                </a:solidFill>
                <a:latin typeface="Montserrat"/>
                <a:cs typeface="Montserrat"/>
              </a:rPr>
              <a:t>gives</a:t>
            </a:r>
            <a:r>
              <a:rPr sz="1150" spc="-20" dirty="0">
                <a:solidFill>
                  <a:srgbClr val="231F20"/>
                </a:solidFill>
                <a:latin typeface="Montserrat"/>
                <a:cs typeface="Montserrat"/>
              </a:rPr>
              <a:t> </a:t>
            </a:r>
            <a:r>
              <a:rPr sz="1150" dirty="0">
                <a:solidFill>
                  <a:srgbClr val="231F20"/>
                </a:solidFill>
                <a:latin typeface="Montserrat"/>
                <a:cs typeface="Montserrat"/>
              </a:rPr>
              <a:t>learners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opportunity</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develop</a:t>
            </a:r>
            <a:r>
              <a:rPr sz="1150" spc="-20" dirty="0">
                <a:solidFill>
                  <a:srgbClr val="231F20"/>
                </a:solidFill>
                <a:latin typeface="Montserrat"/>
                <a:cs typeface="Montserrat"/>
              </a:rPr>
              <a:t> </a:t>
            </a:r>
            <a:r>
              <a:rPr sz="1150" spc="-10" dirty="0">
                <a:solidFill>
                  <a:srgbClr val="231F20"/>
                </a:solidFill>
                <a:latin typeface="Montserrat"/>
                <a:cs typeface="Montserrat"/>
              </a:rPr>
              <a:t>sector-</a:t>
            </a:r>
            <a:r>
              <a:rPr sz="1150" dirty="0">
                <a:solidFill>
                  <a:srgbClr val="231F20"/>
                </a:solidFill>
                <a:latin typeface="Montserrat"/>
                <a:cs typeface="Montserrat"/>
              </a:rPr>
              <a:t>specific</a:t>
            </a:r>
            <a:r>
              <a:rPr sz="1150" spc="-20" dirty="0">
                <a:solidFill>
                  <a:srgbClr val="231F20"/>
                </a:solidFill>
                <a:latin typeface="Montserrat"/>
                <a:cs typeface="Montserrat"/>
              </a:rPr>
              <a:t> </a:t>
            </a:r>
            <a:r>
              <a:rPr sz="1150" dirty="0">
                <a:solidFill>
                  <a:srgbClr val="231F20"/>
                </a:solidFill>
                <a:latin typeface="Montserrat"/>
                <a:cs typeface="Montserrat"/>
              </a:rPr>
              <a:t>applied</a:t>
            </a:r>
            <a:r>
              <a:rPr sz="1150" spc="-20" dirty="0">
                <a:solidFill>
                  <a:srgbClr val="231F20"/>
                </a:solidFill>
                <a:latin typeface="Montserrat"/>
                <a:cs typeface="Montserrat"/>
              </a:rPr>
              <a:t> </a:t>
            </a:r>
            <a:r>
              <a:rPr sz="1150" spc="-10" dirty="0">
                <a:solidFill>
                  <a:srgbClr val="231F20"/>
                </a:solidFill>
                <a:latin typeface="Montserrat"/>
                <a:cs typeface="Montserrat"/>
              </a:rPr>
              <a:t>knowledge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through</a:t>
            </a:r>
            <a:r>
              <a:rPr sz="1150" spc="-25" dirty="0">
                <a:solidFill>
                  <a:srgbClr val="231F20"/>
                </a:solidFill>
                <a:latin typeface="Montserrat"/>
                <a:cs typeface="Montserrat"/>
              </a:rPr>
              <a:t> </a:t>
            </a:r>
            <a:r>
              <a:rPr sz="1150" spc="-10" dirty="0">
                <a:solidFill>
                  <a:srgbClr val="231F20"/>
                </a:solidFill>
                <a:latin typeface="Montserrat"/>
                <a:cs typeface="Montserrat"/>
              </a:rPr>
              <a:t>realistic</a:t>
            </a:r>
            <a:r>
              <a:rPr sz="1150" spc="-15" dirty="0">
                <a:solidFill>
                  <a:srgbClr val="231F20"/>
                </a:solidFill>
                <a:latin typeface="Montserrat"/>
                <a:cs typeface="Montserrat"/>
              </a:rPr>
              <a:t> </a:t>
            </a:r>
            <a:r>
              <a:rPr sz="1150" spc="-10" dirty="0">
                <a:solidFill>
                  <a:srgbClr val="231F20"/>
                </a:solidFill>
                <a:latin typeface="Montserrat"/>
                <a:cs typeface="Montserrat"/>
              </a:rPr>
              <a:t>vocational</a:t>
            </a:r>
            <a:r>
              <a:rPr sz="1150" spc="-20" dirty="0">
                <a:solidFill>
                  <a:srgbClr val="231F20"/>
                </a:solidFill>
                <a:latin typeface="Montserrat"/>
                <a:cs typeface="Montserrat"/>
              </a:rPr>
              <a:t> </a:t>
            </a:r>
            <a:r>
              <a:rPr sz="1150" spc="-10" dirty="0">
                <a:solidFill>
                  <a:srgbClr val="231F20"/>
                </a:solidFill>
                <a:latin typeface="Montserrat"/>
                <a:cs typeface="Montserrat"/>
              </a:rPr>
              <a:t>contexts.</a:t>
            </a:r>
            <a:r>
              <a:rPr sz="1150" spc="-20" dirty="0">
                <a:solidFill>
                  <a:srgbClr val="231F20"/>
                </a:solidFill>
                <a:latin typeface="Montserrat"/>
                <a:cs typeface="Montserrat"/>
              </a:rPr>
              <a:t> </a:t>
            </a:r>
            <a:r>
              <a:rPr sz="1150" dirty="0">
                <a:solidFill>
                  <a:srgbClr val="231F20"/>
                </a:solidFill>
                <a:latin typeface="Montserrat"/>
                <a:cs typeface="Montserrat"/>
              </a:rPr>
              <a:t>Learners</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have</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opportunity</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develop </a:t>
            </a:r>
            <a:r>
              <a:rPr sz="1150" dirty="0">
                <a:solidFill>
                  <a:srgbClr val="231F20"/>
                </a:solidFill>
                <a:latin typeface="Montserrat"/>
                <a:cs typeface="Montserrat"/>
              </a:rPr>
              <a:t>applied</a:t>
            </a:r>
            <a:r>
              <a:rPr sz="1150" spc="-5" dirty="0">
                <a:solidFill>
                  <a:srgbClr val="231F20"/>
                </a:solidFill>
                <a:latin typeface="Montserrat"/>
                <a:cs typeface="Montserrat"/>
              </a:rPr>
              <a:t> </a:t>
            </a:r>
            <a:r>
              <a:rPr sz="1150" spc="-10" dirty="0">
                <a:solidFill>
                  <a:srgbClr val="231F20"/>
                </a:solidFill>
                <a:latin typeface="Montserrat"/>
                <a:cs typeface="Montserrat"/>
              </a:rPr>
              <a:t>knowledge</a:t>
            </a:r>
            <a:r>
              <a:rPr sz="1150" dirty="0">
                <a:solidFill>
                  <a:srgbClr val="231F20"/>
                </a:solidFill>
                <a:latin typeface="Montserrat"/>
                <a:cs typeface="Montserrat"/>
              </a:rPr>
              <a:t> and skills</a:t>
            </a:r>
            <a:r>
              <a:rPr sz="1150" spc="-5" dirty="0">
                <a:solidFill>
                  <a:srgbClr val="231F20"/>
                </a:solidFill>
                <a:latin typeface="Montserrat"/>
                <a:cs typeface="Montserrat"/>
              </a:rPr>
              <a:t> </a:t>
            </a:r>
            <a:r>
              <a:rPr sz="1150" dirty="0">
                <a:solidFill>
                  <a:srgbClr val="231F20"/>
                </a:solidFill>
                <a:latin typeface="Montserrat"/>
                <a:cs typeface="Montserrat"/>
              </a:rPr>
              <a:t>in the </a:t>
            </a:r>
            <a:r>
              <a:rPr sz="1150" spc="-10" dirty="0">
                <a:solidFill>
                  <a:srgbClr val="231F20"/>
                </a:solidFill>
                <a:latin typeface="Montserrat"/>
                <a:cs typeface="Montserrat"/>
              </a:rPr>
              <a:t>following</a:t>
            </a:r>
            <a:r>
              <a:rPr sz="1150" dirty="0">
                <a:solidFill>
                  <a:srgbClr val="231F20"/>
                </a:solidFill>
                <a:latin typeface="Montserrat"/>
                <a:cs typeface="Montserrat"/>
              </a:rPr>
              <a:t> </a:t>
            </a:r>
            <a:r>
              <a:rPr sz="1150" spc="-10" dirty="0">
                <a:solidFill>
                  <a:srgbClr val="231F20"/>
                </a:solidFill>
                <a:latin typeface="Montserrat"/>
                <a:cs typeface="Montserrat"/>
              </a:rPr>
              <a:t>areas:</a:t>
            </a:r>
            <a:endParaRPr sz="1150" dirty="0">
              <a:latin typeface="Montserrat"/>
              <a:cs typeface="Montserrat"/>
            </a:endParaRPr>
          </a:p>
          <a:p>
            <a:pPr marL="239395" indent="-226695" algn="just">
              <a:lnSpc>
                <a:spcPct val="100000"/>
              </a:lnSpc>
              <a:spcBef>
                <a:spcPts val="680"/>
              </a:spcBef>
              <a:buChar char="•"/>
              <a:tabLst>
                <a:tab pos="239395" algn="l"/>
              </a:tabLst>
            </a:pPr>
            <a:r>
              <a:rPr sz="1150" dirty="0">
                <a:solidFill>
                  <a:srgbClr val="231F20"/>
                </a:solidFill>
                <a:latin typeface="Montserrat"/>
                <a:cs typeface="Montserrat"/>
              </a:rPr>
              <a:t>Investigating</a:t>
            </a:r>
            <a:r>
              <a:rPr sz="1150" spc="-25" dirty="0">
                <a:solidFill>
                  <a:srgbClr val="231F20"/>
                </a:solidFill>
                <a:latin typeface="Montserrat"/>
                <a:cs typeface="Montserrat"/>
              </a:rPr>
              <a:t> </a:t>
            </a:r>
            <a:r>
              <a:rPr sz="1150" spc="-10" dirty="0">
                <a:solidFill>
                  <a:srgbClr val="231F20"/>
                </a:solidFill>
                <a:latin typeface="Montserrat"/>
                <a:cs typeface="Montserrat"/>
              </a:rPr>
              <a:t>provisions</a:t>
            </a:r>
            <a:r>
              <a:rPr sz="1150" spc="-25" dirty="0">
                <a:solidFill>
                  <a:srgbClr val="231F20"/>
                </a:solidFill>
                <a:latin typeface="Montserrat"/>
                <a:cs typeface="Montserrat"/>
              </a:rPr>
              <a:t> </a:t>
            </a:r>
            <a:r>
              <a:rPr sz="1150" dirty="0">
                <a:solidFill>
                  <a:srgbClr val="231F20"/>
                </a:solidFill>
                <a:latin typeface="Montserrat"/>
                <a:cs typeface="Montserrat"/>
              </a:rPr>
              <a:t>for</a:t>
            </a:r>
            <a:r>
              <a:rPr sz="1150" spc="-20" dirty="0">
                <a:solidFill>
                  <a:srgbClr val="231F20"/>
                </a:solidFill>
                <a:latin typeface="Montserrat"/>
                <a:cs typeface="Montserrat"/>
              </a:rPr>
              <a:t> </a:t>
            </a:r>
            <a:r>
              <a:rPr sz="1150" dirty="0">
                <a:solidFill>
                  <a:srgbClr val="231F20"/>
                </a:solidFill>
                <a:latin typeface="Montserrat"/>
                <a:cs typeface="Montserrat"/>
              </a:rPr>
              <a:t>sport</a:t>
            </a:r>
            <a:r>
              <a:rPr sz="1150" spc="-25" dirty="0">
                <a:solidFill>
                  <a:srgbClr val="231F20"/>
                </a:solidFill>
                <a:latin typeface="Montserrat"/>
                <a:cs typeface="Montserrat"/>
              </a:rPr>
              <a:t> </a:t>
            </a:r>
            <a:r>
              <a:rPr sz="1150" dirty="0">
                <a:solidFill>
                  <a:srgbClr val="231F20"/>
                </a:solidFill>
                <a:latin typeface="Montserrat"/>
                <a:cs typeface="Montserrat"/>
              </a:rPr>
              <a:t>including</a:t>
            </a:r>
            <a:r>
              <a:rPr sz="1150" spc="-25" dirty="0">
                <a:solidFill>
                  <a:srgbClr val="231F20"/>
                </a:solidFill>
                <a:latin typeface="Montserrat"/>
                <a:cs typeface="Montserrat"/>
              </a:rPr>
              <a:t> </a:t>
            </a:r>
            <a:r>
              <a:rPr sz="1150" dirty="0">
                <a:solidFill>
                  <a:srgbClr val="231F20"/>
                </a:solidFill>
                <a:latin typeface="Montserrat"/>
                <a:cs typeface="Montserrat"/>
              </a:rPr>
              <a:t>equipment</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facilities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enhance</a:t>
            </a:r>
            <a:r>
              <a:rPr sz="1150" spc="-20" dirty="0">
                <a:solidFill>
                  <a:srgbClr val="231F20"/>
                </a:solidFill>
                <a:latin typeface="Montserrat"/>
                <a:cs typeface="Montserrat"/>
              </a:rPr>
              <a:t> </a:t>
            </a:r>
            <a:r>
              <a:rPr sz="1150" spc="-10" dirty="0">
                <a:solidFill>
                  <a:srgbClr val="231F20"/>
                </a:solidFill>
                <a:latin typeface="Montserrat"/>
                <a:cs typeface="Montserrat"/>
              </a:rPr>
              <a:t>sport</a:t>
            </a:r>
            <a:endParaRPr sz="1150" dirty="0">
              <a:latin typeface="Montserrat"/>
              <a:cs typeface="Montserrat"/>
            </a:endParaRPr>
          </a:p>
          <a:p>
            <a:pPr marL="239395" indent="-226695" algn="just">
              <a:lnSpc>
                <a:spcPct val="100000"/>
              </a:lnSpc>
              <a:spcBef>
                <a:spcPts val="720"/>
              </a:spcBef>
              <a:buChar char="•"/>
              <a:tabLst>
                <a:tab pos="239395" algn="l"/>
              </a:tabLst>
            </a:pPr>
            <a:r>
              <a:rPr sz="1150" dirty="0">
                <a:solidFill>
                  <a:srgbClr val="231F20"/>
                </a:solidFill>
                <a:latin typeface="Montserrat"/>
                <a:cs typeface="Montserrat"/>
              </a:rPr>
              <a:t>Planning</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delivery</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drills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sessions</a:t>
            </a:r>
            <a:endParaRPr sz="1150" dirty="0">
              <a:latin typeface="Montserrat"/>
              <a:cs typeface="Montserrat"/>
            </a:endParaRPr>
          </a:p>
          <a:p>
            <a:pPr marL="239395" indent="-226695" algn="just">
              <a:lnSpc>
                <a:spcPct val="100000"/>
              </a:lnSpc>
              <a:spcBef>
                <a:spcPts val="720"/>
              </a:spcBef>
              <a:buChar char="•"/>
              <a:tabLst>
                <a:tab pos="239395" algn="l"/>
              </a:tabLst>
            </a:pPr>
            <a:r>
              <a:rPr sz="1150" dirty="0">
                <a:solidFill>
                  <a:srgbClr val="231F20"/>
                </a:solidFill>
                <a:latin typeface="Montserrat"/>
                <a:cs typeface="Montserrat"/>
              </a:rPr>
              <a:t>Fitness</a:t>
            </a:r>
            <a:r>
              <a:rPr sz="1150" spc="-10" dirty="0">
                <a:solidFill>
                  <a:srgbClr val="231F20"/>
                </a:solidFill>
                <a:latin typeface="Montserrat"/>
                <a:cs typeface="Montserrat"/>
              </a:rPr>
              <a:t> </a:t>
            </a:r>
            <a:r>
              <a:rPr sz="1150" dirty="0">
                <a:solidFill>
                  <a:srgbClr val="231F20"/>
                </a:solidFill>
                <a:latin typeface="Montserrat"/>
                <a:cs typeface="Montserrat"/>
              </a:rPr>
              <a:t>for</a:t>
            </a:r>
            <a:r>
              <a:rPr sz="1150" spc="-10" dirty="0">
                <a:solidFill>
                  <a:srgbClr val="231F20"/>
                </a:solidFill>
                <a:latin typeface="Montserrat"/>
                <a:cs typeface="Montserrat"/>
              </a:rPr>
              <a:t> </a:t>
            </a: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including</a:t>
            </a:r>
            <a:r>
              <a:rPr sz="1150" spc="-10" dirty="0">
                <a:solidFill>
                  <a:srgbClr val="231F20"/>
                </a:solidFill>
                <a:latin typeface="Montserrat"/>
                <a:cs typeface="Montserrat"/>
              </a:rPr>
              <a:t> </a:t>
            </a:r>
            <a:r>
              <a:rPr sz="1150" dirty="0">
                <a:solidFill>
                  <a:srgbClr val="231F20"/>
                </a:solidFill>
                <a:latin typeface="Montserrat"/>
                <a:cs typeface="Montserrat"/>
              </a:rPr>
              <a:t>fitness</a:t>
            </a:r>
            <a:r>
              <a:rPr sz="1150" spc="-5" dirty="0">
                <a:solidFill>
                  <a:srgbClr val="231F20"/>
                </a:solidFill>
                <a:latin typeface="Montserrat"/>
                <a:cs typeface="Montserrat"/>
              </a:rPr>
              <a:t> </a:t>
            </a:r>
            <a:r>
              <a:rPr sz="1150" dirty="0">
                <a:solidFill>
                  <a:srgbClr val="231F20"/>
                </a:solidFill>
                <a:latin typeface="Montserrat"/>
                <a:cs typeface="Montserrat"/>
              </a:rPr>
              <a:t>testing</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methodology.</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Assessment(s)</a:t>
            </a:r>
            <a:endParaRPr sz="1150" dirty="0">
              <a:latin typeface="Montserrat"/>
              <a:cs typeface="Montserrat"/>
            </a:endParaRPr>
          </a:p>
          <a:p>
            <a:pPr marL="12700" marR="972819">
              <a:lnSpc>
                <a:spcPts val="1350"/>
              </a:lnSpc>
              <a:spcBef>
                <a:spcPts val="55"/>
              </a:spcBef>
            </a:pPr>
            <a:r>
              <a:rPr sz="1150" dirty="0">
                <a:solidFill>
                  <a:srgbClr val="231F20"/>
                </a:solidFill>
                <a:latin typeface="Montserrat"/>
                <a:cs typeface="Montserrat"/>
              </a:rPr>
              <a:t>Component</a:t>
            </a:r>
            <a:r>
              <a:rPr sz="1150" spc="-30"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spc="-10" dirty="0">
                <a:solidFill>
                  <a:srgbClr val="231F20"/>
                </a:solidFill>
                <a:latin typeface="Montserrat"/>
                <a:cs typeface="Montserrat"/>
              </a:rPr>
              <a:t>Preparing</a:t>
            </a:r>
            <a:r>
              <a:rPr sz="1150" spc="-25" dirty="0">
                <a:solidFill>
                  <a:srgbClr val="231F20"/>
                </a:solidFill>
                <a:latin typeface="Montserrat"/>
                <a:cs typeface="Montserrat"/>
              </a:rPr>
              <a:t> </a:t>
            </a:r>
            <a:r>
              <a:rPr sz="1150" dirty="0">
                <a:solidFill>
                  <a:srgbClr val="231F20"/>
                </a:solidFill>
                <a:latin typeface="Montserrat"/>
                <a:cs typeface="Montserrat"/>
              </a:rPr>
              <a:t>Participants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Take</a:t>
            </a:r>
            <a:r>
              <a:rPr sz="1150" spc="-25" dirty="0">
                <a:solidFill>
                  <a:srgbClr val="231F20"/>
                </a:solidFill>
                <a:latin typeface="Montserrat"/>
                <a:cs typeface="Montserrat"/>
              </a:rPr>
              <a:t> </a:t>
            </a:r>
            <a:r>
              <a:rPr sz="1150" dirty="0">
                <a:solidFill>
                  <a:srgbClr val="231F20"/>
                </a:solidFill>
                <a:latin typeface="Montserrat"/>
                <a:cs typeface="Montserrat"/>
              </a:rPr>
              <a:t>Park</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Sport</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Physical</a:t>
            </a:r>
            <a:r>
              <a:rPr sz="1150" spc="-25" dirty="0">
                <a:solidFill>
                  <a:srgbClr val="231F20"/>
                </a:solidFill>
                <a:latin typeface="Montserrat"/>
                <a:cs typeface="Montserrat"/>
              </a:rPr>
              <a:t> </a:t>
            </a:r>
            <a:r>
              <a:rPr sz="1150" spc="-10" dirty="0">
                <a:solidFill>
                  <a:srgbClr val="231F20"/>
                </a:solidFill>
                <a:latin typeface="Montserrat"/>
                <a:cs typeface="Montserrat"/>
              </a:rPr>
              <a:t>Activity </a:t>
            </a:r>
            <a:r>
              <a:rPr sz="1150" dirty="0">
                <a:solidFill>
                  <a:srgbClr val="231F20"/>
                </a:solidFill>
                <a:latin typeface="Montserrat"/>
                <a:cs typeface="Montserrat"/>
              </a:rPr>
              <a:t>(Internal</a:t>
            </a:r>
            <a:r>
              <a:rPr sz="1150" spc="-55" dirty="0">
                <a:solidFill>
                  <a:srgbClr val="231F20"/>
                </a:solidFill>
                <a:latin typeface="Montserrat"/>
                <a:cs typeface="Montserrat"/>
              </a:rPr>
              <a:t> </a:t>
            </a:r>
            <a:r>
              <a:rPr sz="1150" dirty="0">
                <a:solidFill>
                  <a:srgbClr val="231F20"/>
                </a:solidFill>
                <a:latin typeface="Montserrat"/>
                <a:cs typeface="Montserrat"/>
              </a:rPr>
              <a:t>Assessment</a:t>
            </a:r>
            <a:r>
              <a:rPr sz="1150" spc="-55" dirty="0">
                <a:solidFill>
                  <a:srgbClr val="231F20"/>
                </a:solidFill>
                <a:latin typeface="Montserrat"/>
                <a:cs typeface="Montserrat"/>
              </a:rPr>
              <a:t> </a:t>
            </a:r>
            <a:r>
              <a:rPr sz="1150" spc="-20" dirty="0">
                <a:solidFill>
                  <a:srgbClr val="231F20"/>
                </a:solidFill>
                <a:latin typeface="Montserrat"/>
                <a:cs typeface="Montserrat"/>
              </a:rPr>
              <a:t>30%)</a:t>
            </a:r>
            <a:endParaRPr sz="1150" dirty="0">
              <a:latin typeface="Montserrat"/>
              <a:cs typeface="Montserrat"/>
            </a:endParaRPr>
          </a:p>
          <a:p>
            <a:pPr marL="12700" marR="659765">
              <a:lnSpc>
                <a:spcPts val="1350"/>
              </a:lnSpc>
              <a:spcBef>
                <a:spcPts val="1350"/>
              </a:spcBef>
            </a:pPr>
            <a:r>
              <a:rPr sz="1150" dirty="0">
                <a:solidFill>
                  <a:srgbClr val="231F20"/>
                </a:solidFill>
                <a:latin typeface="Montserrat"/>
                <a:cs typeface="Montserrat"/>
              </a:rPr>
              <a:t>Component</a:t>
            </a:r>
            <a:r>
              <a:rPr sz="1150" spc="-20"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dirty="0">
                <a:solidFill>
                  <a:srgbClr val="231F20"/>
                </a:solidFill>
                <a:latin typeface="Montserrat"/>
                <a:cs typeface="Montserrat"/>
              </a:rPr>
              <a:t>Taking</a:t>
            </a:r>
            <a:r>
              <a:rPr sz="1150" spc="-15" dirty="0">
                <a:solidFill>
                  <a:srgbClr val="231F20"/>
                </a:solidFill>
                <a:latin typeface="Montserrat"/>
                <a:cs typeface="Montserrat"/>
              </a:rPr>
              <a:t> </a:t>
            </a:r>
            <a:r>
              <a:rPr sz="1150" dirty="0">
                <a:solidFill>
                  <a:srgbClr val="231F20"/>
                </a:solidFill>
                <a:latin typeface="Montserrat"/>
                <a:cs typeface="Montserrat"/>
              </a:rPr>
              <a:t>Part</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Improving</a:t>
            </a:r>
            <a:r>
              <a:rPr sz="1150" spc="-15" dirty="0">
                <a:solidFill>
                  <a:srgbClr val="231F20"/>
                </a:solidFill>
                <a:latin typeface="Montserrat"/>
                <a:cs typeface="Montserrat"/>
              </a:rPr>
              <a:t> </a:t>
            </a:r>
            <a:r>
              <a:rPr sz="1150" dirty="0">
                <a:solidFill>
                  <a:srgbClr val="231F20"/>
                </a:solidFill>
                <a:latin typeface="Montserrat"/>
                <a:cs typeface="Montserrat"/>
              </a:rPr>
              <a:t>Other</a:t>
            </a:r>
            <a:r>
              <a:rPr sz="1150" spc="-20" dirty="0">
                <a:solidFill>
                  <a:srgbClr val="231F20"/>
                </a:solidFill>
                <a:latin typeface="Montserrat"/>
                <a:cs typeface="Montserrat"/>
              </a:rPr>
              <a:t> </a:t>
            </a:r>
            <a:r>
              <a:rPr sz="1150" dirty="0">
                <a:solidFill>
                  <a:srgbClr val="231F20"/>
                </a:solidFill>
                <a:latin typeface="Montserrat"/>
                <a:cs typeface="Montserrat"/>
              </a:rPr>
              <a:t>Participants</a:t>
            </a:r>
            <a:r>
              <a:rPr sz="1150" spc="-20" dirty="0">
                <a:solidFill>
                  <a:srgbClr val="231F20"/>
                </a:solidFill>
                <a:latin typeface="Montserrat"/>
                <a:cs typeface="Montserrat"/>
              </a:rPr>
              <a:t> </a:t>
            </a:r>
            <a:r>
              <a:rPr sz="1150" dirty="0">
                <a:solidFill>
                  <a:srgbClr val="231F20"/>
                </a:solidFill>
                <a:latin typeface="Montserrat"/>
                <a:cs typeface="Montserrat"/>
              </a:rPr>
              <a:t>Sporting</a:t>
            </a:r>
            <a:r>
              <a:rPr sz="1150" spc="-15" dirty="0">
                <a:solidFill>
                  <a:srgbClr val="231F20"/>
                </a:solidFill>
                <a:latin typeface="Montserrat"/>
                <a:cs typeface="Montserrat"/>
              </a:rPr>
              <a:t> </a:t>
            </a:r>
            <a:r>
              <a:rPr sz="1150" spc="-10" dirty="0">
                <a:solidFill>
                  <a:srgbClr val="231F20"/>
                </a:solidFill>
                <a:latin typeface="Montserrat"/>
                <a:cs typeface="Montserrat"/>
              </a:rPr>
              <a:t>Performance </a:t>
            </a:r>
            <a:r>
              <a:rPr sz="1150" dirty="0">
                <a:solidFill>
                  <a:srgbClr val="231F20"/>
                </a:solidFill>
                <a:latin typeface="Montserrat"/>
                <a:cs typeface="Montserrat"/>
              </a:rPr>
              <a:t>(Internal</a:t>
            </a:r>
            <a:r>
              <a:rPr sz="1150" spc="-55" dirty="0">
                <a:solidFill>
                  <a:srgbClr val="231F20"/>
                </a:solidFill>
                <a:latin typeface="Montserrat"/>
                <a:cs typeface="Montserrat"/>
              </a:rPr>
              <a:t> </a:t>
            </a:r>
            <a:r>
              <a:rPr sz="1150" dirty="0">
                <a:solidFill>
                  <a:srgbClr val="231F20"/>
                </a:solidFill>
                <a:latin typeface="Montserrat"/>
                <a:cs typeface="Montserrat"/>
              </a:rPr>
              <a:t>Assessment</a:t>
            </a:r>
            <a:r>
              <a:rPr sz="1150" spc="-55" dirty="0">
                <a:solidFill>
                  <a:srgbClr val="231F20"/>
                </a:solidFill>
                <a:latin typeface="Montserrat"/>
                <a:cs typeface="Montserrat"/>
              </a:rPr>
              <a:t> </a:t>
            </a:r>
            <a:r>
              <a:rPr sz="1150" spc="-20" dirty="0">
                <a:solidFill>
                  <a:srgbClr val="231F20"/>
                </a:solidFill>
                <a:latin typeface="Montserrat"/>
                <a:cs typeface="Montserrat"/>
              </a:rPr>
              <a:t>30%)</a:t>
            </a:r>
            <a:endParaRPr sz="1150" dirty="0">
              <a:latin typeface="Montserrat"/>
              <a:cs typeface="Montserrat"/>
            </a:endParaRPr>
          </a:p>
          <a:p>
            <a:pPr marL="12700" marR="252095">
              <a:lnSpc>
                <a:spcPts val="1350"/>
              </a:lnSpc>
              <a:spcBef>
                <a:spcPts val="1350"/>
              </a:spcBef>
            </a:pPr>
            <a:r>
              <a:rPr sz="1150" dirty="0">
                <a:solidFill>
                  <a:srgbClr val="231F20"/>
                </a:solidFill>
                <a:latin typeface="Montserrat"/>
                <a:cs typeface="Montserrat"/>
              </a:rPr>
              <a:t>Component</a:t>
            </a:r>
            <a:r>
              <a:rPr sz="1150" spc="-20" dirty="0">
                <a:solidFill>
                  <a:srgbClr val="231F20"/>
                </a:solidFill>
                <a:latin typeface="Montserrat"/>
                <a:cs typeface="Montserrat"/>
              </a:rPr>
              <a:t> </a:t>
            </a:r>
            <a:r>
              <a:rPr sz="1150" dirty="0">
                <a:solidFill>
                  <a:srgbClr val="231F20"/>
                </a:solidFill>
                <a:latin typeface="Montserrat"/>
                <a:cs typeface="Montserrat"/>
              </a:rPr>
              <a:t>3:</a:t>
            </a:r>
            <a:r>
              <a:rPr sz="1150" spc="-20" dirty="0">
                <a:solidFill>
                  <a:srgbClr val="231F20"/>
                </a:solidFill>
                <a:latin typeface="Montserrat"/>
                <a:cs typeface="Montserrat"/>
              </a:rPr>
              <a:t> </a:t>
            </a:r>
            <a:r>
              <a:rPr sz="1150" spc="-10" dirty="0">
                <a:solidFill>
                  <a:srgbClr val="231F20"/>
                </a:solidFill>
                <a:latin typeface="Montserrat"/>
                <a:cs typeface="Montserrat"/>
              </a:rPr>
              <a:t>Developing</a:t>
            </a:r>
            <a:r>
              <a:rPr sz="1150" spc="-15" dirty="0">
                <a:solidFill>
                  <a:srgbClr val="231F20"/>
                </a:solidFill>
                <a:latin typeface="Montserrat"/>
                <a:cs typeface="Montserrat"/>
              </a:rPr>
              <a:t> </a:t>
            </a:r>
            <a:r>
              <a:rPr sz="1150" dirty="0">
                <a:solidFill>
                  <a:srgbClr val="231F20"/>
                </a:solidFill>
                <a:latin typeface="Montserrat"/>
                <a:cs typeface="Montserrat"/>
              </a:rPr>
              <a:t>Fitness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Improve</a:t>
            </a:r>
            <a:r>
              <a:rPr sz="1150" spc="-20" dirty="0">
                <a:solidFill>
                  <a:srgbClr val="231F20"/>
                </a:solidFill>
                <a:latin typeface="Montserrat"/>
                <a:cs typeface="Montserrat"/>
              </a:rPr>
              <a:t> </a:t>
            </a:r>
            <a:r>
              <a:rPr sz="1150" dirty="0">
                <a:solidFill>
                  <a:srgbClr val="231F20"/>
                </a:solidFill>
                <a:latin typeface="Montserrat"/>
                <a:cs typeface="Montserrat"/>
              </a:rPr>
              <a:t>Other</a:t>
            </a:r>
            <a:r>
              <a:rPr sz="1150" spc="-15" dirty="0">
                <a:solidFill>
                  <a:srgbClr val="231F20"/>
                </a:solidFill>
                <a:latin typeface="Montserrat"/>
                <a:cs typeface="Montserrat"/>
              </a:rPr>
              <a:t> </a:t>
            </a:r>
            <a:r>
              <a:rPr sz="1150" dirty="0">
                <a:solidFill>
                  <a:srgbClr val="231F20"/>
                </a:solidFill>
                <a:latin typeface="Montserrat"/>
                <a:cs typeface="Montserrat"/>
              </a:rPr>
              <a:t>Participants</a:t>
            </a:r>
            <a:r>
              <a:rPr sz="1150" spc="-20" dirty="0">
                <a:solidFill>
                  <a:srgbClr val="231F20"/>
                </a:solidFill>
                <a:latin typeface="Montserrat"/>
                <a:cs typeface="Montserrat"/>
              </a:rPr>
              <a:t> </a:t>
            </a:r>
            <a:r>
              <a:rPr sz="1150" spc="-10" dirty="0">
                <a:solidFill>
                  <a:srgbClr val="231F20"/>
                </a:solidFill>
                <a:latin typeface="Montserrat"/>
                <a:cs typeface="Montserrat"/>
              </a:rPr>
              <a:t>Performance</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Physical </a:t>
            </a:r>
            <a:r>
              <a:rPr sz="1150" dirty="0">
                <a:solidFill>
                  <a:srgbClr val="231F20"/>
                </a:solidFill>
                <a:latin typeface="Montserrat"/>
                <a:cs typeface="Montserrat"/>
              </a:rPr>
              <a:t>Activity</a:t>
            </a:r>
            <a:r>
              <a:rPr sz="1150" spc="-35" dirty="0">
                <a:solidFill>
                  <a:srgbClr val="231F20"/>
                </a:solidFill>
                <a:latin typeface="Montserrat"/>
                <a:cs typeface="Montserrat"/>
              </a:rPr>
              <a:t> </a:t>
            </a:r>
            <a:r>
              <a:rPr sz="1150" spc="-10" dirty="0">
                <a:solidFill>
                  <a:srgbClr val="231F20"/>
                </a:solidFill>
                <a:latin typeface="Montserrat"/>
                <a:cs typeface="Montserrat"/>
              </a:rPr>
              <a:t>(External</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30" dirty="0">
                <a:solidFill>
                  <a:srgbClr val="231F20"/>
                </a:solidFill>
                <a:latin typeface="Montserrat"/>
                <a:cs typeface="Montserrat"/>
              </a:rPr>
              <a:t> </a:t>
            </a:r>
            <a:r>
              <a:rPr sz="1150" dirty="0">
                <a:solidFill>
                  <a:srgbClr val="231F20"/>
                </a:solidFill>
                <a:latin typeface="Montserrat"/>
                <a:cs typeface="Montserrat"/>
              </a:rPr>
              <a:t>/</a:t>
            </a:r>
            <a:r>
              <a:rPr sz="1150" spc="-30" dirty="0">
                <a:solidFill>
                  <a:srgbClr val="231F20"/>
                </a:solidFill>
                <a:latin typeface="Montserrat"/>
                <a:cs typeface="Montserrat"/>
              </a:rPr>
              <a:t> </a:t>
            </a:r>
            <a:r>
              <a:rPr sz="1150" dirty="0">
                <a:solidFill>
                  <a:srgbClr val="231F20"/>
                </a:solidFill>
                <a:latin typeface="Montserrat"/>
                <a:cs typeface="Montserrat"/>
              </a:rPr>
              <a:t>Exam</a:t>
            </a:r>
            <a:r>
              <a:rPr sz="1150" spc="-30" dirty="0">
                <a:solidFill>
                  <a:srgbClr val="231F20"/>
                </a:solidFill>
                <a:latin typeface="Montserrat"/>
                <a:cs typeface="Montserrat"/>
              </a:rPr>
              <a:t> </a:t>
            </a:r>
            <a:r>
              <a:rPr sz="1150" spc="-20" dirty="0">
                <a:solidFill>
                  <a:srgbClr val="231F20"/>
                </a:solidFill>
                <a:latin typeface="Montserrat"/>
                <a:cs typeface="Montserrat"/>
              </a:rPr>
              <a:t>40%)</a:t>
            </a:r>
            <a:endParaRPr sz="1150" dirty="0">
              <a:latin typeface="Montserrat"/>
              <a:cs typeface="Montserrat"/>
            </a:endParaRPr>
          </a:p>
          <a:p>
            <a:pPr marL="12700" algn="just">
              <a:lnSpc>
                <a:spcPct val="100000"/>
              </a:lnSpc>
              <a:spcBef>
                <a:spcPts val="1280"/>
              </a:spcBef>
            </a:pPr>
            <a:r>
              <a:rPr sz="1150" dirty="0">
                <a:solidFill>
                  <a:srgbClr val="231F20"/>
                </a:solidFill>
                <a:latin typeface="Montserrat"/>
                <a:cs typeface="Montserrat"/>
              </a:rPr>
              <a:t>BTEC</a:t>
            </a:r>
            <a:r>
              <a:rPr sz="1150" spc="-30" dirty="0">
                <a:solidFill>
                  <a:srgbClr val="231F20"/>
                </a:solidFill>
                <a:latin typeface="Montserrat"/>
                <a:cs typeface="Montserrat"/>
              </a:rPr>
              <a:t> </a:t>
            </a:r>
            <a:r>
              <a:rPr sz="1150" spc="-10" dirty="0">
                <a:solidFill>
                  <a:srgbClr val="231F20"/>
                </a:solidFill>
                <a:latin typeface="Montserrat"/>
                <a:cs typeface="Montserrat"/>
              </a:rPr>
              <a:t>Tech</a:t>
            </a:r>
            <a:r>
              <a:rPr sz="1150" spc="-30" dirty="0">
                <a:solidFill>
                  <a:srgbClr val="231F20"/>
                </a:solidFill>
                <a:latin typeface="Montserrat"/>
                <a:cs typeface="Montserrat"/>
              </a:rPr>
              <a:t> </a:t>
            </a:r>
            <a:r>
              <a:rPr sz="1150" spc="-10" dirty="0">
                <a:solidFill>
                  <a:srgbClr val="231F20"/>
                </a:solidFill>
                <a:latin typeface="Montserrat"/>
                <a:cs typeface="Montserrat"/>
              </a:rPr>
              <a:t>Awards</a:t>
            </a:r>
            <a:r>
              <a:rPr sz="1150" spc="-30" dirty="0">
                <a:solidFill>
                  <a:srgbClr val="231F20"/>
                </a:solidFill>
                <a:latin typeface="Montserrat"/>
                <a:cs typeface="Montserrat"/>
              </a:rPr>
              <a:t> </a:t>
            </a:r>
            <a:r>
              <a:rPr sz="1150" dirty="0">
                <a:solidFill>
                  <a:srgbClr val="231F20"/>
                </a:solidFill>
                <a:latin typeface="Montserrat"/>
                <a:cs typeface="Montserrat"/>
              </a:rPr>
              <a:t>are</a:t>
            </a:r>
            <a:r>
              <a:rPr sz="1150" spc="-30" dirty="0">
                <a:solidFill>
                  <a:srgbClr val="231F20"/>
                </a:solidFill>
                <a:latin typeface="Montserrat"/>
                <a:cs typeface="Montserrat"/>
              </a:rPr>
              <a:t> </a:t>
            </a:r>
            <a:r>
              <a:rPr sz="1150" dirty="0">
                <a:solidFill>
                  <a:srgbClr val="231F20"/>
                </a:solidFill>
                <a:latin typeface="Montserrat"/>
                <a:cs typeface="Montserrat"/>
              </a:rPr>
              <a:t>awarded</a:t>
            </a:r>
            <a:r>
              <a:rPr sz="1150" spc="-30" dirty="0">
                <a:solidFill>
                  <a:srgbClr val="231F20"/>
                </a:solidFill>
                <a:latin typeface="Montserrat"/>
                <a:cs typeface="Montserrat"/>
              </a:rPr>
              <a:t> </a:t>
            </a:r>
            <a:r>
              <a:rPr sz="1150" dirty="0">
                <a:solidFill>
                  <a:srgbClr val="231F20"/>
                </a:solidFill>
                <a:latin typeface="Montserrat"/>
                <a:cs typeface="Montserrat"/>
              </a:rPr>
              <a:t>at</a:t>
            </a:r>
            <a:r>
              <a:rPr sz="1150" spc="-25" dirty="0">
                <a:solidFill>
                  <a:srgbClr val="231F20"/>
                </a:solidFill>
                <a:latin typeface="Montserrat"/>
                <a:cs typeface="Montserrat"/>
              </a:rPr>
              <a:t> </a:t>
            </a:r>
            <a:r>
              <a:rPr sz="1150" dirty="0">
                <a:solidFill>
                  <a:srgbClr val="231F20"/>
                </a:solidFill>
                <a:latin typeface="Montserrat"/>
                <a:cs typeface="Montserrat"/>
              </a:rPr>
              <a:t>seven</a:t>
            </a:r>
            <a:r>
              <a:rPr sz="1150" spc="-30" dirty="0">
                <a:solidFill>
                  <a:srgbClr val="231F20"/>
                </a:solidFill>
                <a:latin typeface="Montserrat"/>
                <a:cs typeface="Montserrat"/>
              </a:rPr>
              <a:t> </a:t>
            </a:r>
            <a:r>
              <a:rPr sz="1150" dirty="0">
                <a:solidFill>
                  <a:srgbClr val="231F20"/>
                </a:solidFill>
                <a:latin typeface="Montserrat"/>
                <a:cs typeface="Montserrat"/>
              </a:rPr>
              <a:t>grades</a:t>
            </a:r>
            <a:r>
              <a:rPr sz="1150" spc="-30" dirty="0">
                <a:solidFill>
                  <a:srgbClr val="231F20"/>
                </a:solidFill>
                <a:latin typeface="Montserrat"/>
                <a:cs typeface="Montserrat"/>
              </a:rPr>
              <a:t> </a:t>
            </a:r>
            <a:r>
              <a:rPr sz="1150" dirty="0">
                <a:solidFill>
                  <a:srgbClr val="231F20"/>
                </a:solidFill>
                <a:latin typeface="Montserrat"/>
                <a:cs typeface="Montserrat"/>
              </a:rPr>
              <a:t>from</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30" dirty="0">
                <a:solidFill>
                  <a:srgbClr val="231F20"/>
                </a:solidFill>
                <a:latin typeface="Montserrat"/>
                <a:cs typeface="Montserrat"/>
              </a:rPr>
              <a:t> </a:t>
            </a:r>
            <a:r>
              <a:rPr sz="1150" dirty="0">
                <a:solidFill>
                  <a:srgbClr val="231F20"/>
                </a:solidFill>
                <a:latin typeface="Montserrat"/>
                <a:cs typeface="Montserrat"/>
              </a:rPr>
              <a:t>1</a:t>
            </a:r>
            <a:r>
              <a:rPr sz="1150" spc="-30" dirty="0">
                <a:solidFill>
                  <a:srgbClr val="231F20"/>
                </a:solidFill>
                <a:latin typeface="Montserrat"/>
                <a:cs typeface="Montserrat"/>
              </a:rPr>
              <a:t> </a:t>
            </a:r>
            <a:r>
              <a:rPr sz="1150" dirty="0">
                <a:solidFill>
                  <a:srgbClr val="231F20"/>
                </a:solidFill>
                <a:latin typeface="Montserrat"/>
                <a:cs typeface="Montserrat"/>
              </a:rPr>
              <a:t>Pass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30" dirty="0">
                <a:solidFill>
                  <a:srgbClr val="231F20"/>
                </a:solidFill>
                <a:latin typeface="Montserrat"/>
                <a:cs typeface="Montserrat"/>
              </a:rPr>
              <a:t> </a:t>
            </a:r>
            <a:r>
              <a:rPr sz="1150" dirty="0">
                <a:solidFill>
                  <a:srgbClr val="231F20"/>
                </a:solidFill>
                <a:latin typeface="Montserrat"/>
                <a:cs typeface="Montserrat"/>
              </a:rPr>
              <a:t>2</a:t>
            </a:r>
            <a:r>
              <a:rPr sz="1150" spc="-30" dirty="0">
                <a:solidFill>
                  <a:srgbClr val="231F20"/>
                </a:solidFill>
                <a:latin typeface="Montserrat"/>
                <a:cs typeface="Montserrat"/>
              </a:rPr>
              <a:t> </a:t>
            </a:r>
            <a:r>
              <a:rPr sz="1150" spc="-10" dirty="0">
                <a:solidFill>
                  <a:srgbClr val="231F20"/>
                </a:solidFill>
                <a:latin typeface="Montserrat"/>
                <a:cs typeface="Montserrat"/>
              </a:rPr>
              <a:t>Distinction*</a:t>
            </a:r>
            <a:endParaRPr sz="1150" dirty="0">
              <a:latin typeface="Montserrat"/>
              <a:cs typeface="Montserrat"/>
            </a:endParaRPr>
          </a:p>
          <a:p>
            <a:pPr marL="12700" algn="just">
              <a:lnSpc>
                <a:spcPts val="1365"/>
              </a:lnSpc>
              <a:spcBef>
                <a:spcPts val="132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gn="just">
              <a:lnSpc>
                <a:spcPts val="1350"/>
              </a:lnSpc>
            </a:pPr>
            <a:r>
              <a:rPr sz="1150" dirty="0">
                <a:solidFill>
                  <a:srgbClr val="231F20"/>
                </a:solidFill>
                <a:latin typeface="Montserrat"/>
                <a:cs typeface="Montserrat"/>
              </a:rPr>
              <a:t>Level</a:t>
            </a:r>
            <a:r>
              <a:rPr sz="1150" spc="-40" dirty="0">
                <a:solidFill>
                  <a:srgbClr val="231F20"/>
                </a:solidFill>
                <a:latin typeface="Montserrat"/>
                <a:cs typeface="Montserrat"/>
              </a:rPr>
              <a:t> </a:t>
            </a:r>
            <a:r>
              <a:rPr sz="1150" dirty="0">
                <a:solidFill>
                  <a:srgbClr val="231F20"/>
                </a:solidFill>
                <a:latin typeface="Montserrat"/>
                <a:cs typeface="Montserrat"/>
              </a:rPr>
              <a:t>3</a:t>
            </a:r>
            <a:r>
              <a:rPr sz="1150" spc="-35" dirty="0">
                <a:solidFill>
                  <a:srgbClr val="231F20"/>
                </a:solidFill>
                <a:latin typeface="Montserrat"/>
                <a:cs typeface="Montserrat"/>
              </a:rPr>
              <a:t> </a:t>
            </a:r>
            <a:r>
              <a:rPr sz="1150" dirty="0">
                <a:solidFill>
                  <a:srgbClr val="231F20"/>
                </a:solidFill>
                <a:latin typeface="Montserrat"/>
                <a:cs typeface="Montserrat"/>
              </a:rPr>
              <a:t>BTEC</a:t>
            </a:r>
            <a:r>
              <a:rPr sz="1150" spc="-35" dirty="0">
                <a:solidFill>
                  <a:srgbClr val="231F20"/>
                </a:solidFill>
                <a:latin typeface="Montserrat"/>
                <a:cs typeface="Montserrat"/>
              </a:rPr>
              <a:t> </a:t>
            </a:r>
            <a:r>
              <a:rPr sz="1150" spc="-20" dirty="0">
                <a:solidFill>
                  <a:srgbClr val="231F20"/>
                </a:solidFill>
                <a:latin typeface="Montserrat"/>
                <a:cs typeface="Montserrat"/>
              </a:rPr>
              <a:t>Sport</a:t>
            </a:r>
            <a:endParaRPr sz="1150" dirty="0">
              <a:latin typeface="Montserrat"/>
              <a:cs typeface="Montserrat"/>
            </a:endParaRPr>
          </a:p>
          <a:p>
            <a:pPr marL="12700" algn="just">
              <a:lnSpc>
                <a:spcPts val="1365"/>
              </a:lnSpc>
            </a:pPr>
            <a:r>
              <a:rPr sz="1150" spc="-20" dirty="0">
                <a:solidFill>
                  <a:srgbClr val="231F20"/>
                </a:solidFill>
                <a:latin typeface="Montserrat"/>
                <a:cs typeface="Montserrat"/>
              </a:rPr>
              <a:t>A-</a:t>
            </a:r>
            <a:r>
              <a:rPr sz="1150" dirty="0">
                <a:solidFill>
                  <a:srgbClr val="231F20"/>
                </a:solidFill>
                <a:latin typeface="Montserrat"/>
                <a:cs typeface="Montserrat"/>
              </a:rPr>
              <a:t>Level</a:t>
            </a:r>
            <a:r>
              <a:rPr sz="1150" spc="-60" dirty="0">
                <a:solidFill>
                  <a:srgbClr val="231F20"/>
                </a:solidFill>
                <a:latin typeface="Montserrat"/>
                <a:cs typeface="Montserrat"/>
              </a:rPr>
              <a:t> </a:t>
            </a:r>
            <a:r>
              <a:rPr sz="1150" dirty="0">
                <a:solidFill>
                  <a:srgbClr val="231F20"/>
                </a:solidFill>
                <a:latin typeface="Montserrat"/>
                <a:cs typeface="Montserrat"/>
              </a:rPr>
              <a:t>Physical</a:t>
            </a:r>
            <a:r>
              <a:rPr sz="1150" spc="-55" dirty="0">
                <a:solidFill>
                  <a:srgbClr val="231F20"/>
                </a:solidFill>
                <a:latin typeface="Montserrat"/>
                <a:cs typeface="Montserrat"/>
              </a:rPr>
              <a:t> </a:t>
            </a:r>
            <a:r>
              <a:rPr sz="1150" spc="-10" dirty="0">
                <a:solidFill>
                  <a:srgbClr val="231F20"/>
                </a:solidFill>
                <a:latin typeface="Montserrat"/>
                <a:cs typeface="Montserrat"/>
              </a:rPr>
              <a:t>Education</a:t>
            </a:r>
            <a:endParaRPr sz="1150" dirty="0">
              <a:latin typeface="Montserrat"/>
              <a:cs typeface="Montserrat"/>
            </a:endParaRPr>
          </a:p>
          <a:p>
            <a:pPr marL="12700" algn="just">
              <a:lnSpc>
                <a:spcPct val="100000"/>
              </a:lnSpc>
              <a:spcBef>
                <a:spcPts val="132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
        <p:nvSpPr>
          <p:cNvPr id="4" name="object 4"/>
          <p:cNvSpPr txBox="1"/>
          <p:nvPr/>
        </p:nvSpPr>
        <p:spPr>
          <a:xfrm>
            <a:off x="329299" y="7366000"/>
            <a:ext cx="1598295" cy="1714500"/>
          </a:xfrm>
          <a:prstGeom prst="rect">
            <a:avLst/>
          </a:prstGeom>
        </p:spPr>
        <p:txBody>
          <a:bodyPr vert="horz" wrap="square" lIns="0" tIns="78740" rIns="0" bIns="0" rtlCol="0">
            <a:spAutoFit/>
          </a:bodyPr>
          <a:lstStyle/>
          <a:p>
            <a:pPr marL="240665" indent="-227965">
              <a:lnSpc>
                <a:spcPct val="100000"/>
              </a:lnSpc>
              <a:spcBef>
                <a:spcPts val="620"/>
              </a:spcBef>
              <a:buChar char="•"/>
              <a:tabLst>
                <a:tab pos="240665" algn="l"/>
              </a:tabLst>
            </a:pPr>
            <a:r>
              <a:rPr sz="1150" dirty="0">
                <a:solidFill>
                  <a:srgbClr val="231F20"/>
                </a:solidFill>
                <a:latin typeface="Montserrat"/>
                <a:cs typeface="Montserrat"/>
              </a:rPr>
              <a:t>PE</a:t>
            </a:r>
            <a:r>
              <a:rPr sz="1150" spc="-25" dirty="0">
                <a:solidFill>
                  <a:srgbClr val="231F20"/>
                </a:solidFill>
                <a:latin typeface="Montserrat"/>
                <a:cs typeface="Montserrat"/>
              </a:rPr>
              <a:t> </a:t>
            </a:r>
            <a:r>
              <a:rPr sz="1150" spc="-10" dirty="0">
                <a:solidFill>
                  <a:srgbClr val="231F20"/>
                </a:solidFill>
                <a:latin typeface="Montserrat"/>
                <a:cs typeface="Montserrat"/>
              </a:rPr>
              <a:t>Teacher</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Therapy</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Psychology</a:t>
            </a:r>
            <a:endParaRPr sz="1150" dirty="0">
              <a:latin typeface="Montserrat"/>
              <a:cs typeface="Montserrat"/>
            </a:endParaRPr>
          </a:p>
          <a:p>
            <a:pPr marL="240665" indent="-227965">
              <a:lnSpc>
                <a:spcPct val="100000"/>
              </a:lnSpc>
              <a:spcBef>
                <a:spcPts val="520"/>
              </a:spcBef>
              <a:buChar char="•"/>
              <a:tabLst>
                <a:tab pos="240665" algn="l"/>
              </a:tabLst>
            </a:pPr>
            <a:r>
              <a:rPr sz="1150" spc="-10" dirty="0">
                <a:solidFill>
                  <a:srgbClr val="231F20"/>
                </a:solidFill>
                <a:latin typeface="Montserrat"/>
                <a:cs typeface="Montserrat"/>
              </a:rPr>
              <a:t>Physiotherapist</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Official</a:t>
            </a:r>
            <a:endParaRPr sz="1150" dirty="0">
              <a:latin typeface="Montserrat"/>
              <a:cs typeface="Montserrat"/>
            </a:endParaRPr>
          </a:p>
          <a:p>
            <a:pPr marL="240665" indent="-227965">
              <a:lnSpc>
                <a:spcPct val="100000"/>
              </a:lnSpc>
              <a:spcBef>
                <a:spcPts val="515"/>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Nutrition</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Media</a:t>
            </a:r>
            <a:endParaRPr sz="1150" dirty="0">
              <a:latin typeface="Montserrat"/>
              <a:cs typeface="Montserrat"/>
            </a:endParaRPr>
          </a:p>
        </p:txBody>
      </p:sp>
      <p:sp>
        <p:nvSpPr>
          <p:cNvPr id="5" name="object 5"/>
          <p:cNvSpPr txBox="1"/>
          <p:nvPr/>
        </p:nvSpPr>
        <p:spPr>
          <a:xfrm>
            <a:off x="3843408" y="7365854"/>
            <a:ext cx="2306955" cy="1714500"/>
          </a:xfrm>
          <a:prstGeom prst="rect">
            <a:avLst/>
          </a:prstGeom>
        </p:spPr>
        <p:txBody>
          <a:bodyPr vert="horz" wrap="square" lIns="0" tIns="78740" rIns="0" bIns="0" rtlCol="0">
            <a:spAutoFit/>
          </a:bodyPr>
          <a:lstStyle/>
          <a:p>
            <a:pPr marL="240665" indent="-227965">
              <a:lnSpc>
                <a:spcPct val="100000"/>
              </a:lnSpc>
              <a:spcBef>
                <a:spcPts val="620"/>
              </a:spcBef>
              <a:buChar char="•"/>
              <a:tabLst>
                <a:tab pos="240665" algn="l"/>
              </a:tabLst>
            </a:pPr>
            <a:r>
              <a:rPr sz="1150" dirty="0">
                <a:solidFill>
                  <a:srgbClr val="231F20"/>
                </a:solidFill>
                <a:latin typeface="Montserrat"/>
                <a:cs typeface="Montserrat"/>
              </a:rPr>
              <a:t>Sports</a:t>
            </a:r>
            <a:r>
              <a:rPr sz="1150" spc="-30" dirty="0">
                <a:solidFill>
                  <a:srgbClr val="231F20"/>
                </a:solidFill>
                <a:latin typeface="Montserrat"/>
                <a:cs typeface="Montserrat"/>
              </a:rPr>
              <a:t> </a:t>
            </a:r>
            <a:r>
              <a:rPr sz="1150" dirty="0">
                <a:solidFill>
                  <a:srgbClr val="231F20"/>
                </a:solidFill>
                <a:latin typeface="Montserrat"/>
                <a:cs typeface="Montserrat"/>
              </a:rPr>
              <a:t>Event</a:t>
            </a:r>
            <a:r>
              <a:rPr sz="1150" spc="-25" dirty="0">
                <a:solidFill>
                  <a:srgbClr val="231F20"/>
                </a:solidFill>
                <a:latin typeface="Montserrat"/>
                <a:cs typeface="Montserrat"/>
              </a:rPr>
              <a:t> </a:t>
            </a:r>
            <a:r>
              <a:rPr sz="1150" spc="-10" dirty="0">
                <a:solidFill>
                  <a:srgbClr val="231F20"/>
                </a:solidFill>
                <a:latin typeface="Montserrat"/>
                <a:cs typeface="Montserrat"/>
              </a:rPr>
              <a:t>Co-Ordinator</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Analysis</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Management</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 </a:t>
            </a:r>
            <a:r>
              <a:rPr sz="1150" spc="-10" dirty="0">
                <a:solidFill>
                  <a:srgbClr val="231F20"/>
                </a:solidFill>
                <a:latin typeface="Montserrat"/>
                <a:cs typeface="Montserrat"/>
              </a:rPr>
              <a:t>Development</a:t>
            </a:r>
            <a:r>
              <a:rPr sz="1150" dirty="0">
                <a:solidFill>
                  <a:srgbClr val="231F20"/>
                </a:solidFill>
                <a:latin typeface="Montserrat"/>
                <a:cs typeface="Montserrat"/>
              </a:rPr>
              <a:t> </a:t>
            </a:r>
            <a:r>
              <a:rPr sz="1150" spc="-10" dirty="0">
                <a:solidFill>
                  <a:srgbClr val="231F20"/>
                </a:solidFill>
                <a:latin typeface="Montserrat"/>
                <a:cs typeface="Montserrat"/>
              </a:rPr>
              <a:t>Officer</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Leisure</a:t>
            </a:r>
            <a:endParaRPr sz="1150" dirty="0">
              <a:latin typeface="Montserrat"/>
              <a:cs typeface="Montserrat"/>
            </a:endParaRPr>
          </a:p>
          <a:p>
            <a:pPr marL="240665" indent="-227965">
              <a:lnSpc>
                <a:spcPct val="100000"/>
              </a:lnSpc>
              <a:spcBef>
                <a:spcPts val="515"/>
              </a:spcBef>
              <a:buChar char="•"/>
              <a:tabLst>
                <a:tab pos="240665" algn="l"/>
              </a:tabLst>
            </a:pPr>
            <a:r>
              <a:rPr sz="1150" dirty="0">
                <a:solidFill>
                  <a:srgbClr val="231F20"/>
                </a:solidFill>
                <a:latin typeface="Montserrat"/>
                <a:cs typeface="Montserrat"/>
              </a:rPr>
              <a:t>Personal</a:t>
            </a:r>
            <a:r>
              <a:rPr sz="1150" spc="-70" dirty="0">
                <a:solidFill>
                  <a:srgbClr val="231F20"/>
                </a:solidFill>
                <a:latin typeface="Montserrat"/>
                <a:cs typeface="Montserrat"/>
              </a:rPr>
              <a:t> </a:t>
            </a:r>
            <a:r>
              <a:rPr sz="1150" spc="-10" dirty="0">
                <a:solidFill>
                  <a:srgbClr val="231F20"/>
                </a:solidFill>
                <a:latin typeface="Montserrat"/>
                <a:cs typeface="Montserrat"/>
              </a:rPr>
              <a:t>Trainer</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Coach</a:t>
            </a:r>
            <a:endParaRPr sz="1150" dirty="0">
              <a:latin typeface="Montserrat"/>
              <a:cs typeface="Montserra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215515">
              <a:lnSpc>
                <a:spcPct val="100000"/>
              </a:lnSpc>
              <a:spcBef>
                <a:spcPts val="100"/>
              </a:spcBef>
            </a:pPr>
            <a:r>
              <a:rPr dirty="0"/>
              <a:t>BTEC</a:t>
            </a:r>
            <a:r>
              <a:rPr spc="-85" dirty="0"/>
              <a:t> </a:t>
            </a:r>
            <a:r>
              <a:rPr spc="-10" dirty="0"/>
              <a:t>Music</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7127"/>
            <a:ext cx="6878320" cy="9481313"/>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sz="1150" spc="-10" dirty="0">
                <a:solidFill>
                  <a:srgbClr val="231F20"/>
                </a:solidFill>
                <a:latin typeface="Montserrat"/>
                <a:cs typeface="Montserrat"/>
              </a:rPr>
              <a:t>Pearson</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ts val="1365"/>
              </a:lnSpc>
            </a:pPr>
            <a:r>
              <a:rPr sz="1150" dirty="0">
                <a:solidFill>
                  <a:srgbClr val="231F20"/>
                </a:solidFill>
                <a:latin typeface="Montserrat"/>
                <a:cs typeface="Montserrat"/>
              </a:rPr>
              <a:t>Ms</a:t>
            </a:r>
            <a:r>
              <a:rPr sz="1150" spc="-20" dirty="0">
                <a:solidFill>
                  <a:srgbClr val="231F20"/>
                </a:solidFill>
                <a:latin typeface="Montserrat"/>
                <a:cs typeface="Montserrat"/>
              </a:rPr>
              <a:t> </a:t>
            </a:r>
            <a:r>
              <a:rPr sz="1150" spc="-10" dirty="0">
                <a:solidFill>
                  <a:srgbClr val="231F20"/>
                </a:solidFill>
                <a:latin typeface="Montserrat"/>
                <a:cs typeface="Montserrat"/>
              </a:rPr>
              <a:t>Dickenson</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5080">
              <a:lnSpc>
                <a:spcPts val="1350"/>
              </a:lnSpc>
              <a:spcBef>
                <a:spcPts val="55"/>
              </a:spcBef>
            </a:pPr>
            <a:r>
              <a:rPr sz="1150" dirty="0">
                <a:solidFill>
                  <a:srgbClr val="231F20"/>
                </a:solidFill>
                <a:latin typeface="Montserrat"/>
                <a:cs typeface="Montserrat"/>
              </a:rPr>
              <a:t>The</a:t>
            </a:r>
            <a:r>
              <a:rPr sz="1150" spc="-40" dirty="0">
                <a:solidFill>
                  <a:srgbClr val="231F20"/>
                </a:solidFill>
                <a:latin typeface="Montserrat"/>
                <a:cs typeface="Montserrat"/>
              </a:rPr>
              <a:t> </a:t>
            </a:r>
            <a:r>
              <a:rPr sz="1150" dirty="0">
                <a:solidFill>
                  <a:srgbClr val="231F20"/>
                </a:solidFill>
                <a:latin typeface="Montserrat"/>
                <a:cs typeface="Montserrat"/>
              </a:rPr>
              <a:t>Pearson</a:t>
            </a:r>
            <a:r>
              <a:rPr sz="1150" spc="-35" dirty="0">
                <a:solidFill>
                  <a:srgbClr val="231F20"/>
                </a:solidFill>
                <a:latin typeface="Montserrat"/>
                <a:cs typeface="Montserrat"/>
              </a:rPr>
              <a:t> </a:t>
            </a:r>
            <a:r>
              <a:rPr sz="1150" dirty="0">
                <a:solidFill>
                  <a:srgbClr val="231F20"/>
                </a:solidFill>
                <a:latin typeface="Montserrat"/>
                <a:cs typeface="Montserrat"/>
              </a:rPr>
              <a:t>BTEC</a:t>
            </a:r>
            <a:r>
              <a:rPr sz="1150" spc="-35" dirty="0">
                <a:solidFill>
                  <a:srgbClr val="231F20"/>
                </a:solidFill>
                <a:latin typeface="Montserrat"/>
                <a:cs typeface="Montserrat"/>
              </a:rPr>
              <a:t> </a:t>
            </a:r>
            <a:r>
              <a:rPr sz="1150" dirty="0">
                <a:solidFill>
                  <a:srgbClr val="231F20"/>
                </a:solidFill>
                <a:latin typeface="Montserrat"/>
                <a:cs typeface="Montserrat"/>
              </a:rPr>
              <a:t>Level</a:t>
            </a:r>
            <a:r>
              <a:rPr sz="1150" spc="-35" dirty="0">
                <a:solidFill>
                  <a:srgbClr val="231F20"/>
                </a:solidFill>
                <a:latin typeface="Montserrat"/>
                <a:cs typeface="Montserrat"/>
              </a:rPr>
              <a:t> </a:t>
            </a:r>
            <a:r>
              <a:rPr sz="1150" dirty="0">
                <a:solidFill>
                  <a:srgbClr val="231F20"/>
                </a:solidFill>
                <a:latin typeface="Montserrat"/>
                <a:cs typeface="Montserrat"/>
              </a:rPr>
              <a:t>1/Level</a:t>
            </a:r>
            <a:r>
              <a:rPr sz="1150" spc="-35" dirty="0">
                <a:solidFill>
                  <a:srgbClr val="231F20"/>
                </a:solidFill>
                <a:latin typeface="Montserrat"/>
                <a:cs typeface="Montserrat"/>
              </a:rPr>
              <a:t> </a:t>
            </a:r>
            <a:r>
              <a:rPr sz="1150" dirty="0">
                <a:solidFill>
                  <a:srgbClr val="231F20"/>
                </a:solidFill>
                <a:latin typeface="Montserrat"/>
                <a:cs typeface="Montserrat"/>
              </a:rPr>
              <a:t>2</a:t>
            </a:r>
            <a:r>
              <a:rPr sz="1150" spc="-35" dirty="0">
                <a:solidFill>
                  <a:srgbClr val="231F20"/>
                </a:solidFill>
                <a:latin typeface="Montserrat"/>
                <a:cs typeface="Montserrat"/>
              </a:rPr>
              <a:t> </a:t>
            </a:r>
            <a:r>
              <a:rPr sz="1150" spc="-10" dirty="0">
                <a:solidFill>
                  <a:srgbClr val="231F20"/>
                </a:solidFill>
                <a:latin typeface="Montserrat"/>
                <a:cs typeface="Montserrat"/>
              </a:rPr>
              <a:t>Tech</a:t>
            </a:r>
            <a:r>
              <a:rPr sz="1150" spc="-35" dirty="0">
                <a:solidFill>
                  <a:srgbClr val="231F20"/>
                </a:solidFill>
                <a:latin typeface="Montserrat"/>
                <a:cs typeface="Montserrat"/>
              </a:rPr>
              <a:t> </a:t>
            </a:r>
            <a:r>
              <a:rPr sz="1150" spc="-10" dirty="0">
                <a:solidFill>
                  <a:srgbClr val="231F20"/>
                </a:solidFill>
                <a:latin typeface="Montserrat"/>
                <a:cs typeface="Montserrat"/>
              </a:rPr>
              <a:t>Award</a:t>
            </a:r>
            <a:r>
              <a:rPr sz="1150" spc="-35" dirty="0">
                <a:solidFill>
                  <a:srgbClr val="231F20"/>
                </a:solidFill>
                <a:latin typeface="Montserrat"/>
                <a:cs typeface="Montserrat"/>
              </a:rPr>
              <a:t> </a:t>
            </a:r>
            <a:r>
              <a:rPr sz="1150" dirty="0">
                <a:solidFill>
                  <a:srgbClr val="231F20"/>
                </a:solidFill>
                <a:latin typeface="Montserrat"/>
                <a:cs typeface="Montserrat"/>
              </a:rPr>
              <a:t>in</a:t>
            </a:r>
            <a:r>
              <a:rPr sz="1150" spc="-35" dirty="0">
                <a:solidFill>
                  <a:srgbClr val="231F20"/>
                </a:solidFill>
                <a:latin typeface="Montserrat"/>
                <a:cs typeface="Montserrat"/>
              </a:rPr>
              <a:t> </a:t>
            </a:r>
            <a:r>
              <a:rPr sz="1150" dirty="0">
                <a:solidFill>
                  <a:srgbClr val="231F20"/>
                </a:solidFill>
                <a:latin typeface="Montserrat"/>
                <a:cs typeface="Montserrat"/>
              </a:rPr>
              <a:t>Music</a:t>
            </a:r>
            <a:r>
              <a:rPr sz="1150" spc="-40" dirty="0">
                <a:solidFill>
                  <a:srgbClr val="231F20"/>
                </a:solidFill>
                <a:latin typeface="Montserrat"/>
                <a:cs typeface="Montserrat"/>
              </a:rPr>
              <a:t> </a:t>
            </a:r>
            <a:r>
              <a:rPr sz="1150" spc="-10" dirty="0">
                <a:solidFill>
                  <a:srgbClr val="231F20"/>
                </a:solidFill>
                <a:latin typeface="Montserrat"/>
                <a:cs typeface="Montserrat"/>
              </a:rPr>
              <a:t>Practice</a:t>
            </a:r>
            <a:r>
              <a:rPr sz="1150" spc="-35" dirty="0">
                <a:solidFill>
                  <a:srgbClr val="231F20"/>
                </a:solidFill>
                <a:latin typeface="Montserrat"/>
                <a:cs typeface="Montserrat"/>
              </a:rPr>
              <a:t> </a:t>
            </a:r>
            <a:r>
              <a:rPr sz="1150" dirty="0">
                <a:solidFill>
                  <a:srgbClr val="231F20"/>
                </a:solidFill>
                <a:latin typeface="Montserrat"/>
                <a:cs typeface="Montserrat"/>
              </a:rPr>
              <a:t>(603/7055/5)</a:t>
            </a:r>
            <a:r>
              <a:rPr sz="1150" spc="-35" dirty="0">
                <a:solidFill>
                  <a:srgbClr val="231F20"/>
                </a:solidFill>
                <a:latin typeface="Montserrat"/>
                <a:cs typeface="Montserrat"/>
              </a:rPr>
              <a:t> </a:t>
            </a:r>
            <a:r>
              <a:rPr sz="1150" dirty="0">
                <a:solidFill>
                  <a:srgbClr val="231F20"/>
                </a:solidFill>
                <a:latin typeface="Montserrat"/>
                <a:cs typeface="Montserrat"/>
              </a:rPr>
              <a:t>is</a:t>
            </a:r>
            <a:r>
              <a:rPr sz="1150" spc="-35" dirty="0">
                <a:solidFill>
                  <a:srgbClr val="231F20"/>
                </a:solidFill>
                <a:latin typeface="Montserrat"/>
                <a:cs typeface="Montserrat"/>
              </a:rPr>
              <a:t> </a:t>
            </a:r>
            <a:r>
              <a:rPr sz="1150" dirty="0">
                <a:solidFill>
                  <a:srgbClr val="231F20"/>
                </a:solidFill>
                <a:latin typeface="Montserrat"/>
                <a:cs typeface="Montserrat"/>
              </a:rPr>
              <a:t>for</a:t>
            </a:r>
            <a:r>
              <a:rPr sz="1150" spc="-35" dirty="0">
                <a:solidFill>
                  <a:srgbClr val="231F20"/>
                </a:solidFill>
                <a:latin typeface="Montserrat"/>
                <a:cs typeface="Montserrat"/>
              </a:rPr>
              <a:t> </a:t>
            </a:r>
            <a:r>
              <a:rPr sz="1150" dirty="0">
                <a:solidFill>
                  <a:srgbClr val="231F20"/>
                </a:solidFill>
                <a:latin typeface="Montserrat"/>
                <a:cs typeface="Montserrat"/>
              </a:rPr>
              <a:t>learners</a:t>
            </a:r>
            <a:r>
              <a:rPr sz="1150" spc="-35" dirty="0">
                <a:solidFill>
                  <a:srgbClr val="231F20"/>
                </a:solidFill>
                <a:latin typeface="Montserrat"/>
                <a:cs typeface="Montserrat"/>
              </a:rPr>
              <a:t> </a:t>
            </a:r>
            <a:r>
              <a:rPr sz="1150" spc="-25" dirty="0">
                <a:solidFill>
                  <a:srgbClr val="231F20"/>
                </a:solidFill>
                <a:latin typeface="Montserrat"/>
                <a:cs typeface="Montserrat"/>
              </a:rPr>
              <a:t>who </a:t>
            </a:r>
            <a:r>
              <a:rPr sz="1150" dirty="0">
                <a:solidFill>
                  <a:srgbClr val="231F20"/>
                </a:solidFill>
                <a:latin typeface="Montserrat"/>
                <a:cs typeface="Montserrat"/>
              </a:rPr>
              <a:t>want</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acquire</a:t>
            </a:r>
            <a:r>
              <a:rPr sz="1150" spc="-20" dirty="0">
                <a:solidFill>
                  <a:srgbClr val="231F20"/>
                </a:solidFill>
                <a:latin typeface="Montserrat"/>
                <a:cs typeface="Montserrat"/>
              </a:rPr>
              <a:t> </a:t>
            </a:r>
            <a:r>
              <a:rPr sz="1150" spc="-10" dirty="0">
                <a:solidFill>
                  <a:srgbClr val="231F20"/>
                </a:solidFill>
                <a:latin typeface="Montserrat"/>
                <a:cs typeface="Montserrat"/>
              </a:rPr>
              <a:t>sector-</a:t>
            </a:r>
            <a:r>
              <a:rPr sz="1150" dirty="0">
                <a:solidFill>
                  <a:srgbClr val="231F20"/>
                </a:solidFill>
                <a:latin typeface="Montserrat"/>
                <a:cs typeface="Montserrat"/>
              </a:rPr>
              <a:t>specific</a:t>
            </a:r>
            <a:r>
              <a:rPr sz="1150" spc="-15" dirty="0">
                <a:solidFill>
                  <a:srgbClr val="231F20"/>
                </a:solidFill>
                <a:latin typeface="Montserrat"/>
                <a:cs typeface="Montserrat"/>
              </a:rPr>
              <a:t> </a:t>
            </a:r>
            <a:r>
              <a:rPr sz="1150" dirty="0">
                <a:solidFill>
                  <a:srgbClr val="231F20"/>
                </a:solidFill>
                <a:latin typeface="Montserrat"/>
                <a:cs typeface="Montserrat"/>
              </a:rPr>
              <a:t>applied</a:t>
            </a:r>
            <a:r>
              <a:rPr sz="1150" spc="-20" dirty="0">
                <a:solidFill>
                  <a:srgbClr val="231F20"/>
                </a:solidFill>
                <a:latin typeface="Montserrat"/>
                <a:cs typeface="Montserrat"/>
              </a:rPr>
              <a:t> </a:t>
            </a:r>
            <a:r>
              <a:rPr sz="1150" spc="-10" dirty="0">
                <a:solidFill>
                  <a:srgbClr val="231F20"/>
                </a:solidFill>
                <a:latin typeface="Montserrat"/>
                <a:cs typeface="Montserrat"/>
              </a:rPr>
              <a:t>knowledge</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technical</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through</a:t>
            </a:r>
            <a:r>
              <a:rPr sz="1150" spc="-20" dirty="0">
                <a:solidFill>
                  <a:srgbClr val="231F20"/>
                </a:solidFill>
                <a:latin typeface="Montserrat"/>
                <a:cs typeface="Montserrat"/>
              </a:rPr>
              <a:t> </a:t>
            </a:r>
            <a:r>
              <a:rPr sz="1150" spc="-10" dirty="0">
                <a:solidFill>
                  <a:srgbClr val="231F20"/>
                </a:solidFill>
                <a:latin typeface="Montserrat"/>
                <a:cs typeface="Montserrat"/>
              </a:rPr>
              <a:t>vocational </a:t>
            </a:r>
            <a:r>
              <a:rPr sz="1150" dirty="0">
                <a:solidFill>
                  <a:srgbClr val="231F20"/>
                </a:solidFill>
                <a:latin typeface="Montserrat"/>
                <a:cs typeface="Montserrat"/>
              </a:rPr>
              <a:t>contexts</a:t>
            </a:r>
            <a:r>
              <a:rPr sz="1150" spc="-20" dirty="0">
                <a:solidFill>
                  <a:srgbClr val="231F20"/>
                </a:solidFill>
                <a:latin typeface="Montserrat"/>
                <a:cs typeface="Montserrat"/>
              </a:rPr>
              <a:t> </a:t>
            </a:r>
            <a:r>
              <a:rPr sz="1150" dirty="0">
                <a:solidFill>
                  <a:srgbClr val="231F20"/>
                </a:solidFill>
                <a:latin typeface="Montserrat"/>
                <a:cs typeface="Montserrat"/>
              </a:rPr>
              <a:t>by</a:t>
            </a:r>
            <a:r>
              <a:rPr sz="1150" spc="-15" dirty="0">
                <a:solidFill>
                  <a:srgbClr val="231F20"/>
                </a:solidFill>
                <a:latin typeface="Montserrat"/>
                <a:cs typeface="Montserrat"/>
              </a:rPr>
              <a:t> </a:t>
            </a:r>
            <a:r>
              <a:rPr sz="1150" dirty="0">
                <a:solidFill>
                  <a:srgbClr val="231F20"/>
                </a:solidFill>
                <a:latin typeface="Montserrat"/>
                <a:cs typeface="Montserrat"/>
              </a:rPr>
              <a:t>studying</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developing</a:t>
            </a:r>
            <a:r>
              <a:rPr sz="1150" spc="-15"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dirty="0">
                <a:solidFill>
                  <a:srgbClr val="231F20"/>
                </a:solidFill>
                <a:latin typeface="Montserrat"/>
                <a:cs typeface="Montserrat"/>
              </a:rPr>
              <a:t>musical</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techniques,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by</a:t>
            </a:r>
            <a:r>
              <a:rPr sz="1150" spc="-20" dirty="0">
                <a:solidFill>
                  <a:srgbClr val="231F20"/>
                </a:solidFill>
                <a:latin typeface="Montserrat"/>
                <a:cs typeface="Montserrat"/>
              </a:rPr>
              <a:t> </a:t>
            </a:r>
            <a:r>
              <a:rPr sz="1150" spc="-10" dirty="0">
                <a:solidFill>
                  <a:srgbClr val="231F20"/>
                </a:solidFill>
                <a:latin typeface="Montserrat"/>
                <a:cs typeface="Montserrat"/>
              </a:rPr>
              <a:t>responding</a:t>
            </a:r>
            <a:r>
              <a:rPr sz="1150" spc="50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music</a:t>
            </a:r>
            <a:r>
              <a:rPr sz="1150" spc="-10" dirty="0">
                <a:solidFill>
                  <a:srgbClr val="231F20"/>
                </a:solidFill>
                <a:latin typeface="Montserrat"/>
                <a:cs typeface="Montserrat"/>
              </a:rPr>
              <a:t> </a:t>
            </a:r>
            <a:r>
              <a:rPr sz="1150" dirty="0">
                <a:solidFill>
                  <a:srgbClr val="231F20"/>
                </a:solidFill>
                <a:latin typeface="Montserrat"/>
                <a:cs typeface="Montserrat"/>
              </a:rPr>
              <a:t>industry</a:t>
            </a:r>
            <a:r>
              <a:rPr sz="1150" spc="-10" dirty="0">
                <a:solidFill>
                  <a:srgbClr val="231F20"/>
                </a:solidFill>
                <a:latin typeface="Montserrat"/>
                <a:cs typeface="Montserrat"/>
              </a:rPr>
              <a:t> </a:t>
            </a:r>
            <a:r>
              <a:rPr sz="1150" dirty="0">
                <a:solidFill>
                  <a:srgbClr val="231F20"/>
                </a:solidFill>
                <a:latin typeface="Montserrat"/>
                <a:cs typeface="Montserrat"/>
              </a:rPr>
              <a:t>brief</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a:t>
            </a:r>
            <a:r>
              <a:rPr sz="1150" dirty="0">
                <a:solidFill>
                  <a:srgbClr val="231F20"/>
                </a:solidFill>
                <a:latin typeface="Montserrat"/>
                <a:cs typeface="Montserrat"/>
              </a:rPr>
              <a:t>part</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their</a:t>
            </a:r>
            <a:r>
              <a:rPr sz="1150" spc="-10" dirty="0">
                <a:solidFill>
                  <a:srgbClr val="231F20"/>
                </a:solidFill>
                <a:latin typeface="Montserrat"/>
                <a:cs typeface="Montserrat"/>
              </a:rPr>
              <a:t> </a:t>
            </a:r>
            <a:r>
              <a:rPr sz="1150" dirty="0">
                <a:solidFill>
                  <a:srgbClr val="231F20"/>
                </a:solidFill>
                <a:latin typeface="Montserrat"/>
                <a:cs typeface="Montserrat"/>
              </a:rPr>
              <a:t>Key</a:t>
            </a:r>
            <a:r>
              <a:rPr sz="1150" spc="-15" dirty="0">
                <a:solidFill>
                  <a:srgbClr val="231F20"/>
                </a:solidFill>
                <a:latin typeface="Montserrat"/>
                <a:cs typeface="Montserrat"/>
              </a:rPr>
              <a:t> </a:t>
            </a:r>
            <a:r>
              <a:rPr sz="1150" dirty="0">
                <a:solidFill>
                  <a:srgbClr val="231F20"/>
                </a:solidFill>
                <a:latin typeface="Montserrat"/>
                <a:cs typeface="Montserrat"/>
              </a:rPr>
              <a:t>Stage</a:t>
            </a:r>
            <a:r>
              <a:rPr sz="1150" spc="-10" dirty="0">
                <a:solidFill>
                  <a:srgbClr val="231F20"/>
                </a:solidFill>
                <a:latin typeface="Montserrat"/>
                <a:cs typeface="Montserrat"/>
              </a:rPr>
              <a:t> </a:t>
            </a:r>
            <a:r>
              <a:rPr sz="1150" dirty="0">
                <a:solidFill>
                  <a:srgbClr val="231F20"/>
                </a:solidFill>
                <a:latin typeface="Montserrat"/>
                <a:cs typeface="Montserrat"/>
              </a:rPr>
              <a:t>4</a:t>
            </a:r>
            <a:r>
              <a:rPr sz="1150" spc="-10" dirty="0">
                <a:solidFill>
                  <a:srgbClr val="231F20"/>
                </a:solidFill>
                <a:latin typeface="Montserrat"/>
                <a:cs typeface="Montserrat"/>
              </a:rPr>
              <a:t> </a:t>
            </a:r>
            <a:r>
              <a:rPr sz="1150" dirty="0">
                <a:solidFill>
                  <a:srgbClr val="231F20"/>
                </a:solidFill>
                <a:latin typeface="Montserrat"/>
                <a:cs typeface="Montserrat"/>
              </a:rPr>
              <a:t>learning.</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qualification</a:t>
            </a:r>
            <a:r>
              <a:rPr sz="1150" spc="-15" dirty="0">
                <a:solidFill>
                  <a:srgbClr val="231F20"/>
                </a:solidFill>
                <a:latin typeface="Montserrat"/>
                <a:cs typeface="Montserrat"/>
              </a:rPr>
              <a:t> </a:t>
            </a:r>
            <a:r>
              <a:rPr sz="1150" spc="-10" dirty="0">
                <a:solidFill>
                  <a:srgbClr val="231F20"/>
                </a:solidFill>
                <a:latin typeface="Montserrat"/>
                <a:cs typeface="Montserrat"/>
              </a:rPr>
              <a:t>enables </a:t>
            </a:r>
            <a:r>
              <a:rPr sz="1150" dirty="0">
                <a:solidFill>
                  <a:srgbClr val="231F20"/>
                </a:solidFill>
                <a:latin typeface="Montserrat"/>
                <a:cs typeface="Montserrat"/>
              </a:rPr>
              <a:t>learners</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spc="-10" dirty="0">
                <a:solidFill>
                  <a:srgbClr val="231F20"/>
                </a:solidFill>
                <a:latin typeface="Montserrat"/>
                <a:cs typeface="Montserrat"/>
              </a:rPr>
              <a:t>develop</a:t>
            </a:r>
            <a:r>
              <a:rPr sz="1150" spc="-25" dirty="0">
                <a:solidFill>
                  <a:srgbClr val="231F20"/>
                </a:solidFill>
                <a:latin typeface="Montserrat"/>
                <a:cs typeface="Montserrat"/>
              </a:rPr>
              <a:t> </a:t>
            </a:r>
            <a:r>
              <a:rPr sz="1150" dirty="0">
                <a:solidFill>
                  <a:srgbClr val="231F20"/>
                </a:solidFill>
                <a:latin typeface="Montserrat"/>
                <a:cs typeface="Montserrat"/>
              </a:rPr>
              <a:t>their</a:t>
            </a:r>
            <a:r>
              <a:rPr sz="1150" spc="-30"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such</a:t>
            </a:r>
            <a:r>
              <a:rPr sz="1150" spc="-30" dirty="0">
                <a:solidFill>
                  <a:srgbClr val="231F20"/>
                </a:solidFill>
                <a:latin typeface="Montserrat"/>
                <a:cs typeface="Montserrat"/>
              </a:rPr>
              <a:t> </a:t>
            </a:r>
            <a:r>
              <a:rPr sz="1150" dirty="0">
                <a:solidFill>
                  <a:srgbClr val="231F20"/>
                </a:solidFill>
                <a:latin typeface="Montserrat"/>
                <a:cs typeface="Montserrat"/>
              </a:rPr>
              <a:t>as</a:t>
            </a:r>
            <a:r>
              <a:rPr sz="1150" spc="-30" dirty="0">
                <a:solidFill>
                  <a:srgbClr val="231F20"/>
                </a:solidFill>
                <a:latin typeface="Montserrat"/>
                <a:cs typeface="Montserrat"/>
              </a:rPr>
              <a:t> </a:t>
            </a:r>
            <a:r>
              <a:rPr sz="1150" dirty="0">
                <a:solidFill>
                  <a:srgbClr val="231F20"/>
                </a:solidFill>
                <a:latin typeface="Montserrat"/>
                <a:cs typeface="Montserrat"/>
              </a:rPr>
              <a:t>using</a:t>
            </a:r>
            <a:r>
              <a:rPr sz="1150" spc="-25" dirty="0">
                <a:solidFill>
                  <a:srgbClr val="231F20"/>
                </a:solidFill>
                <a:latin typeface="Montserrat"/>
                <a:cs typeface="Montserrat"/>
              </a:rPr>
              <a:t> </a:t>
            </a:r>
            <a:r>
              <a:rPr sz="1150" dirty="0">
                <a:solidFill>
                  <a:srgbClr val="231F20"/>
                </a:solidFill>
                <a:latin typeface="Montserrat"/>
                <a:cs typeface="Montserrat"/>
              </a:rPr>
              <a:t>musical</a:t>
            </a:r>
            <a:r>
              <a:rPr sz="1150" spc="-30" dirty="0">
                <a:solidFill>
                  <a:srgbClr val="231F20"/>
                </a:solidFill>
                <a:latin typeface="Montserrat"/>
                <a:cs typeface="Montserrat"/>
              </a:rPr>
              <a:t> </a:t>
            </a:r>
            <a:r>
              <a:rPr sz="1150" dirty="0">
                <a:solidFill>
                  <a:srgbClr val="231F20"/>
                </a:solidFill>
                <a:latin typeface="Montserrat"/>
                <a:cs typeface="Montserrat"/>
              </a:rPr>
              <a:t>elements,</a:t>
            </a:r>
            <a:r>
              <a:rPr sz="1150" spc="-25" dirty="0">
                <a:solidFill>
                  <a:srgbClr val="231F20"/>
                </a:solidFill>
                <a:latin typeface="Montserrat"/>
                <a:cs typeface="Montserrat"/>
              </a:rPr>
              <a:t> </a:t>
            </a:r>
            <a:r>
              <a:rPr sz="1150" dirty="0">
                <a:solidFill>
                  <a:srgbClr val="231F20"/>
                </a:solidFill>
                <a:latin typeface="Montserrat"/>
                <a:cs typeface="Montserrat"/>
              </a:rPr>
              <a:t>music</a:t>
            </a:r>
            <a:r>
              <a:rPr sz="1150" spc="-30" dirty="0">
                <a:solidFill>
                  <a:srgbClr val="231F20"/>
                </a:solidFill>
                <a:latin typeface="Montserrat"/>
                <a:cs typeface="Montserrat"/>
              </a:rPr>
              <a:t> </a:t>
            </a:r>
            <a:r>
              <a:rPr sz="1150" spc="-10" dirty="0">
                <a:solidFill>
                  <a:srgbClr val="231F20"/>
                </a:solidFill>
                <a:latin typeface="Montserrat"/>
                <a:cs typeface="Montserrat"/>
              </a:rPr>
              <a:t>creation,</a:t>
            </a:r>
            <a:r>
              <a:rPr sz="1150" spc="-25" dirty="0">
                <a:solidFill>
                  <a:srgbClr val="231F20"/>
                </a:solidFill>
                <a:latin typeface="Montserrat"/>
                <a:cs typeface="Montserrat"/>
              </a:rPr>
              <a:t> </a:t>
            </a:r>
            <a:r>
              <a:rPr sz="1150" spc="-10" dirty="0">
                <a:solidFill>
                  <a:srgbClr val="231F20"/>
                </a:solidFill>
                <a:latin typeface="Montserrat"/>
                <a:cs typeface="Montserrat"/>
              </a:rPr>
              <a:t>performance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music</a:t>
            </a:r>
            <a:r>
              <a:rPr sz="1150" spc="-20" dirty="0">
                <a:solidFill>
                  <a:srgbClr val="231F20"/>
                </a:solidFill>
                <a:latin typeface="Montserrat"/>
                <a:cs typeface="Montserrat"/>
              </a:rPr>
              <a:t> </a:t>
            </a:r>
            <a:r>
              <a:rPr sz="1150" dirty="0">
                <a:solidFill>
                  <a:srgbClr val="231F20"/>
                </a:solidFill>
                <a:latin typeface="Montserrat"/>
                <a:cs typeface="Montserrat"/>
              </a:rPr>
              <a:t>production,</a:t>
            </a:r>
            <a:r>
              <a:rPr sz="1150" spc="-20" dirty="0">
                <a:solidFill>
                  <a:srgbClr val="231F20"/>
                </a:solidFill>
                <a:latin typeface="Montserrat"/>
                <a:cs typeface="Montserrat"/>
              </a:rPr>
              <a:t> </a:t>
            </a:r>
            <a:r>
              <a:rPr sz="1150" dirty="0">
                <a:solidFill>
                  <a:srgbClr val="231F20"/>
                </a:solidFill>
                <a:latin typeface="Montserrat"/>
                <a:cs typeface="Montserrat"/>
              </a:rPr>
              <a:t>using</a:t>
            </a:r>
            <a:r>
              <a:rPr sz="1150" spc="-15" dirty="0">
                <a:solidFill>
                  <a:srgbClr val="231F20"/>
                </a:solidFill>
                <a:latin typeface="Montserrat"/>
                <a:cs typeface="Montserrat"/>
              </a:rPr>
              <a:t> </a:t>
            </a:r>
            <a:r>
              <a:rPr sz="1150" spc="-10" dirty="0">
                <a:solidFill>
                  <a:srgbClr val="231F20"/>
                </a:solidFill>
                <a:latin typeface="Montserrat"/>
                <a:cs typeface="Montserrat"/>
              </a:rPr>
              <a:t>realistic</a:t>
            </a:r>
            <a:r>
              <a:rPr sz="1150" spc="-20" dirty="0">
                <a:solidFill>
                  <a:srgbClr val="231F20"/>
                </a:solidFill>
                <a:latin typeface="Montserrat"/>
                <a:cs typeface="Montserrat"/>
              </a:rPr>
              <a:t> </a:t>
            </a:r>
            <a:r>
              <a:rPr sz="1150" spc="-10" dirty="0">
                <a:solidFill>
                  <a:srgbClr val="231F20"/>
                </a:solidFill>
                <a:latin typeface="Montserrat"/>
                <a:cs typeface="Montserrat"/>
              </a:rPr>
              <a:t>vocational</a:t>
            </a:r>
            <a:r>
              <a:rPr sz="1150" spc="-20" dirty="0">
                <a:solidFill>
                  <a:srgbClr val="231F20"/>
                </a:solidFill>
                <a:latin typeface="Montserrat"/>
                <a:cs typeface="Montserrat"/>
              </a:rPr>
              <a:t> </a:t>
            </a:r>
            <a:r>
              <a:rPr sz="1150" spc="-10" dirty="0">
                <a:solidFill>
                  <a:srgbClr val="231F20"/>
                </a:solidFill>
                <a:latin typeface="Montserrat"/>
                <a:cs typeface="Montserrat"/>
              </a:rPr>
              <a:t>contexts,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dirty="0">
                <a:solidFill>
                  <a:srgbClr val="231F20"/>
                </a:solidFill>
                <a:latin typeface="Montserrat"/>
                <a:cs typeface="Montserrat"/>
              </a:rPr>
              <a:t>personal</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such</a:t>
            </a:r>
            <a:r>
              <a:rPr sz="1150" spc="-20" dirty="0">
                <a:solidFill>
                  <a:srgbClr val="231F20"/>
                </a:solidFill>
                <a:latin typeface="Montserrat"/>
                <a:cs typeface="Montserrat"/>
              </a:rPr>
              <a:t> </a:t>
            </a:r>
            <a:r>
              <a:rPr sz="1150" spc="-25" dirty="0">
                <a:solidFill>
                  <a:srgbClr val="231F20"/>
                </a:solidFill>
                <a:latin typeface="Montserrat"/>
                <a:cs typeface="Montserrat"/>
              </a:rPr>
              <a:t>as</a:t>
            </a:r>
            <a:endParaRPr sz="1150" dirty="0">
              <a:latin typeface="Montserrat"/>
              <a:cs typeface="Montserrat"/>
            </a:endParaRPr>
          </a:p>
          <a:p>
            <a:pPr marL="12700" marR="50800">
              <a:lnSpc>
                <a:spcPts val="1350"/>
              </a:lnSpc>
            </a:pPr>
            <a:r>
              <a:rPr sz="1150" spc="-10" dirty="0">
                <a:solidFill>
                  <a:srgbClr val="231F20"/>
                </a:solidFill>
                <a:latin typeface="Montserrat"/>
                <a:cs typeface="Montserrat"/>
              </a:rPr>
              <a:t>self-development,</a:t>
            </a:r>
            <a:r>
              <a:rPr sz="1150" spc="-20" dirty="0">
                <a:solidFill>
                  <a:srgbClr val="231F20"/>
                </a:solidFill>
                <a:latin typeface="Montserrat"/>
                <a:cs typeface="Montserrat"/>
              </a:rPr>
              <a:t> </a:t>
            </a:r>
            <a:r>
              <a:rPr sz="1150" dirty="0">
                <a:solidFill>
                  <a:srgbClr val="231F20"/>
                </a:solidFill>
                <a:latin typeface="Montserrat"/>
                <a:cs typeface="Montserrat"/>
              </a:rPr>
              <a:t>responding</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brief,</a:t>
            </a:r>
            <a:r>
              <a:rPr sz="1150" spc="-15" dirty="0">
                <a:solidFill>
                  <a:srgbClr val="231F20"/>
                </a:solidFill>
                <a:latin typeface="Montserrat"/>
                <a:cs typeface="Montserrat"/>
              </a:rPr>
              <a:t> </a:t>
            </a:r>
            <a:r>
              <a:rPr sz="1150" dirty="0">
                <a:solidFill>
                  <a:srgbClr val="231F20"/>
                </a:solidFill>
                <a:latin typeface="Montserrat"/>
                <a:cs typeface="Montserrat"/>
              </a:rPr>
              <a:t>planning</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time</a:t>
            </a:r>
            <a:r>
              <a:rPr sz="1150" spc="-15" dirty="0">
                <a:solidFill>
                  <a:srgbClr val="231F20"/>
                </a:solidFill>
                <a:latin typeface="Montserrat"/>
                <a:cs typeface="Montserrat"/>
              </a:rPr>
              <a:t> </a:t>
            </a:r>
            <a:r>
              <a:rPr sz="1150" dirty="0">
                <a:solidFill>
                  <a:srgbClr val="231F20"/>
                </a:solidFill>
                <a:latin typeface="Montserrat"/>
                <a:cs typeface="Montserrat"/>
              </a:rPr>
              <a:t>management</a:t>
            </a:r>
            <a:r>
              <a:rPr sz="1150" spc="-15" dirty="0">
                <a:solidFill>
                  <a:srgbClr val="231F20"/>
                </a:solidFill>
                <a:latin typeface="Montserrat"/>
                <a:cs typeface="Montserrat"/>
              </a:rPr>
              <a:t> </a:t>
            </a:r>
            <a:r>
              <a:rPr sz="1150" dirty="0">
                <a:solidFill>
                  <a:srgbClr val="231F20"/>
                </a:solidFill>
                <a:latin typeface="Montserrat"/>
                <a:cs typeface="Montserrat"/>
              </a:rPr>
              <a:t>through</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spc="-10" dirty="0">
                <a:solidFill>
                  <a:srgbClr val="231F20"/>
                </a:solidFill>
                <a:latin typeface="Montserrat"/>
                <a:cs typeface="Montserrat"/>
              </a:rPr>
              <a:t>practical </a:t>
            </a:r>
            <a:r>
              <a:rPr sz="1150" dirty="0">
                <a:solidFill>
                  <a:srgbClr val="231F20"/>
                </a:solidFill>
                <a:latin typeface="Montserrat"/>
                <a:cs typeface="Montserrat"/>
              </a:rPr>
              <a:t>and</a:t>
            </a:r>
            <a:r>
              <a:rPr sz="1150" spc="-10" dirty="0">
                <a:solidFill>
                  <a:srgbClr val="231F20"/>
                </a:solidFill>
                <a:latin typeface="Montserrat"/>
                <a:cs typeface="Montserrat"/>
              </a:rPr>
              <a:t> skills-</a:t>
            </a:r>
            <a:r>
              <a:rPr sz="1150" dirty="0">
                <a:solidFill>
                  <a:srgbClr val="231F20"/>
                </a:solidFill>
                <a:latin typeface="Montserrat"/>
                <a:cs typeface="Montserrat"/>
              </a:rPr>
              <a:t>based</a:t>
            </a:r>
            <a:r>
              <a:rPr sz="1150" spc="-5" dirty="0">
                <a:solidFill>
                  <a:srgbClr val="231F20"/>
                </a:solidFill>
                <a:latin typeface="Montserrat"/>
                <a:cs typeface="Montserrat"/>
              </a:rPr>
              <a:t> </a:t>
            </a:r>
            <a:r>
              <a:rPr sz="1150" dirty="0">
                <a:solidFill>
                  <a:srgbClr val="231F20"/>
                </a:solidFill>
                <a:latin typeface="Montserrat"/>
                <a:cs typeface="Montserrat"/>
              </a:rPr>
              <a:t>approach</a:t>
            </a:r>
            <a:r>
              <a:rPr sz="1150" spc="-5" dirty="0">
                <a:solidFill>
                  <a:srgbClr val="231F20"/>
                </a:solidFill>
                <a:latin typeface="Montserrat"/>
                <a:cs typeface="Montserrat"/>
              </a:rPr>
              <a:t> </a:t>
            </a:r>
            <a:r>
              <a:rPr sz="1150" dirty="0">
                <a:solidFill>
                  <a:srgbClr val="231F20"/>
                </a:solidFill>
                <a:latin typeface="Montserrat"/>
                <a:cs typeface="Montserrat"/>
              </a:rPr>
              <a:t>to</a:t>
            </a:r>
            <a:r>
              <a:rPr sz="1150" spc="-5" dirty="0">
                <a:solidFill>
                  <a:srgbClr val="231F20"/>
                </a:solidFill>
                <a:latin typeface="Montserrat"/>
                <a:cs typeface="Montserrat"/>
              </a:rPr>
              <a:t> </a:t>
            </a:r>
            <a:r>
              <a:rPr sz="1150" dirty="0">
                <a:solidFill>
                  <a:srgbClr val="231F20"/>
                </a:solidFill>
                <a:latin typeface="Montserrat"/>
                <a:cs typeface="Montserrat"/>
              </a:rPr>
              <a:t>learning</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dirty="0">
                <a:solidFill>
                  <a:srgbClr val="231F20"/>
                </a:solidFill>
                <a:latin typeface="Montserrat"/>
                <a:cs typeface="Montserrat"/>
              </a:rPr>
              <a:t>assessment.</a:t>
            </a:r>
            <a:r>
              <a:rPr sz="1150" spc="-5" dirty="0">
                <a:solidFill>
                  <a:srgbClr val="231F20"/>
                </a:solidFill>
                <a:latin typeface="Montserrat"/>
                <a:cs typeface="Montserrat"/>
              </a:rPr>
              <a:t> </a:t>
            </a:r>
            <a:r>
              <a:rPr sz="1150" dirty="0">
                <a:solidFill>
                  <a:srgbClr val="231F20"/>
                </a:solidFill>
                <a:latin typeface="Montserrat"/>
                <a:cs typeface="Montserrat"/>
              </a:rPr>
              <a:t>The</a:t>
            </a:r>
            <a:r>
              <a:rPr sz="1150" spc="-5" dirty="0">
                <a:solidFill>
                  <a:srgbClr val="231F20"/>
                </a:solidFill>
                <a:latin typeface="Montserrat"/>
                <a:cs typeface="Montserrat"/>
              </a:rPr>
              <a:t> </a:t>
            </a:r>
            <a:r>
              <a:rPr sz="1150" dirty="0">
                <a:solidFill>
                  <a:srgbClr val="231F20"/>
                </a:solidFill>
                <a:latin typeface="Montserrat"/>
                <a:cs typeface="Montserrat"/>
              </a:rPr>
              <a:t>qualification</a:t>
            </a:r>
            <a:r>
              <a:rPr sz="1150" spc="-10" dirty="0">
                <a:solidFill>
                  <a:srgbClr val="231F20"/>
                </a:solidFill>
                <a:latin typeface="Montserrat"/>
                <a:cs typeface="Montserrat"/>
              </a:rPr>
              <a:t> recognises</a:t>
            </a:r>
            <a:r>
              <a:rPr sz="1150" spc="-5" dirty="0">
                <a:solidFill>
                  <a:srgbClr val="231F20"/>
                </a:solidFill>
                <a:latin typeface="Montserrat"/>
                <a:cs typeface="Montserrat"/>
              </a:rPr>
              <a:t> </a:t>
            </a:r>
            <a:r>
              <a:rPr sz="1150" spc="-25" dirty="0">
                <a:solidFill>
                  <a:srgbClr val="231F20"/>
                </a:solidFill>
                <a:latin typeface="Montserrat"/>
                <a:cs typeface="Montserrat"/>
              </a:rPr>
              <a:t>the</a:t>
            </a:r>
            <a:endParaRPr sz="1150" dirty="0">
              <a:latin typeface="Montserrat"/>
              <a:cs typeface="Montserrat"/>
            </a:endParaRPr>
          </a:p>
          <a:p>
            <a:pPr marL="12700" marR="187960">
              <a:lnSpc>
                <a:spcPts val="1350"/>
              </a:lnSpc>
            </a:pPr>
            <a:r>
              <a:rPr sz="1150" dirty="0">
                <a:solidFill>
                  <a:srgbClr val="231F20"/>
                </a:solidFill>
                <a:latin typeface="Montserrat"/>
                <a:cs typeface="Montserrat"/>
              </a:rPr>
              <a:t>value</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learning</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spc="-10" dirty="0">
                <a:solidFill>
                  <a:srgbClr val="231F20"/>
                </a:solidFill>
                <a:latin typeface="Montserrat"/>
                <a:cs typeface="Montserrat"/>
              </a:rPr>
              <a:t>knowledge</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vocational</a:t>
            </a:r>
            <a:r>
              <a:rPr sz="1150" spc="-30" dirty="0">
                <a:solidFill>
                  <a:srgbClr val="231F20"/>
                </a:solidFill>
                <a:latin typeface="Montserrat"/>
                <a:cs typeface="Montserrat"/>
              </a:rPr>
              <a:t> </a:t>
            </a:r>
            <a:r>
              <a:rPr sz="1150" dirty="0">
                <a:solidFill>
                  <a:srgbClr val="231F20"/>
                </a:solidFill>
                <a:latin typeface="Montserrat"/>
                <a:cs typeface="Montserrat"/>
              </a:rPr>
              <a:t>attributes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complement</a:t>
            </a:r>
            <a:r>
              <a:rPr sz="1150" spc="-30" dirty="0">
                <a:solidFill>
                  <a:srgbClr val="231F20"/>
                </a:solidFill>
                <a:latin typeface="Montserrat"/>
                <a:cs typeface="Montserrat"/>
              </a:rPr>
              <a:t> </a:t>
            </a:r>
            <a:r>
              <a:rPr sz="1150" dirty="0">
                <a:solidFill>
                  <a:srgbClr val="231F20"/>
                </a:solidFill>
                <a:latin typeface="Montserrat"/>
                <a:cs typeface="Montserrat"/>
              </a:rPr>
              <a:t>GCSEs.</a:t>
            </a:r>
            <a:r>
              <a:rPr sz="1150" spc="-25" dirty="0">
                <a:solidFill>
                  <a:srgbClr val="231F20"/>
                </a:solidFill>
                <a:latin typeface="Montserrat"/>
                <a:cs typeface="Montserrat"/>
              </a:rPr>
              <a:t> The </a:t>
            </a:r>
            <a:r>
              <a:rPr sz="1150" dirty="0">
                <a:solidFill>
                  <a:srgbClr val="231F20"/>
                </a:solidFill>
                <a:latin typeface="Montserrat"/>
                <a:cs typeface="Montserrat"/>
              </a:rPr>
              <a:t>qualification</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broaden</a:t>
            </a:r>
            <a:r>
              <a:rPr sz="1150" spc="-15" dirty="0">
                <a:solidFill>
                  <a:srgbClr val="231F20"/>
                </a:solidFill>
                <a:latin typeface="Montserrat"/>
                <a:cs typeface="Montserrat"/>
              </a:rPr>
              <a:t> </a:t>
            </a:r>
            <a:r>
              <a:rPr sz="1150" dirty="0">
                <a:solidFill>
                  <a:srgbClr val="231F20"/>
                </a:solidFill>
                <a:latin typeface="Montserrat"/>
                <a:cs typeface="Montserrat"/>
              </a:rPr>
              <a:t>learners’</a:t>
            </a:r>
            <a:r>
              <a:rPr sz="1150" spc="-15" dirty="0">
                <a:solidFill>
                  <a:srgbClr val="231F20"/>
                </a:solidFill>
                <a:latin typeface="Montserrat"/>
                <a:cs typeface="Montserrat"/>
              </a:rPr>
              <a:t> </a:t>
            </a:r>
            <a:r>
              <a:rPr sz="1150" spc="-10" dirty="0">
                <a:solidFill>
                  <a:srgbClr val="231F20"/>
                </a:solidFill>
                <a:latin typeface="Montserrat"/>
                <a:cs typeface="Montserrat"/>
              </a:rPr>
              <a:t>experience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understanding</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varied</a:t>
            </a:r>
            <a:r>
              <a:rPr sz="1150" spc="-15" dirty="0">
                <a:solidFill>
                  <a:srgbClr val="231F20"/>
                </a:solidFill>
                <a:latin typeface="Montserrat"/>
                <a:cs typeface="Montserrat"/>
              </a:rPr>
              <a:t> </a:t>
            </a:r>
            <a:r>
              <a:rPr sz="1150" spc="-10" dirty="0">
                <a:solidFill>
                  <a:srgbClr val="231F20"/>
                </a:solidFill>
                <a:latin typeface="Montserrat"/>
                <a:cs typeface="Montserrat"/>
              </a:rPr>
              <a:t>progression </a:t>
            </a:r>
            <a:r>
              <a:rPr sz="1150" dirty="0">
                <a:solidFill>
                  <a:srgbClr val="231F20"/>
                </a:solidFill>
                <a:latin typeface="Montserrat"/>
                <a:cs typeface="Montserrat"/>
              </a:rPr>
              <a:t>options</a:t>
            </a:r>
            <a:r>
              <a:rPr sz="1150" spc="-10" dirty="0">
                <a:solidFill>
                  <a:srgbClr val="231F20"/>
                </a:solidFill>
                <a:latin typeface="Montserrat"/>
                <a:cs typeface="Montserrat"/>
              </a:rPr>
              <a:t> available</a:t>
            </a:r>
            <a:r>
              <a:rPr sz="1150" spc="-5"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them.</a:t>
            </a:r>
            <a:endParaRPr sz="1150" dirty="0">
              <a:latin typeface="Montserrat"/>
              <a:cs typeface="Montserrat"/>
            </a:endParaRPr>
          </a:p>
          <a:p>
            <a:pPr marL="12700">
              <a:lnSpc>
                <a:spcPts val="1365"/>
              </a:lnSpc>
              <a:spcBef>
                <a:spcPts val="1280"/>
              </a:spcBef>
            </a:pPr>
            <a:r>
              <a:rPr sz="1150" b="1" spc="-10" dirty="0">
                <a:solidFill>
                  <a:srgbClr val="231F20"/>
                </a:solidFill>
                <a:latin typeface="Montserrat"/>
                <a:cs typeface="Montserrat"/>
              </a:rPr>
              <a:t>Assessment(s)</a:t>
            </a:r>
            <a:endParaRPr sz="1150" dirty="0">
              <a:latin typeface="Montserrat"/>
              <a:cs typeface="Montserrat"/>
            </a:endParaRPr>
          </a:p>
          <a:p>
            <a:pPr marL="12700">
              <a:lnSpc>
                <a:spcPts val="1365"/>
              </a:lnSpc>
            </a:pPr>
            <a:r>
              <a:rPr sz="1150" dirty="0">
                <a:solidFill>
                  <a:srgbClr val="231F20"/>
                </a:solidFill>
                <a:latin typeface="Montserrat"/>
                <a:cs typeface="Montserrat"/>
              </a:rPr>
              <a:t>Controlled</a:t>
            </a:r>
            <a:r>
              <a:rPr sz="1150" spc="-45" dirty="0">
                <a:solidFill>
                  <a:srgbClr val="231F20"/>
                </a:solidFill>
                <a:latin typeface="Montserrat"/>
                <a:cs typeface="Montserrat"/>
              </a:rPr>
              <a:t> </a:t>
            </a:r>
            <a:r>
              <a:rPr sz="1150" dirty="0">
                <a:solidFill>
                  <a:srgbClr val="231F20"/>
                </a:solidFill>
                <a:latin typeface="Montserrat"/>
                <a:cs typeface="Montserrat"/>
              </a:rPr>
              <a:t>assessment</a:t>
            </a:r>
            <a:r>
              <a:rPr sz="1150" spc="-40" dirty="0">
                <a:solidFill>
                  <a:srgbClr val="231F20"/>
                </a:solidFill>
                <a:latin typeface="Montserrat"/>
                <a:cs typeface="Montserrat"/>
              </a:rPr>
              <a:t> </a:t>
            </a:r>
            <a:r>
              <a:rPr sz="1150" dirty="0">
                <a:solidFill>
                  <a:srgbClr val="231F20"/>
                </a:solidFill>
                <a:latin typeface="Montserrat"/>
                <a:cs typeface="Montserrat"/>
              </a:rPr>
              <a:t>and</a:t>
            </a:r>
            <a:r>
              <a:rPr sz="1150" spc="-40" dirty="0">
                <a:solidFill>
                  <a:srgbClr val="231F20"/>
                </a:solidFill>
                <a:latin typeface="Montserrat"/>
                <a:cs typeface="Montserrat"/>
              </a:rPr>
              <a:t> </a:t>
            </a:r>
            <a:r>
              <a:rPr sz="1150" spc="-10" dirty="0">
                <a:solidFill>
                  <a:srgbClr val="231F20"/>
                </a:solidFill>
                <a:latin typeface="Montserrat"/>
                <a:cs typeface="Montserrat"/>
              </a:rPr>
              <a:t>coursework</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nSpc>
                <a:spcPts val="1365"/>
              </a:lnSpc>
            </a:pPr>
            <a:r>
              <a:rPr sz="1150" dirty="0">
                <a:solidFill>
                  <a:srgbClr val="231F20"/>
                </a:solidFill>
                <a:latin typeface="Montserrat"/>
                <a:cs typeface="Montserrat"/>
              </a:rPr>
              <a:t>6th</a:t>
            </a:r>
            <a:r>
              <a:rPr sz="1150" spc="-15" dirty="0">
                <a:solidFill>
                  <a:srgbClr val="231F20"/>
                </a:solidFill>
                <a:latin typeface="Montserrat"/>
                <a:cs typeface="Montserrat"/>
              </a:rPr>
              <a:t> </a:t>
            </a:r>
            <a:r>
              <a:rPr sz="1150" dirty="0">
                <a:solidFill>
                  <a:srgbClr val="231F20"/>
                </a:solidFill>
                <a:latin typeface="Montserrat"/>
                <a:cs typeface="Montserrat"/>
              </a:rPr>
              <a:t>Form</a:t>
            </a:r>
            <a:r>
              <a:rPr sz="1150" spc="-15" dirty="0">
                <a:solidFill>
                  <a:srgbClr val="231F20"/>
                </a:solidFill>
                <a:latin typeface="Montserrat"/>
                <a:cs typeface="Montserrat"/>
              </a:rPr>
              <a:t> </a:t>
            </a:r>
            <a:r>
              <a:rPr sz="1150" spc="-10" dirty="0">
                <a:solidFill>
                  <a:srgbClr val="231F20"/>
                </a:solidFill>
                <a:latin typeface="Montserrat"/>
                <a:cs typeface="Montserrat"/>
              </a:rPr>
              <a:t>Performing</a:t>
            </a:r>
            <a:r>
              <a:rPr sz="1150" spc="-15" dirty="0">
                <a:solidFill>
                  <a:srgbClr val="231F20"/>
                </a:solidFill>
                <a:latin typeface="Montserrat"/>
                <a:cs typeface="Montserrat"/>
              </a:rPr>
              <a:t> </a:t>
            </a:r>
            <a:r>
              <a:rPr sz="1150" dirty="0">
                <a:solidFill>
                  <a:srgbClr val="231F20"/>
                </a:solidFill>
                <a:latin typeface="Montserrat"/>
                <a:cs typeface="Montserrat"/>
              </a:rPr>
              <a:t>Arts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Music</a:t>
            </a:r>
            <a:r>
              <a:rPr sz="1150" spc="-15" dirty="0">
                <a:solidFill>
                  <a:srgbClr val="231F20"/>
                </a:solidFill>
                <a:latin typeface="Montserrat"/>
                <a:cs typeface="Montserrat"/>
              </a:rPr>
              <a:t> </a:t>
            </a:r>
            <a:r>
              <a:rPr sz="1150" spc="-10" dirty="0">
                <a:solidFill>
                  <a:srgbClr val="231F20"/>
                </a:solidFill>
                <a:latin typeface="Montserrat"/>
                <a:cs typeface="Montserrat"/>
              </a:rPr>
              <a:t>Courses</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a:p>
            <a:pPr marL="12700" marR="173990">
              <a:lnSpc>
                <a:spcPts val="1350"/>
              </a:lnSpc>
              <a:spcBef>
                <a:spcPts val="55"/>
              </a:spcBef>
            </a:pP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terms</a:t>
            </a:r>
            <a:r>
              <a:rPr lang="en-US" sz="1150" spc="-25"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career</a:t>
            </a:r>
            <a:r>
              <a:rPr lang="en-US" sz="1150" spc="-25" dirty="0">
                <a:solidFill>
                  <a:srgbClr val="231F20"/>
                </a:solidFill>
                <a:latin typeface="Montserrat"/>
                <a:cs typeface="Montserrat"/>
              </a:rPr>
              <a:t> </a:t>
            </a:r>
            <a:r>
              <a:rPr lang="en-US" sz="1150" dirty="0">
                <a:solidFill>
                  <a:srgbClr val="231F20"/>
                </a:solidFill>
                <a:latin typeface="Montserrat"/>
                <a:cs typeface="Montserrat"/>
              </a:rPr>
              <a:t>options,</a:t>
            </a:r>
            <a:r>
              <a:rPr lang="en-US" sz="1150" spc="-25" dirty="0">
                <a:solidFill>
                  <a:srgbClr val="231F20"/>
                </a:solidFill>
                <a:latin typeface="Montserrat"/>
                <a:cs typeface="Montserrat"/>
              </a:rPr>
              <a:t> </a:t>
            </a:r>
            <a:r>
              <a:rPr lang="en-US" sz="1150" dirty="0">
                <a:solidFill>
                  <a:srgbClr val="231F20"/>
                </a:solidFill>
                <a:latin typeface="Montserrat"/>
                <a:cs typeface="Montserrat"/>
              </a:rPr>
              <a:t>singers</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musicians</a:t>
            </a:r>
            <a:r>
              <a:rPr lang="en-US" sz="1150" spc="-25" dirty="0">
                <a:solidFill>
                  <a:srgbClr val="231F20"/>
                </a:solidFill>
                <a:latin typeface="Montserrat"/>
                <a:cs typeface="Montserrat"/>
              </a:rPr>
              <a:t> </a:t>
            </a:r>
            <a:r>
              <a:rPr lang="en-US" sz="1150" dirty="0">
                <a:solidFill>
                  <a:srgbClr val="231F20"/>
                </a:solidFill>
                <a:latin typeface="Montserrat"/>
                <a:cs typeface="Montserrat"/>
              </a:rPr>
              <a:t>may</a:t>
            </a:r>
            <a:r>
              <a:rPr lang="en-US" sz="1150" spc="-25" dirty="0">
                <a:solidFill>
                  <a:srgbClr val="231F20"/>
                </a:solidFill>
                <a:latin typeface="Montserrat"/>
                <a:cs typeface="Montserrat"/>
              </a:rPr>
              <a:t> </a:t>
            </a:r>
            <a:r>
              <a:rPr lang="en-US" sz="1150" dirty="0">
                <a:solidFill>
                  <a:srgbClr val="231F20"/>
                </a:solidFill>
                <a:latin typeface="Montserrat"/>
                <a:cs typeface="Montserrat"/>
              </a:rPr>
              <a:t>be</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most</a:t>
            </a:r>
            <a:r>
              <a:rPr lang="en-US" sz="1150" spc="-25" dirty="0">
                <a:solidFill>
                  <a:srgbClr val="231F20"/>
                </a:solidFill>
                <a:latin typeface="Montserrat"/>
                <a:cs typeface="Montserrat"/>
              </a:rPr>
              <a:t> </a:t>
            </a:r>
            <a:r>
              <a:rPr lang="en-US" sz="1150" dirty="0">
                <a:solidFill>
                  <a:srgbClr val="231F20"/>
                </a:solidFill>
                <a:latin typeface="Montserrat"/>
                <a:cs typeface="Montserrat"/>
              </a:rPr>
              <a:t>visible</a:t>
            </a:r>
            <a:r>
              <a:rPr lang="en-US" sz="1150" spc="-25" dirty="0">
                <a:solidFill>
                  <a:srgbClr val="231F20"/>
                </a:solidFill>
                <a:latin typeface="Montserrat"/>
                <a:cs typeface="Montserrat"/>
              </a:rPr>
              <a:t> </a:t>
            </a:r>
            <a:r>
              <a:rPr lang="en-US" sz="1150" dirty="0">
                <a:solidFill>
                  <a:srgbClr val="231F20"/>
                </a:solidFill>
                <a:latin typeface="Montserrat"/>
                <a:cs typeface="Montserrat"/>
              </a:rPr>
              <a:t>jobs</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20"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but </a:t>
            </a:r>
            <a:r>
              <a:rPr lang="en-US" sz="1150" dirty="0">
                <a:solidFill>
                  <a:srgbClr val="231F20"/>
                </a:solidFill>
                <a:latin typeface="Montserrat"/>
                <a:cs typeface="Montserrat"/>
              </a:rPr>
              <a:t>you</a:t>
            </a:r>
            <a:r>
              <a:rPr lang="en-US" sz="1150" spc="-30" dirty="0">
                <a:solidFill>
                  <a:srgbClr val="231F20"/>
                </a:solidFill>
                <a:latin typeface="Montserrat"/>
                <a:cs typeface="Montserrat"/>
              </a:rPr>
              <a:t> </a:t>
            </a:r>
            <a:r>
              <a:rPr lang="en-US" sz="1150" dirty="0">
                <a:solidFill>
                  <a:srgbClr val="231F20"/>
                </a:solidFill>
                <a:latin typeface="Montserrat"/>
                <a:cs typeface="Montserrat"/>
              </a:rPr>
              <a:t>could</a:t>
            </a:r>
            <a:r>
              <a:rPr lang="en-US" sz="1150" spc="-25" dirty="0">
                <a:solidFill>
                  <a:srgbClr val="231F20"/>
                </a:solidFill>
                <a:latin typeface="Montserrat"/>
                <a:cs typeface="Montserrat"/>
              </a:rPr>
              <a:t> </a:t>
            </a:r>
            <a:r>
              <a:rPr lang="en-US" sz="1150" dirty="0">
                <a:solidFill>
                  <a:srgbClr val="231F20"/>
                </a:solidFill>
                <a:latin typeface="Montserrat"/>
                <a:cs typeface="Montserrat"/>
              </a:rPr>
              <a:t>carve</a:t>
            </a:r>
            <a:r>
              <a:rPr lang="en-US" sz="1150" spc="-30" dirty="0">
                <a:solidFill>
                  <a:srgbClr val="231F20"/>
                </a:solidFill>
                <a:latin typeface="Montserrat"/>
                <a:cs typeface="Montserrat"/>
              </a:rPr>
              <a:t> </a:t>
            </a:r>
            <a:r>
              <a:rPr lang="en-US" sz="1150" dirty="0">
                <a:solidFill>
                  <a:srgbClr val="231F20"/>
                </a:solidFill>
                <a:latin typeface="Montserrat"/>
                <a:cs typeface="Montserrat"/>
              </a:rPr>
              <a:t>out</a:t>
            </a:r>
            <a:r>
              <a:rPr lang="en-US" sz="1150" spc="-25" dirty="0">
                <a:solidFill>
                  <a:srgbClr val="231F20"/>
                </a:solidFill>
                <a:latin typeface="Montserrat"/>
                <a:cs typeface="Montserrat"/>
              </a:rPr>
              <a:t> </a:t>
            </a:r>
            <a:r>
              <a:rPr lang="en-US" sz="1150" dirty="0">
                <a:solidFill>
                  <a:srgbClr val="231F20"/>
                </a:solidFill>
                <a:latin typeface="Montserrat"/>
                <a:cs typeface="Montserrat"/>
              </a:rPr>
              <a:t>a</a:t>
            </a:r>
            <a:r>
              <a:rPr lang="en-US" sz="1150" spc="-30" dirty="0">
                <a:solidFill>
                  <a:srgbClr val="231F20"/>
                </a:solidFill>
                <a:latin typeface="Montserrat"/>
                <a:cs typeface="Montserrat"/>
              </a:rPr>
              <a:t> </a:t>
            </a:r>
            <a:r>
              <a:rPr lang="en-US" sz="1150" dirty="0">
                <a:solidFill>
                  <a:srgbClr val="231F20"/>
                </a:solidFill>
                <a:latin typeface="Montserrat"/>
                <a:cs typeface="Montserrat"/>
              </a:rPr>
              <a:t>career</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30" dirty="0">
                <a:solidFill>
                  <a:srgbClr val="231F20"/>
                </a:solidFill>
                <a:latin typeface="Montserrat"/>
                <a:cs typeface="Montserrat"/>
              </a:rPr>
              <a:t> </a:t>
            </a:r>
            <a:r>
              <a:rPr lang="en-US" sz="1150" dirty="0">
                <a:solidFill>
                  <a:srgbClr val="231F20"/>
                </a:solidFill>
                <a:latin typeface="Montserrat"/>
                <a:cs typeface="Montserrat"/>
              </a:rPr>
              <a:t>a</a:t>
            </a:r>
            <a:r>
              <a:rPr lang="en-US" sz="1150" spc="-25" dirty="0">
                <a:solidFill>
                  <a:srgbClr val="231F20"/>
                </a:solidFill>
                <a:latin typeface="Montserrat"/>
                <a:cs typeface="Montserrat"/>
              </a:rPr>
              <a:t> </a:t>
            </a:r>
            <a:r>
              <a:rPr lang="en-US" sz="1150" dirty="0">
                <a:solidFill>
                  <a:srgbClr val="231F20"/>
                </a:solidFill>
                <a:latin typeface="Montserrat"/>
                <a:cs typeface="Montserrat"/>
              </a:rPr>
              <a:t>number</a:t>
            </a:r>
            <a:r>
              <a:rPr lang="en-US" sz="1150" spc="-30"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areas</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including:</a:t>
            </a:r>
            <a:endParaRPr lang="en-US" sz="1150" dirty="0">
              <a:latin typeface="Montserrat"/>
              <a:cs typeface="Montserrat"/>
            </a:endParaRPr>
          </a:p>
          <a:p>
            <a:pPr marL="12700" marR="400050">
              <a:lnSpc>
                <a:spcPts val="1350"/>
              </a:lnSpc>
            </a:pPr>
            <a:r>
              <a:rPr lang="en-US" sz="1150" spc="-10" dirty="0">
                <a:solidFill>
                  <a:srgbClr val="231F20"/>
                </a:solidFill>
                <a:latin typeface="Montserrat"/>
                <a:cs typeface="Montserrat"/>
              </a:rPr>
              <a:t>Performing,</a:t>
            </a:r>
            <a:r>
              <a:rPr lang="en-US" sz="1150" spc="-25" dirty="0">
                <a:solidFill>
                  <a:srgbClr val="231F20"/>
                </a:solidFill>
                <a:latin typeface="Montserrat"/>
                <a:cs typeface="Montserrat"/>
              </a:rPr>
              <a:t> </a:t>
            </a:r>
            <a:r>
              <a:rPr lang="en-US" sz="1150" dirty="0">
                <a:solidFill>
                  <a:srgbClr val="231F20"/>
                </a:solidFill>
                <a:latin typeface="Montserrat"/>
                <a:cs typeface="Montserrat"/>
              </a:rPr>
              <a:t>song</a:t>
            </a:r>
            <a:r>
              <a:rPr lang="en-US" sz="1150" spc="-25" dirty="0">
                <a:solidFill>
                  <a:srgbClr val="231F20"/>
                </a:solidFill>
                <a:latin typeface="Montserrat"/>
                <a:cs typeface="Montserrat"/>
              </a:rPr>
              <a:t> </a:t>
            </a:r>
            <a:r>
              <a:rPr lang="en-US" sz="1150" dirty="0">
                <a:solidFill>
                  <a:srgbClr val="231F20"/>
                </a:solidFill>
                <a:latin typeface="Montserrat"/>
                <a:cs typeface="Montserrat"/>
              </a:rPr>
              <a:t>writing,</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composing,</a:t>
            </a:r>
            <a:r>
              <a:rPr lang="en-US" sz="1150" spc="-25" dirty="0">
                <a:solidFill>
                  <a:srgbClr val="231F20"/>
                </a:solidFill>
                <a:latin typeface="Montserrat"/>
                <a:cs typeface="Montserrat"/>
              </a:rPr>
              <a:t> </a:t>
            </a:r>
            <a:r>
              <a:rPr lang="en-US" sz="1150" dirty="0">
                <a:solidFill>
                  <a:srgbClr val="231F20"/>
                </a:solidFill>
                <a:latin typeface="Montserrat"/>
                <a:cs typeface="Montserrat"/>
              </a:rPr>
              <a:t>live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entertainment,</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education,</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music </a:t>
            </a:r>
            <a:r>
              <a:rPr lang="en-US" sz="1150" dirty="0">
                <a:solidFill>
                  <a:srgbClr val="231F20"/>
                </a:solidFill>
                <a:latin typeface="Montserrat"/>
                <a:cs typeface="Montserrat"/>
              </a:rPr>
              <a:t>production,</a:t>
            </a:r>
            <a:r>
              <a:rPr lang="en-US" sz="1150" spc="-20" dirty="0">
                <a:solidFill>
                  <a:srgbClr val="231F20"/>
                </a:solidFill>
                <a:latin typeface="Montserrat"/>
                <a:cs typeface="Montserrat"/>
              </a:rPr>
              <a:t> </a:t>
            </a:r>
            <a:r>
              <a:rPr lang="en-US" sz="1150" dirty="0">
                <a:solidFill>
                  <a:srgbClr val="231F20"/>
                </a:solidFill>
                <a:latin typeface="Montserrat"/>
                <a:cs typeface="Montserrat"/>
              </a:rPr>
              <a:t>artist</a:t>
            </a:r>
            <a:r>
              <a:rPr lang="en-US" sz="1150" spc="-20" dirty="0">
                <a:solidFill>
                  <a:srgbClr val="231F20"/>
                </a:solidFill>
                <a:latin typeface="Montserrat"/>
                <a:cs typeface="Montserrat"/>
              </a:rPr>
              <a:t> </a:t>
            </a:r>
            <a:r>
              <a:rPr lang="en-US" sz="1150" dirty="0">
                <a:solidFill>
                  <a:srgbClr val="231F20"/>
                </a:solidFill>
                <a:latin typeface="Montserrat"/>
                <a:cs typeface="Montserrat"/>
              </a:rPr>
              <a:t>management,</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marketing</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0" dirty="0">
                <a:solidFill>
                  <a:srgbClr val="231F20"/>
                </a:solidFill>
                <a:latin typeface="Montserrat"/>
                <a:cs typeface="Montserrat"/>
              </a:rPr>
              <a:t> </a:t>
            </a:r>
            <a:r>
              <a:rPr lang="en-US" sz="1150" dirty="0">
                <a:solidFill>
                  <a:srgbClr val="231F20"/>
                </a:solidFill>
                <a:latin typeface="Montserrat"/>
                <a:cs typeface="Montserrat"/>
              </a:rPr>
              <a:t>PR,</a:t>
            </a:r>
            <a:r>
              <a:rPr lang="en-US" sz="1150" spc="-20"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journalism.</a:t>
            </a:r>
            <a:endParaRPr lang="en-US" sz="1150" dirty="0">
              <a:latin typeface="Montserrat"/>
              <a:cs typeface="Montserrat"/>
            </a:endParaRPr>
          </a:p>
          <a:p>
            <a:pPr marL="12700" marR="81280">
              <a:lnSpc>
                <a:spcPts val="1350"/>
              </a:lnSpc>
            </a:pPr>
            <a:r>
              <a:rPr lang="en-US" sz="1150" dirty="0">
                <a:solidFill>
                  <a:srgbClr val="231F20"/>
                </a:solidFill>
                <a:latin typeface="Montserrat"/>
                <a:cs typeface="Montserrat"/>
              </a:rPr>
              <a:t>While</a:t>
            </a:r>
            <a:r>
              <a:rPr lang="en-US" sz="1150" spc="-25" dirty="0">
                <a:solidFill>
                  <a:srgbClr val="231F20"/>
                </a:solidFill>
                <a:latin typeface="Montserrat"/>
                <a:cs typeface="Montserrat"/>
              </a:rPr>
              <a:t> </a:t>
            </a:r>
            <a:r>
              <a:rPr lang="en-US" sz="1150" dirty="0">
                <a:solidFill>
                  <a:srgbClr val="231F20"/>
                </a:solidFill>
                <a:latin typeface="Montserrat"/>
                <a:cs typeface="Montserrat"/>
              </a:rPr>
              <a:t>careers</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industry</a:t>
            </a:r>
            <a:r>
              <a:rPr lang="en-US" sz="1150" spc="-25" dirty="0">
                <a:solidFill>
                  <a:srgbClr val="231F20"/>
                </a:solidFill>
                <a:latin typeface="Montserrat"/>
                <a:cs typeface="Montserrat"/>
              </a:rPr>
              <a:t> </a:t>
            </a:r>
            <a:r>
              <a:rPr lang="en-US" sz="1150" dirty="0">
                <a:solidFill>
                  <a:srgbClr val="231F20"/>
                </a:solidFill>
                <a:latin typeface="Montserrat"/>
                <a:cs typeface="Montserrat"/>
              </a:rPr>
              <a:t>are</a:t>
            </a:r>
            <a:r>
              <a:rPr lang="en-US" sz="1150" spc="-20" dirty="0">
                <a:solidFill>
                  <a:srgbClr val="231F20"/>
                </a:solidFill>
                <a:latin typeface="Montserrat"/>
                <a:cs typeface="Montserrat"/>
              </a:rPr>
              <a:t> </a:t>
            </a:r>
            <a:r>
              <a:rPr lang="en-US" sz="1150" dirty="0">
                <a:solidFill>
                  <a:srgbClr val="231F20"/>
                </a:solidFill>
                <a:latin typeface="Montserrat"/>
                <a:cs typeface="Montserrat"/>
              </a:rPr>
              <a:t>undoubtedly</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competitive,</a:t>
            </a:r>
            <a:r>
              <a:rPr lang="en-US" sz="1150" spc="-25" dirty="0">
                <a:solidFill>
                  <a:srgbClr val="231F20"/>
                </a:solidFill>
                <a:latin typeface="Montserrat"/>
                <a:cs typeface="Montserrat"/>
              </a:rPr>
              <a:t> </a:t>
            </a:r>
            <a:r>
              <a:rPr lang="en-US" sz="1150" dirty="0">
                <a:solidFill>
                  <a:srgbClr val="231F20"/>
                </a:solidFill>
                <a:latin typeface="Montserrat"/>
                <a:cs typeface="Montserrat"/>
              </a:rPr>
              <a:t>they’re</a:t>
            </a:r>
            <a:r>
              <a:rPr lang="en-US" sz="1150" spc="-25" dirty="0">
                <a:solidFill>
                  <a:srgbClr val="231F20"/>
                </a:solidFill>
                <a:latin typeface="Montserrat"/>
                <a:cs typeface="Montserrat"/>
              </a:rPr>
              <a:t> </a:t>
            </a:r>
            <a:r>
              <a:rPr lang="en-US" sz="1150" dirty="0">
                <a:solidFill>
                  <a:srgbClr val="231F20"/>
                </a:solidFill>
                <a:latin typeface="Montserrat"/>
                <a:cs typeface="Montserrat"/>
              </a:rPr>
              <a:t>by</a:t>
            </a:r>
            <a:r>
              <a:rPr lang="en-US" sz="1150" spc="-25" dirty="0">
                <a:solidFill>
                  <a:srgbClr val="231F20"/>
                </a:solidFill>
                <a:latin typeface="Montserrat"/>
                <a:cs typeface="Montserrat"/>
              </a:rPr>
              <a:t> </a:t>
            </a:r>
            <a:r>
              <a:rPr lang="en-US" sz="1150" dirty="0">
                <a:solidFill>
                  <a:srgbClr val="231F20"/>
                </a:solidFill>
                <a:latin typeface="Montserrat"/>
                <a:cs typeface="Montserrat"/>
              </a:rPr>
              <a:t>no</a:t>
            </a:r>
            <a:r>
              <a:rPr lang="en-US" sz="1150" spc="-25" dirty="0">
                <a:solidFill>
                  <a:srgbClr val="231F20"/>
                </a:solidFill>
                <a:latin typeface="Montserrat"/>
                <a:cs typeface="Montserrat"/>
              </a:rPr>
              <a:t> </a:t>
            </a:r>
            <a:r>
              <a:rPr lang="en-US" sz="1150" dirty="0">
                <a:solidFill>
                  <a:srgbClr val="231F20"/>
                </a:solidFill>
                <a:latin typeface="Montserrat"/>
                <a:cs typeface="Montserrat"/>
              </a:rPr>
              <a:t>means</a:t>
            </a:r>
            <a:r>
              <a:rPr lang="en-US" sz="1150" spc="-20" dirty="0">
                <a:solidFill>
                  <a:srgbClr val="231F20"/>
                </a:solidFill>
                <a:latin typeface="Montserrat"/>
                <a:cs typeface="Montserrat"/>
              </a:rPr>
              <a:t> </a:t>
            </a:r>
            <a:r>
              <a:rPr lang="en-US" sz="1150" dirty="0">
                <a:solidFill>
                  <a:srgbClr val="231F20"/>
                </a:solidFill>
                <a:latin typeface="Montserrat"/>
                <a:cs typeface="Montserrat"/>
              </a:rPr>
              <a:t>out</a:t>
            </a:r>
            <a:r>
              <a:rPr lang="en-US" sz="1150" spc="-25" dirty="0">
                <a:solidFill>
                  <a:srgbClr val="231F20"/>
                </a:solidFill>
                <a:latin typeface="Montserrat"/>
                <a:cs typeface="Montserrat"/>
              </a:rPr>
              <a:t> of </a:t>
            </a:r>
            <a:r>
              <a:rPr lang="en-US" sz="1150" dirty="0">
                <a:solidFill>
                  <a:srgbClr val="231F20"/>
                </a:solidFill>
                <a:latin typeface="Montserrat"/>
                <a:cs typeface="Montserrat"/>
              </a:rPr>
              <a:t>reach</a:t>
            </a:r>
            <a:r>
              <a:rPr lang="en-US" sz="1150" spc="-10" dirty="0">
                <a:solidFill>
                  <a:srgbClr val="231F20"/>
                </a:solidFill>
                <a:latin typeface="Montserrat"/>
                <a:cs typeface="Montserrat"/>
              </a:rPr>
              <a:t> </a:t>
            </a:r>
            <a:r>
              <a:rPr lang="en-US" sz="1150" dirty="0">
                <a:solidFill>
                  <a:srgbClr val="231F20"/>
                </a:solidFill>
                <a:latin typeface="Montserrat"/>
                <a:cs typeface="Montserrat"/>
              </a:rPr>
              <a:t>for</a:t>
            </a:r>
            <a:r>
              <a:rPr lang="en-US" sz="1150" spc="-5" dirty="0">
                <a:solidFill>
                  <a:srgbClr val="231F20"/>
                </a:solidFill>
                <a:latin typeface="Montserrat"/>
                <a:cs typeface="Montserrat"/>
              </a:rPr>
              <a:t> </a:t>
            </a:r>
            <a:r>
              <a:rPr lang="en-US" sz="1150" dirty="0">
                <a:solidFill>
                  <a:srgbClr val="231F20"/>
                </a:solidFill>
                <a:latin typeface="Montserrat"/>
                <a:cs typeface="Montserrat"/>
              </a:rPr>
              <a:t>those</a:t>
            </a:r>
            <a:r>
              <a:rPr lang="en-US" sz="1150" spc="-10" dirty="0">
                <a:solidFill>
                  <a:srgbClr val="231F20"/>
                </a:solidFill>
                <a:latin typeface="Montserrat"/>
                <a:cs typeface="Montserrat"/>
              </a:rPr>
              <a:t> </a:t>
            </a:r>
            <a:r>
              <a:rPr lang="en-US" sz="1150" dirty="0">
                <a:solidFill>
                  <a:srgbClr val="231F20"/>
                </a:solidFill>
                <a:latin typeface="Montserrat"/>
                <a:cs typeface="Montserrat"/>
              </a:rPr>
              <a:t>with</a:t>
            </a:r>
            <a:r>
              <a:rPr lang="en-US" sz="1150" spc="-5" dirty="0">
                <a:solidFill>
                  <a:srgbClr val="231F20"/>
                </a:solidFill>
                <a:latin typeface="Montserrat"/>
                <a:cs typeface="Montserrat"/>
              </a:rPr>
              <a:t> </a:t>
            </a:r>
            <a:r>
              <a:rPr lang="en-US" sz="1150" dirty="0">
                <a:solidFill>
                  <a:srgbClr val="231F20"/>
                </a:solidFill>
                <a:latin typeface="Montserrat"/>
                <a:cs typeface="Montserrat"/>
              </a:rPr>
              <a:t>the</a:t>
            </a:r>
            <a:r>
              <a:rPr lang="en-US" sz="1150" spc="-5" dirty="0">
                <a:solidFill>
                  <a:srgbClr val="231F20"/>
                </a:solidFill>
                <a:latin typeface="Montserrat"/>
                <a:cs typeface="Montserrat"/>
              </a:rPr>
              <a:t> </a:t>
            </a:r>
            <a:r>
              <a:rPr lang="en-US" sz="1150" dirty="0">
                <a:solidFill>
                  <a:srgbClr val="231F20"/>
                </a:solidFill>
                <a:latin typeface="Montserrat"/>
                <a:cs typeface="Montserrat"/>
              </a:rPr>
              <a:t>right</a:t>
            </a:r>
            <a:r>
              <a:rPr lang="en-US" sz="1150" spc="-10" dirty="0">
                <a:solidFill>
                  <a:srgbClr val="231F20"/>
                </a:solidFill>
                <a:latin typeface="Montserrat"/>
                <a:cs typeface="Montserrat"/>
              </a:rPr>
              <a:t> </a:t>
            </a:r>
            <a:r>
              <a:rPr lang="en-US" sz="1150" dirty="0">
                <a:solidFill>
                  <a:srgbClr val="231F20"/>
                </a:solidFill>
                <a:latin typeface="Montserrat"/>
                <a:cs typeface="Montserrat"/>
              </a:rPr>
              <a:t>qualifications</a:t>
            </a:r>
            <a:r>
              <a:rPr lang="en-US" sz="1150" spc="-5" dirty="0">
                <a:solidFill>
                  <a:srgbClr val="231F20"/>
                </a:solidFill>
                <a:latin typeface="Montserrat"/>
                <a:cs typeface="Montserrat"/>
              </a:rPr>
              <a:t> </a:t>
            </a:r>
            <a:r>
              <a:rPr lang="en-US" sz="1150" dirty="0">
                <a:solidFill>
                  <a:srgbClr val="231F20"/>
                </a:solidFill>
                <a:latin typeface="Montserrat"/>
                <a:cs typeface="Montserrat"/>
              </a:rPr>
              <a:t>and</a:t>
            </a:r>
            <a:r>
              <a:rPr lang="en-US" sz="1150" spc="-5" dirty="0">
                <a:solidFill>
                  <a:srgbClr val="231F20"/>
                </a:solidFill>
                <a:latin typeface="Montserrat"/>
                <a:cs typeface="Montserrat"/>
              </a:rPr>
              <a:t> </a:t>
            </a:r>
            <a:r>
              <a:rPr lang="en-US" sz="1150" spc="-10" dirty="0">
                <a:solidFill>
                  <a:srgbClr val="231F20"/>
                </a:solidFill>
                <a:latin typeface="Montserrat"/>
                <a:cs typeface="Montserrat"/>
              </a:rPr>
              <a:t>experience.</a:t>
            </a:r>
            <a:endParaRPr lang="en-US" sz="1150" dirty="0">
              <a:latin typeface="Montserrat"/>
              <a:cs typeface="Montserrat"/>
            </a:endParaRPr>
          </a:p>
          <a:p>
            <a:pPr marL="12700" marR="419734">
              <a:lnSpc>
                <a:spcPts val="1350"/>
              </a:lnSpc>
              <a:spcBef>
                <a:spcPts val="1390"/>
              </a:spcBef>
            </a:pPr>
            <a:r>
              <a:rPr lang="en-US" sz="1150" b="1" dirty="0">
                <a:solidFill>
                  <a:srgbClr val="231F20"/>
                </a:solidFill>
                <a:latin typeface="Montserrat"/>
                <a:cs typeface="Montserrat"/>
              </a:rPr>
              <a:t>A&amp;R</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(artists</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and</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repertoire)</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manager</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a:t>
            </a:r>
            <a:r>
              <a:rPr lang="en-US" sz="1150" b="1" spc="-20" dirty="0">
                <a:solidFill>
                  <a:srgbClr val="231F20"/>
                </a:solidFill>
                <a:latin typeface="Montserrat"/>
                <a:cs typeface="Montserrat"/>
              </a:rPr>
              <a:t> </a:t>
            </a:r>
            <a:r>
              <a:rPr lang="en-US" sz="1150" dirty="0">
                <a:solidFill>
                  <a:srgbClr val="231F20"/>
                </a:solidFill>
                <a:latin typeface="Montserrat"/>
                <a:cs typeface="Montserrat"/>
              </a:rPr>
              <a:t>as</a:t>
            </a:r>
            <a:r>
              <a:rPr lang="en-US" sz="1150" spc="-20" dirty="0">
                <a:solidFill>
                  <a:srgbClr val="231F20"/>
                </a:solidFill>
                <a:latin typeface="Montserrat"/>
                <a:cs typeface="Montserrat"/>
              </a:rPr>
              <a:t> </a:t>
            </a:r>
            <a:r>
              <a:rPr lang="en-US" sz="1150" dirty="0">
                <a:solidFill>
                  <a:srgbClr val="231F20"/>
                </a:solidFill>
                <a:latin typeface="Montserrat"/>
                <a:cs typeface="Montserrat"/>
              </a:rPr>
              <a:t>a</a:t>
            </a:r>
            <a:r>
              <a:rPr lang="en-US" sz="1150" spc="-20" dirty="0">
                <a:solidFill>
                  <a:srgbClr val="231F20"/>
                </a:solidFill>
                <a:latin typeface="Montserrat"/>
                <a:cs typeface="Montserrat"/>
              </a:rPr>
              <a:t> </a:t>
            </a:r>
            <a:r>
              <a:rPr lang="en-US" sz="1150" dirty="0">
                <a:solidFill>
                  <a:srgbClr val="231F20"/>
                </a:solidFill>
                <a:latin typeface="Montserrat"/>
                <a:cs typeface="Montserrat"/>
              </a:rPr>
              <a:t>form</a:t>
            </a:r>
            <a:r>
              <a:rPr lang="en-US" sz="1150" spc="-15" dirty="0">
                <a:solidFill>
                  <a:srgbClr val="231F20"/>
                </a:solidFill>
                <a:latin typeface="Montserrat"/>
                <a:cs typeface="Montserrat"/>
              </a:rPr>
              <a:t> </a:t>
            </a:r>
            <a:r>
              <a:rPr lang="en-US" sz="1150" dirty="0">
                <a:solidFill>
                  <a:srgbClr val="231F20"/>
                </a:solidFill>
                <a:latin typeface="Montserrat"/>
                <a:cs typeface="Montserrat"/>
              </a:rPr>
              <a:t>of</a:t>
            </a:r>
            <a:r>
              <a:rPr lang="en-US" sz="1150" spc="-20" dirty="0">
                <a:solidFill>
                  <a:srgbClr val="231F20"/>
                </a:solidFill>
                <a:latin typeface="Montserrat"/>
                <a:cs typeface="Montserrat"/>
              </a:rPr>
              <a:t> </a:t>
            </a:r>
            <a:r>
              <a:rPr lang="en-US" sz="1150" dirty="0">
                <a:solidFill>
                  <a:srgbClr val="231F20"/>
                </a:solidFill>
                <a:latin typeface="Montserrat"/>
                <a:cs typeface="Montserrat"/>
              </a:rPr>
              <a:t>talent</a:t>
            </a:r>
            <a:r>
              <a:rPr lang="en-US" sz="1150" spc="-20" dirty="0">
                <a:solidFill>
                  <a:srgbClr val="231F20"/>
                </a:solidFill>
                <a:latin typeface="Montserrat"/>
                <a:cs typeface="Montserrat"/>
              </a:rPr>
              <a:t> </a:t>
            </a:r>
            <a:r>
              <a:rPr lang="en-US" sz="1150" dirty="0">
                <a:solidFill>
                  <a:srgbClr val="231F20"/>
                </a:solidFill>
                <a:latin typeface="Montserrat"/>
                <a:cs typeface="Montserrat"/>
              </a:rPr>
              <a:t>agent,</a:t>
            </a:r>
            <a:r>
              <a:rPr lang="en-US" sz="1150" spc="-20" dirty="0">
                <a:solidFill>
                  <a:srgbClr val="231F20"/>
                </a:solidFill>
                <a:latin typeface="Montserrat"/>
                <a:cs typeface="Montserrat"/>
              </a:rPr>
              <a:t> </a:t>
            </a:r>
            <a:r>
              <a:rPr lang="en-US" sz="1150" dirty="0">
                <a:solidFill>
                  <a:srgbClr val="231F20"/>
                </a:solidFill>
                <a:latin typeface="Montserrat"/>
                <a:cs typeface="Montserrat"/>
              </a:rPr>
              <a:t>you’ll</a:t>
            </a:r>
            <a:r>
              <a:rPr lang="en-US" sz="1150" spc="-15" dirty="0">
                <a:solidFill>
                  <a:srgbClr val="231F20"/>
                </a:solidFill>
                <a:latin typeface="Montserrat"/>
                <a:cs typeface="Montserrat"/>
              </a:rPr>
              <a:t> </a:t>
            </a:r>
            <a:r>
              <a:rPr lang="en-US" sz="1150" dirty="0">
                <a:solidFill>
                  <a:srgbClr val="231F20"/>
                </a:solidFill>
                <a:latin typeface="Montserrat"/>
                <a:cs typeface="Montserrat"/>
              </a:rPr>
              <a:t>be</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responsible </a:t>
            </a:r>
            <a:r>
              <a:rPr lang="en-US" sz="1150" dirty="0">
                <a:solidFill>
                  <a:srgbClr val="231F20"/>
                </a:solidFill>
                <a:latin typeface="Montserrat"/>
                <a:cs typeface="Montserrat"/>
              </a:rPr>
              <a:t>for</a:t>
            </a:r>
            <a:r>
              <a:rPr lang="en-US" sz="1150" spc="-5" dirty="0">
                <a:solidFill>
                  <a:srgbClr val="231F20"/>
                </a:solidFill>
                <a:latin typeface="Montserrat"/>
                <a:cs typeface="Montserrat"/>
              </a:rPr>
              <a:t> </a:t>
            </a:r>
            <a:r>
              <a:rPr lang="en-US" sz="1150" dirty="0">
                <a:solidFill>
                  <a:srgbClr val="231F20"/>
                </a:solidFill>
                <a:latin typeface="Montserrat"/>
                <a:cs typeface="Montserrat"/>
              </a:rPr>
              <a:t>finding</a:t>
            </a:r>
            <a:r>
              <a:rPr lang="en-US" sz="1150" spc="-5" dirty="0">
                <a:solidFill>
                  <a:srgbClr val="231F20"/>
                </a:solidFill>
                <a:latin typeface="Montserrat"/>
                <a:cs typeface="Montserrat"/>
              </a:rPr>
              <a:t> </a:t>
            </a:r>
            <a:r>
              <a:rPr lang="en-US" sz="1150" dirty="0">
                <a:solidFill>
                  <a:srgbClr val="231F20"/>
                </a:solidFill>
                <a:latin typeface="Montserrat"/>
                <a:cs typeface="Montserrat"/>
              </a:rPr>
              <a:t>fresh</a:t>
            </a:r>
            <a:r>
              <a:rPr lang="en-US" sz="1150" spc="-5" dirty="0">
                <a:solidFill>
                  <a:srgbClr val="231F20"/>
                </a:solidFill>
                <a:latin typeface="Montserrat"/>
                <a:cs typeface="Montserrat"/>
              </a:rPr>
              <a:t> </a:t>
            </a:r>
            <a:r>
              <a:rPr lang="en-US" sz="1150" dirty="0">
                <a:solidFill>
                  <a:srgbClr val="231F20"/>
                </a:solidFill>
                <a:latin typeface="Montserrat"/>
                <a:cs typeface="Montserrat"/>
              </a:rPr>
              <a:t>talent,</a:t>
            </a:r>
            <a:r>
              <a:rPr lang="en-US" sz="1150" spc="-5" dirty="0">
                <a:solidFill>
                  <a:srgbClr val="231F20"/>
                </a:solidFill>
                <a:latin typeface="Montserrat"/>
                <a:cs typeface="Montserrat"/>
              </a:rPr>
              <a:t> </a:t>
            </a:r>
            <a:r>
              <a:rPr lang="en-US" sz="1150" dirty="0">
                <a:solidFill>
                  <a:srgbClr val="231F20"/>
                </a:solidFill>
                <a:latin typeface="Montserrat"/>
                <a:cs typeface="Montserrat"/>
              </a:rPr>
              <a:t>signing</a:t>
            </a:r>
            <a:r>
              <a:rPr lang="en-US" sz="1150" spc="-5" dirty="0">
                <a:solidFill>
                  <a:srgbClr val="231F20"/>
                </a:solidFill>
                <a:latin typeface="Montserrat"/>
                <a:cs typeface="Montserrat"/>
              </a:rPr>
              <a:t> </a:t>
            </a:r>
            <a:r>
              <a:rPr lang="en-US" sz="1150" dirty="0">
                <a:solidFill>
                  <a:srgbClr val="231F20"/>
                </a:solidFill>
                <a:latin typeface="Montserrat"/>
                <a:cs typeface="Montserrat"/>
              </a:rPr>
              <a:t>them up</a:t>
            </a:r>
            <a:r>
              <a:rPr lang="en-US" sz="1150" spc="-5" dirty="0">
                <a:solidFill>
                  <a:srgbClr val="231F20"/>
                </a:solidFill>
                <a:latin typeface="Montserrat"/>
                <a:cs typeface="Montserrat"/>
              </a:rPr>
              <a:t> </a:t>
            </a:r>
            <a:r>
              <a:rPr lang="en-US" sz="1150" dirty="0">
                <a:solidFill>
                  <a:srgbClr val="231F20"/>
                </a:solidFill>
                <a:latin typeface="Montserrat"/>
                <a:cs typeface="Montserrat"/>
              </a:rPr>
              <a:t>to</a:t>
            </a:r>
            <a:r>
              <a:rPr lang="en-US" sz="1150" spc="-5" dirty="0">
                <a:solidFill>
                  <a:srgbClr val="231F20"/>
                </a:solidFill>
                <a:latin typeface="Montserrat"/>
                <a:cs typeface="Montserrat"/>
              </a:rPr>
              <a:t> </a:t>
            </a:r>
            <a:r>
              <a:rPr lang="en-US" sz="1150" dirty="0">
                <a:solidFill>
                  <a:srgbClr val="231F20"/>
                </a:solidFill>
                <a:latin typeface="Montserrat"/>
                <a:cs typeface="Montserrat"/>
              </a:rPr>
              <a:t>record</a:t>
            </a:r>
            <a:r>
              <a:rPr lang="en-US" sz="1150" spc="-5" dirty="0">
                <a:solidFill>
                  <a:srgbClr val="231F20"/>
                </a:solidFill>
                <a:latin typeface="Montserrat"/>
                <a:cs typeface="Montserrat"/>
              </a:rPr>
              <a:t> </a:t>
            </a:r>
            <a:r>
              <a:rPr lang="en-US" sz="1150" dirty="0">
                <a:solidFill>
                  <a:srgbClr val="231F20"/>
                </a:solidFill>
                <a:latin typeface="Montserrat"/>
                <a:cs typeface="Montserrat"/>
              </a:rPr>
              <a:t>labels</a:t>
            </a:r>
            <a:r>
              <a:rPr lang="en-US" sz="1150" spc="-5" dirty="0">
                <a:solidFill>
                  <a:srgbClr val="231F20"/>
                </a:solidFill>
                <a:latin typeface="Montserrat"/>
                <a:cs typeface="Montserrat"/>
              </a:rPr>
              <a:t> </a:t>
            </a:r>
            <a:r>
              <a:rPr lang="en-US" sz="1150" dirty="0">
                <a:solidFill>
                  <a:srgbClr val="231F20"/>
                </a:solidFill>
                <a:latin typeface="Montserrat"/>
                <a:cs typeface="Montserrat"/>
              </a:rPr>
              <a:t>and</a:t>
            </a:r>
            <a:r>
              <a:rPr lang="en-US" sz="1150" spc="-5" dirty="0">
                <a:solidFill>
                  <a:srgbClr val="231F20"/>
                </a:solidFill>
                <a:latin typeface="Montserrat"/>
                <a:cs typeface="Montserrat"/>
              </a:rPr>
              <a:t> </a:t>
            </a:r>
            <a:r>
              <a:rPr lang="en-US" sz="1150" spc="-10" dirty="0">
                <a:solidFill>
                  <a:srgbClr val="231F20"/>
                </a:solidFill>
                <a:latin typeface="Montserrat"/>
                <a:cs typeface="Montserrat"/>
              </a:rPr>
              <a:t>overseeing</a:t>
            </a:r>
            <a:r>
              <a:rPr lang="en-US" sz="1150" dirty="0">
                <a:solidFill>
                  <a:srgbClr val="231F20"/>
                </a:solidFill>
                <a:latin typeface="Montserrat"/>
                <a:cs typeface="Montserrat"/>
              </a:rPr>
              <a:t> the</a:t>
            </a:r>
            <a:r>
              <a:rPr lang="en-US" sz="1150" spc="-5" dirty="0">
                <a:solidFill>
                  <a:srgbClr val="231F20"/>
                </a:solidFill>
                <a:latin typeface="Montserrat"/>
                <a:cs typeface="Montserrat"/>
              </a:rPr>
              <a:t> </a:t>
            </a:r>
            <a:r>
              <a:rPr lang="en-US" sz="1150" spc="-10" dirty="0">
                <a:solidFill>
                  <a:srgbClr val="231F20"/>
                </a:solidFill>
                <a:latin typeface="Montserrat"/>
                <a:cs typeface="Montserrat"/>
              </a:rPr>
              <a:t>completion </a:t>
            </a:r>
            <a:r>
              <a:rPr lang="en-US" sz="1150" dirty="0">
                <a:solidFill>
                  <a:srgbClr val="231F20"/>
                </a:solidFill>
                <a:latin typeface="Montserrat"/>
                <a:cs typeface="Montserrat"/>
              </a:rPr>
              <a:t>of</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recordings.</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15" dirty="0">
                <a:solidFill>
                  <a:srgbClr val="231F20"/>
                </a:solidFill>
                <a:latin typeface="Montserrat"/>
                <a:cs typeface="Montserrat"/>
              </a:rPr>
              <a:t> </a:t>
            </a:r>
            <a:r>
              <a:rPr lang="en-US" sz="1150" dirty="0">
                <a:solidFill>
                  <a:srgbClr val="231F20"/>
                </a:solidFill>
                <a:latin typeface="Montserrat"/>
                <a:cs typeface="Montserrat"/>
              </a:rPr>
              <a:t>help</a:t>
            </a:r>
            <a:r>
              <a:rPr lang="en-US" sz="1150" spc="-15" dirty="0">
                <a:solidFill>
                  <a:srgbClr val="231F20"/>
                </a:solidFill>
                <a:latin typeface="Montserrat"/>
                <a:cs typeface="Montserrat"/>
              </a:rPr>
              <a:t> </a:t>
            </a:r>
            <a:r>
              <a:rPr lang="en-US" sz="1150" dirty="0">
                <a:solidFill>
                  <a:srgbClr val="231F20"/>
                </a:solidFill>
                <a:latin typeface="Montserrat"/>
                <a:cs typeface="Montserrat"/>
              </a:rPr>
              <a:t>new</a:t>
            </a:r>
            <a:r>
              <a:rPr lang="en-US" sz="1150" spc="-15"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develop </a:t>
            </a:r>
            <a:r>
              <a:rPr lang="en-US" sz="1150" dirty="0">
                <a:solidFill>
                  <a:srgbClr val="231F20"/>
                </a:solidFill>
                <a:latin typeface="Montserrat"/>
                <a:cs typeface="Montserrat"/>
              </a:rPr>
              <a:t>and</a:t>
            </a:r>
            <a:r>
              <a:rPr lang="en-US" sz="1150" spc="-15" dirty="0">
                <a:solidFill>
                  <a:srgbClr val="231F20"/>
                </a:solidFill>
                <a:latin typeface="Montserrat"/>
                <a:cs typeface="Montserrat"/>
              </a:rPr>
              <a:t> </a:t>
            </a:r>
            <a:r>
              <a:rPr lang="en-US" sz="1150" dirty="0">
                <a:solidFill>
                  <a:srgbClr val="231F20"/>
                </a:solidFill>
                <a:latin typeface="Montserrat"/>
                <a:cs typeface="Montserrat"/>
              </a:rPr>
              <a:t>grow</a:t>
            </a:r>
            <a:r>
              <a:rPr lang="en-US" sz="1150" spc="-15" dirty="0">
                <a:solidFill>
                  <a:srgbClr val="231F20"/>
                </a:solidFill>
                <a:latin typeface="Montserrat"/>
                <a:cs typeface="Montserrat"/>
              </a:rPr>
              <a:t> </a:t>
            </a:r>
            <a:r>
              <a:rPr lang="en-US" sz="1150" dirty="0">
                <a:solidFill>
                  <a:srgbClr val="231F20"/>
                </a:solidFill>
                <a:latin typeface="Montserrat"/>
                <a:cs typeface="Montserrat"/>
              </a:rPr>
              <a:t>and</a:t>
            </a:r>
            <a:r>
              <a:rPr lang="en-US" sz="1150" spc="-15" dirty="0">
                <a:solidFill>
                  <a:srgbClr val="231F20"/>
                </a:solidFill>
                <a:latin typeface="Montserrat"/>
                <a:cs typeface="Montserrat"/>
              </a:rPr>
              <a:t> </a:t>
            </a:r>
            <a:r>
              <a:rPr lang="en-US" sz="1150" dirty="0">
                <a:solidFill>
                  <a:srgbClr val="231F20"/>
                </a:solidFill>
                <a:latin typeface="Montserrat"/>
                <a:cs typeface="Montserrat"/>
              </a:rPr>
              <a:t>to</a:t>
            </a:r>
            <a:r>
              <a:rPr lang="en-US" sz="1150" spc="-15" dirty="0">
                <a:solidFill>
                  <a:srgbClr val="231F20"/>
                </a:solidFill>
                <a:latin typeface="Montserrat"/>
                <a:cs typeface="Montserrat"/>
              </a:rPr>
              <a:t> </a:t>
            </a:r>
            <a:r>
              <a:rPr lang="en-US" sz="1150" dirty="0">
                <a:solidFill>
                  <a:srgbClr val="231F20"/>
                </a:solidFill>
                <a:latin typeface="Montserrat"/>
                <a:cs typeface="Montserrat"/>
              </a:rPr>
              <a:t>do</a:t>
            </a:r>
            <a:r>
              <a:rPr lang="en-US" sz="1150" spc="-15" dirty="0">
                <a:solidFill>
                  <a:srgbClr val="231F20"/>
                </a:solidFill>
                <a:latin typeface="Montserrat"/>
                <a:cs typeface="Montserrat"/>
              </a:rPr>
              <a:t> </a:t>
            </a:r>
            <a:r>
              <a:rPr lang="en-US" sz="1150" dirty="0">
                <a:solidFill>
                  <a:srgbClr val="231F20"/>
                </a:solidFill>
                <a:latin typeface="Montserrat"/>
                <a:cs typeface="Montserrat"/>
              </a:rPr>
              <a:t>this</a:t>
            </a:r>
            <a:r>
              <a:rPr lang="en-US" sz="1150" spc="-15" dirty="0">
                <a:solidFill>
                  <a:srgbClr val="231F20"/>
                </a:solidFill>
                <a:latin typeface="Montserrat"/>
                <a:cs typeface="Montserrat"/>
              </a:rPr>
              <a:t> </a:t>
            </a:r>
            <a:r>
              <a:rPr lang="en-US" sz="1150" dirty="0">
                <a:solidFill>
                  <a:srgbClr val="231F20"/>
                </a:solidFill>
                <a:latin typeface="Montserrat"/>
                <a:cs typeface="Montserrat"/>
              </a:rPr>
              <a:t>you’ll</a:t>
            </a:r>
            <a:r>
              <a:rPr lang="en-US" sz="1150" spc="-10" dirty="0">
                <a:solidFill>
                  <a:srgbClr val="231F20"/>
                </a:solidFill>
                <a:latin typeface="Montserrat"/>
                <a:cs typeface="Montserrat"/>
              </a:rPr>
              <a:t> </a:t>
            </a:r>
            <a:r>
              <a:rPr lang="en-US" sz="1150" dirty="0">
                <a:solidFill>
                  <a:srgbClr val="231F20"/>
                </a:solidFill>
                <a:latin typeface="Montserrat"/>
                <a:cs typeface="Montserrat"/>
              </a:rPr>
              <a:t>need</a:t>
            </a:r>
            <a:r>
              <a:rPr lang="en-US" sz="1150" spc="-15" dirty="0">
                <a:solidFill>
                  <a:srgbClr val="231F20"/>
                </a:solidFill>
                <a:latin typeface="Montserrat"/>
                <a:cs typeface="Montserrat"/>
              </a:rPr>
              <a:t> </a:t>
            </a:r>
            <a:r>
              <a:rPr lang="en-US" sz="1150" dirty="0">
                <a:solidFill>
                  <a:srgbClr val="231F20"/>
                </a:solidFill>
                <a:latin typeface="Montserrat"/>
                <a:cs typeface="Montserrat"/>
              </a:rPr>
              <a:t>a</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solid </a:t>
            </a:r>
            <a:r>
              <a:rPr lang="en-US" sz="1150" dirty="0">
                <a:solidFill>
                  <a:srgbClr val="231F20"/>
                </a:solidFill>
                <a:latin typeface="Montserrat"/>
                <a:cs typeface="Montserrat"/>
              </a:rPr>
              <a:t>understanding</a:t>
            </a:r>
            <a:r>
              <a:rPr lang="en-US" sz="1150" spc="-25" dirty="0">
                <a:solidFill>
                  <a:srgbClr val="231F20"/>
                </a:solidFill>
                <a:latin typeface="Montserrat"/>
                <a:cs typeface="Montserrat"/>
              </a:rPr>
              <a:t> </a:t>
            </a:r>
            <a:r>
              <a:rPr lang="en-US" sz="1150" dirty="0">
                <a:solidFill>
                  <a:srgbClr val="231F20"/>
                </a:solidFill>
                <a:latin typeface="Montserrat"/>
                <a:cs typeface="Montserrat"/>
              </a:rPr>
              <a:t>of</a:t>
            </a:r>
            <a:r>
              <a:rPr lang="en-US" sz="1150" spc="-20"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scene</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strong</a:t>
            </a:r>
            <a:r>
              <a:rPr lang="en-US" sz="1150" spc="-20" dirty="0">
                <a:solidFill>
                  <a:srgbClr val="231F20"/>
                </a:solidFill>
                <a:latin typeface="Montserrat"/>
                <a:cs typeface="Montserrat"/>
              </a:rPr>
              <a:t> </a:t>
            </a:r>
            <a:r>
              <a:rPr lang="en-US" sz="1150" dirty="0">
                <a:solidFill>
                  <a:srgbClr val="231F20"/>
                </a:solidFill>
                <a:latin typeface="Montserrat"/>
                <a:cs typeface="Montserrat"/>
              </a:rPr>
              <a:t>business</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skills.</a:t>
            </a:r>
            <a:endParaRPr lang="en-US" sz="1150" dirty="0">
              <a:latin typeface="Montserrat"/>
              <a:cs typeface="Montserrat"/>
            </a:endParaRPr>
          </a:p>
          <a:p>
            <a:pPr marL="12700" marR="248285" algn="just">
              <a:lnSpc>
                <a:spcPts val="1350"/>
              </a:lnSpc>
            </a:pPr>
            <a:r>
              <a:rPr lang="en-US" sz="1150" b="1" dirty="0">
                <a:solidFill>
                  <a:srgbClr val="231F20"/>
                </a:solidFill>
                <a:latin typeface="Montserrat"/>
                <a:cs typeface="Montserrat"/>
              </a:rPr>
              <a:t>Concert</a:t>
            </a:r>
            <a:r>
              <a:rPr lang="en-US" sz="1150" b="1" spc="-30" dirty="0">
                <a:solidFill>
                  <a:srgbClr val="231F20"/>
                </a:solidFill>
                <a:latin typeface="Montserrat"/>
                <a:cs typeface="Montserrat"/>
              </a:rPr>
              <a:t> </a:t>
            </a:r>
            <a:r>
              <a:rPr lang="en-US" sz="1150" b="1" dirty="0">
                <a:solidFill>
                  <a:srgbClr val="231F20"/>
                </a:solidFill>
                <a:latin typeface="Montserrat"/>
                <a:cs typeface="Montserrat"/>
              </a:rPr>
              <a:t>promoter</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a:t>
            </a:r>
            <a:r>
              <a:rPr lang="en-US" sz="1150" b="1" spc="-30" dirty="0">
                <a:solidFill>
                  <a:srgbClr val="231F20"/>
                </a:solidFill>
                <a:latin typeface="Montserrat"/>
                <a:cs typeface="Montserrat"/>
              </a:rPr>
              <a:t> </a:t>
            </a:r>
            <a:r>
              <a:rPr lang="en-US" sz="115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dirty="0">
                <a:solidFill>
                  <a:srgbClr val="231F20"/>
                </a:solidFill>
                <a:latin typeface="Montserrat"/>
                <a:cs typeface="Montserrat"/>
              </a:rPr>
              <a:t>need</a:t>
            </a:r>
            <a:r>
              <a:rPr lang="en-US" sz="1150" spc="-25" dirty="0">
                <a:solidFill>
                  <a:srgbClr val="231F20"/>
                </a:solidFill>
                <a:latin typeface="Montserrat"/>
                <a:cs typeface="Montserrat"/>
              </a:rPr>
              <a:t> </a:t>
            </a:r>
            <a:r>
              <a:rPr lang="en-US" sz="1150" dirty="0">
                <a:solidFill>
                  <a:srgbClr val="231F20"/>
                </a:solidFill>
                <a:latin typeface="Montserrat"/>
                <a:cs typeface="Montserrat"/>
              </a:rPr>
              <a:t>a</a:t>
            </a:r>
            <a:r>
              <a:rPr lang="en-US" sz="1150" spc="-25" dirty="0">
                <a:solidFill>
                  <a:srgbClr val="231F20"/>
                </a:solidFill>
                <a:latin typeface="Montserrat"/>
                <a:cs typeface="Montserrat"/>
              </a:rPr>
              <a:t> </a:t>
            </a:r>
            <a:r>
              <a:rPr lang="en-US" sz="1150" dirty="0">
                <a:solidFill>
                  <a:srgbClr val="231F20"/>
                </a:solidFill>
                <a:latin typeface="Montserrat"/>
                <a:cs typeface="Montserrat"/>
              </a:rPr>
              <a:t>love</a:t>
            </a:r>
            <a:r>
              <a:rPr lang="en-US" sz="1150" spc="-25"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live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excellent</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communication</a:t>
            </a:r>
            <a:r>
              <a:rPr lang="en-US" sz="1150" spc="-25" dirty="0">
                <a:solidFill>
                  <a:srgbClr val="231F20"/>
                </a:solidFill>
                <a:latin typeface="Montserrat"/>
                <a:cs typeface="Montserrat"/>
              </a:rPr>
              <a:t> </a:t>
            </a:r>
            <a:r>
              <a:rPr lang="en-US" sz="1150" dirty="0">
                <a:solidFill>
                  <a:srgbClr val="231F20"/>
                </a:solidFill>
                <a:latin typeface="Montserrat"/>
                <a:cs typeface="Montserrat"/>
              </a:rPr>
              <a:t>skills.</a:t>
            </a:r>
            <a:r>
              <a:rPr lang="en-US" sz="1150" spc="-25" dirty="0">
                <a:solidFill>
                  <a:srgbClr val="231F20"/>
                </a:solidFill>
                <a:latin typeface="Montserrat"/>
                <a:cs typeface="Montserrat"/>
              </a:rPr>
              <a:t> </a:t>
            </a:r>
            <a:r>
              <a:rPr lang="en-US" sz="1150" spc="-20" dirty="0">
                <a:solidFill>
                  <a:srgbClr val="231F20"/>
                </a:solidFill>
                <a:latin typeface="Montserrat"/>
                <a:cs typeface="Montserrat"/>
              </a:rPr>
              <a:t>It’s </a:t>
            </a:r>
            <a:r>
              <a:rPr lang="en-US" sz="1150" dirty="0">
                <a:solidFill>
                  <a:srgbClr val="231F20"/>
                </a:solidFill>
                <a:latin typeface="Montserrat"/>
                <a:cs typeface="Montserrat"/>
              </a:rPr>
              <a:t>your</a:t>
            </a:r>
            <a:r>
              <a:rPr lang="en-US" sz="1150" spc="-30" dirty="0">
                <a:solidFill>
                  <a:srgbClr val="231F20"/>
                </a:solidFill>
                <a:latin typeface="Montserrat"/>
                <a:cs typeface="Montserrat"/>
              </a:rPr>
              <a:t> </a:t>
            </a:r>
            <a:r>
              <a:rPr lang="en-US" sz="1150" dirty="0">
                <a:solidFill>
                  <a:srgbClr val="231F20"/>
                </a:solidFill>
                <a:latin typeface="Montserrat"/>
                <a:cs typeface="Montserrat"/>
              </a:rPr>
              <a:t>job</a:t>
            </a:r>
            <a:r>
              <a:rPr lang="en-US" sz="1150" spc="-25" dirty="0">
                <a:solidFill>
                  <a:srgbClr val="231F20"/>
                </a:solidFill>
                <a:latin typeface="Montserrat"/>
                <a:cs typeface="Montserrat"/>
              </a:rPr>
              <a:t> </a:t>
            </a:r>
            <a:r>
              <a:rPr lang="en-US" sz="1150" dirty="0">
                <a:solidFill>
                  <a:srgbClr val="231F20"/>
                </a:solidFill>
                <a:latin typeface="Montserrat"/>
                <a:cs typeface="Montserrat"/>
              </a:rPr>
              <a:t>to</a:t>
            </a:r>
            <a:r>
              <a:rPr lang="en-US" sz="1150" spc="-30" dirty="0">
                <a:solidFill>
                  <a:srgbClr val="231F20"/>
                </a:solidFill>
                <a:latin typeface="Montserrat"/>
                <a:cs typeface="Montserrat"/>
              </a:rPr>
              <a:t> </a:t>
            </a:r>
            <a:r>
              <a:rPr lang="en-US" sz="1150" dirty="0">
                <a:solidFill>
                  <a:srgbClr val="231F20"/>
                </a:solidFill>
                <a:latin typeface="Montserrat"/>
                <a:cs typeface="Montserrat"/>
              </a:rPr>
              <a:t>spread</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30" dirty="0">
                <a:solidFill>
                  <a:srgbClr val="231F20"/>
                </a:solidFill>
                <a:latin typeface="Montserrat"/>
                <a:cs typeface="Montserrat"/>
              </a:rPr>
              <a:t> </a:t>
            </a:r>
            <a:r>
              <a:rPr lang="en-US" sz="1150" dirty="0">
                <a:solidFill>
                  <a:srgbClr val="231F20"/>
                </a:solidFill>
                <a:latin typeface="Montserrat"/>
                <a:cs typeface="Montserrat"/>
              </a:rPr>
              <a:t>word</a:t>
            </a:r>
            <a:r>
              <a:rPr lang="en-US" sz="1150" spc="-25" dirty="0">
                <a:solidFill>
                  <a:srgbClr val="231F20"/>
                </a:solidFill>
                <a:latin typeface="Montserrat"/>
                <a:cs typeface="Montserrat"/>
              </a:rPr>
              <a:t> </a:t>
            </a:r>
            <a:r>
              <a:rPr lang="en-US" sz="1150" dirty="0">
                <a:solidFill>
                  <a:srgbClr val="231F20"/>
                </a:solidFill>
                <a:latin typeface="Montserrat"/>
                <a:cs typeface="Montserrat"/>
              </a:rPr>
              <a:t>about</a:t>
            </a:r>
            <a:r>
              <a:rPr lang="en-US" sz="1150" spc="-30" dirty="0">
                <a:solidFill>
                  <a:srgbClr val="231F20"/>
                </a:solidFill>
                <a:latin typeface="Montserrat"/>
                <a:cs typeface="Montserrat"/>
              </a:rPr>
              <a:t> </a:t>
            </a:r>
            <a:r>
              <a:rPr lang="en-US" sz="1150" dirty="0">
                <a:solidFill>
                  <a:srgbClr val="231F20"/>
                </a:solidFill>
                <a:latin typeface="Montserrat"/>
                <a:cs typeface="Montserrat"/>
              </a:rPr>
              <a:t>live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events</a:t>
            </a:r>
            <a:r>
              <a:rPr lang="en-US" sz="1150" spc="-3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ensure</a:t>
            </a:r>
            <a:r>
              <a:rPr lang="en-US" sz="1150" spc="-30" dirty="0">
                <a:solidFill>
                  <a:srgbClr val="231F20"/>
                </a:solidFill>
                <a:latin typeface="Montserrat"/>
                <a:cs typeface="Montserrat"/>
              </a:rPr>
              <a:t> </a:t>
            </a:r>
            <a:r>
              <a:rPr lang="en-US" sz="1150" dirty="0">
                <a:solidFill>
                  <a:srgbClr val="231F20"/>
                </a:solidFill>
                <a:latin typeface="Montserrat"/>
                <a:cs typeface="Montserrat"/>
              </a:rPr>
              <a:t>this</a:t>
            </a:r>
            <a:r>
              <a:rPr lang="en-US" sz="1150" spc="-25" dirty="0">
                <a:solidFill>
                  <a:srgbClr val="231F20"/>
                </a:solidFill>
                <a:latin typeface="Montserrat"/>
                <a:cs typeface="Montserrat"/>
              </a:rPr>
              <a:t> </a:t>
            </a:r>
            <a:r>
              <a:rPr lang="en-US" sz="1150" dirty="0">
                <a:solidFill>
                  <a:srgbClr val="231F20"/>
                </a:solidFill>
                <a:latin typeface="Montserrat"/>
                <a:cs typeface="Montserrat"/>
              </a:rPr>
              <a:t>results</a:t>
            </a:r>
            <a:r>
              <a:rPr lang="en-US" sz="1150" spc="-30" dirty="0">
                <a:solidFill>
                  <a:srgbClr val="231F20"/>
                </a:solidFill>
                <a:latin typeface="Montserrat"/>
                <a:cs typeface="Montserrat"/>
              </a:rPr>
              <a:t> </a:t>
            </a: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strong</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ticket </a:t>
            </a:r>
            <a:r>
              <a:rPr lang="en-US" sz="1150" dirty="0">
                <a:solidFill>
                  <a:srgbClr val="231F20"/>
                </a:solidFill>
                <a:latin typeface="Montserrat"/>
                <a:cs typeface="Montserrat"/>
              </a:rPr>
              <a:t>sales.</a:t>
            </a:r>
            <a:r>
              <a:rPr lang="en-US" sz="1150" spc="-35"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35" dirty="0">
                <a:solidFill>
                  <a:srgbClr val="231F20"/>
                </a:solidFill>
                <a:latin typeface="Montserrat"/>
                <a:cs typeface="Montserrat"/>
              </a:rPr>
              <a:t> </a:t>
            </a:r>
            <a:r>
              <a:rPr lang="en-US" sz="1150" dirty="0">
                <a:solidFill>
                  <a:srgbClr val="231F20"/>
                </a:solidFill>
                <a:latin typeface="Montserrat"/>
                <a:cs typeface="Montserrat"/>
              </a:rPr>
              <a:t>liaise</a:t>
            </a:r>
            <a:r>
              <a:rPr lang="en-US" sz="1150" spc="-30" dirty="0">
                <a:solidFill>
                  <a:srgbClr val="231F20"/>
                </a:solidFill>
                <a:latin typeface="Montserrat"/>
                <a:cs typeface="Montserrat"/>
              </a:rPr>
              <a:t> </a:t>
            </a:r>
            <a:r>
              <a:rPr lang="en-US" sz="1150" dirty="0">
                <a:solidFill>
                  <a:srgbClr val="231F20"/>
                </a:solidFill>
                <a:latin typeface="Montserrat"/>
                <a:cs typeface="Montserrat"/>
              </a:rPr>
              <a:t>with</a:t>
            </a:r>
            <a:r>
              <a:rPr lang="en-US" sz="1150" spc="-35" dirty="0">
                <a:solidFill>
                  <a:srgbClr val="231F20"/>
                </a:solidFill>
                <a:latin typeface="Montserrat"/>
                <a:cs typeface="Montserrat"/>
              </a:rPr>
              <a:t> </a:t>
            </a:r>
            <a:r>
              <a:rPr lang="en-US" sz="1150" dirty="0">
                <a:solidFill>
                  <a:srgbClr val="231F20"/>
                </a:solidFill>
                <a:latin typeface="Montserrat"/>
                <a:cs typeface="Montserrat"/>
              </a:rPr>
              <a:t>agents/artist</a:t>
            </a:r>
            <a:r>
              <a:rPr lang="en-US" sz="1150" spc="-35" dirty="0">
                <a:solidFill>
                  <a:srgbClr val="231F20"/>
                </a:solidFill>
                <a:latin typeface="Montserrat"/>
                <a:cs typeface="Montserrat"/>
              </a:rPr>
              <a:t> </a:t>
            </a:r>
            <a:r>
              <a:rPr lang="en-US" sz="1150" dirty="0">
                <a:solidFill>
                  <a:srgbClr val="231F20"/>
                </a:solidFill>
                <a:latin typeface="Montserrat"/>
                <a:cs typeface="Montserrat"/>
              </a:rPr>
              <a:t>managers,</a:t>
            </a:r>
            <a:r>
              <a:rPr lang="en-US" sz="1150" spc="-30" dirty="0">
                <a:solidFill>
                  <a:srgbClr val="231F20"/>
                </a:solidFill>
                <a:latin typeface="Montserrat"/>
                <a:cs typeface="Montserrat"/>
              </a:rPr>
              <a:t> </a:t>
            </a:r>
            <a:r>
              <a:rPr lang="en-US" sz="1150" dirty="0">
                <a:solidFill>
                  <a:srgbClr val="231F20"/>
                </a:solidFill>
                <a:latin typeface="Montserrat"/>
                <a:cs typeface="Montserrat"/>
              </a:rPr>
              <a:t>recording</a:t>
            </a:r>
            <a:r>
              <a:rPr lang="en-US" sz="1150" spc="-35"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35"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club/concert</a:t>
            </a:r>
            <a:r>
              <a:rPr lang="en-US" sz="1150" spc="-35" dirty="0">
                <a:solidFill>
                  <a:srgbClr val="231F20"/>
                </a:solidFill>
                <a:latin typeface="Montserrat"/>
                <a:cs typeface="Montserrat"/>
              </a:rPr>
              <a:t> </a:t>
            </a:r>
            <a:r>
              <a:rPr lang="en-US" sz="1150" dirty="0">
                <a:solidFill>
                  <a:srgbClr val="231F20"/>
                </a:solidFill>
                <a:latin typeface="Montserrat"/>
                <a:cs typeface="Montserrat"/>
              </a:rPr>
              <a:t>venues</a:t>
            </a:r>
            <a:r>
              <a:rPr lang="en-US" sz="1150" spc="-35" dirty="0">
                <a:solidFill>
                  <a:srgbClr val="231F20"/>
                </a:solidFill>
                <a:latin typeface="Montserrat"/>
                <a:cs typeface="Montserrat"/>
              </a:rPr>
              <a:t> </a:t>
            </a:r>
            <a:r>
              <a:rPr lang="en-US" sz="1150" spc="-25" dirty="0">
                <a:solidFill>
                  <a:srgbClr val="231F20"/>
                </a:solidFill>
                <a:latin typeface="Montserrat"/>
                <a:cs typeface="Montserrat"/>
              </a:rPr>
              <a:t>to </a:t>
            </a:r>
            <a:r>
              <a:rPr lang="en-US" sz="1150" dirty="0">
                <a:solidFill>
                  <a:srgbClr val="231F20"/>
                </a:solidFill>
                <a:latin typeface="Montserrat"/>
                <a:cs typeface="Montserrat"/>
              </a:rPr>
              <a:t>book</a:t>
            </a:r>
            <a:r>
              <a:rPr lang="en-US" sz="1150" spc="-25" dirty="0">
                <a:solidFill>
                  <a:srgbClr val="231F20"/>
                </a:solidFill>
                <a:latin typeface="Montserrat"/>
                <a:cs typeface="Montserrat"/>
              </a:rPr>
              <a:t> </a:t>
            </a:r>
            <a:r>
              <a:rPr lang="en-US" sz="1150" dirty="0">
                <a:solidFill>
                  <a:srgbClr val="231F20"/>
                </a:solidFill>
                <a:latin typeface="Montserrat"/>
                <a:cs typeface="Montserrat"/>
              </a:rPr>
              <a:t>shows,</a:t>
            </a:r>
            <a:r>
              <a:rPr lang="en-US" sz="1150" spc="-25" dirty="0">
                <a:solidFill>
                  <a:srgbClr val="231F20"/>
                </a:solidFill>
                <a:latin typeface="Montserrat"/>
                <a:cs typeface="Montserrat"/>
              </a:rPr>
              <a:t> </a:t>
            </a:r>
            <a:r>
              <a:rPr lang="en-US" sz="1150" dirty="0" err="1">
                <a:solidFill>
                  <a:srgbClr val="231F20"/>
                </a:solidFill>
                <a:latin typeface="Montserrat"/>
                <a:cs typeface="Montserrat"/>
              </a:rPr>
              <a:t>publicise</a:t>
            </a:r>
            <a:r>
              <a:rPr lang="en-US" sz="1150" spc="-25" dirty="0">
                <a:solidFill>
                  <a:srgbClr val="231F20"/>
                </a:solidFill>
                <a:latin typeface="Montserrat"/>
                <a:cs typeface="Montserrat"/>
              </a:rPr>
              <a:t> </a:t>
            </a:r>
            <a:r>
              <a:rPr lang="en-US" sz="1150" dirty="0">
                <a:solidFill>
                  <a:srgbClr val="231F20"/>
                </a:solidFill>
                <a:latin typeface="Montserrat"/>
                <a:cs typeface="Montserrat"/>
              </a:rPr>
              <a:t>events</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set</a:t>
            </a:r>
            <a:r>
              <a:rPr lang="en-US" sz="1150" spc="-25" dirty="0">
                <a:solidFill>
                  <a:srgbClr val="231F20"/>
                </a:solidFill>
                <a:latin typeface="Montserrat"/>
                <a:cs typeface="Montserrat"/>
              </a:rPr>
              <a:t> </a:t>
            </a:r>
            <a:r>
              <a:rPr lang="en-US" sz="1150" dirty="0">
                <a:solidFill>
                  <a:srgbClr val="231F20"/>
                </a:solidFill>
                <a:latin typeface="Montserrat"/>
                <a:cs typeface="Montserrat"/>
              </a:rPr>
              <a:t>up</a:t>
            </a:r>
            <a:r>
              <a:rPr lang="en-US" sz="1150" spc="-25" dirty="0">
                <a:solidFill>
                  <a:srgbClr val="231F20"/>
                </a:solidFill>
                <a:latin typeface="Montserrat"/>
                <a:cs typeface="Montserrat"/>
              </a:rPr>
              <a:t> </a:t>
            </a:r>
            <a:r>
              <a:rPr lang="en-US" sz="1150" dirty="0">
                <a:solidFill>
                  <a:srgbClr val="231F20"/>
                </a:solidFill>
                <a:latin typeface="Montserrat"/>
                <a:cs typeface="Montserrat"/>
              </a:rPr>
              <a:t>advertising</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campaigns.</a:t>
            </a:r>
            <a:endParaRPr lang="en-US" sz="1150" dirty="0">
              <a:latin typeface="Montserrat"/>
              <a:cs typeface="Montserrat"/>
            </a:endParaRPr>
          </a:p>
          <a:p>
            <a:pPr marL="12700" marR="146685">
              <a:lnSpc>
                <a:spcPts val="1350"/>
              </a:lnSpc>
            </a:pPr>
            <a:r>
              <a:rPr lang="en-US" sz="1150" b="1" dirty="0">
                <a:solidFill>
                  <a:srgbClr val="231F20"/>
                </a:solidFill>
                <a:latin typeface="Montserrat"/>
                <a:cs typeface="Montserrat"/>
              </a:rPr>
              <a:t>Music</a:t>
            </a:r>
            <a:r>
              <a:rPr lang="en-US" sz="1150" b="1" spc="-35" dirty="0">
                <a:solidFill>
                  <a:srgbClr val="231F20"/>
                </a:solidFill>
                <a:latin typeface="Montserrat"/>
                <a:cs typeface="Montserrat"/>
              </a:rPr>
              <a:t> </a:t>
            </a:r>
            <a:r>
              <a:rPr lang="en-US" sz="1150" b="1" dirty="0">
                <a:solidFill>
                  <a:srgbClr val="231F20"/>
                </a:solidFill>
                <a:latin typeface="Montserrat"/>
                <a:cs typeface="Montserrat"/>
              </a:rPr>
              <a:t>magazine</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journalist</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a:t>
            </a:r>
            <a:r>
              <a:rPr lang="en-US" sz="1150" b="1" spc="-30" dirty="0">
                <a:solidFill>
                  <a:srgbClr val="231F20"/>
                </a:solidFill>
                <a:latin typeface="Montserrat"/>
                <a:cs typeface="Montserrat"/>
              </a:rPr>
              <a:t> </a:t>
            </a:r>
            <a:r>
              <a:rPr lang="en-US" sz="1150" dirty="0">
                <a:solidFill>
                  <a:srgbClr val="231F20"/>
                </a:solidFill>
                <a:latin typeface="Montserrat"/>
                <a:cs typeface="Montserrat"/>
              </a:rPr>
              <a:t>exceptional</a:t>
            </a:r>
            <a:r>
              <a:rPr lang="en-US" sz="1150" spc="-25" dirty="0">
                <a:solidFill>
                  <a:srgbClr val="231F20"/>
                </a:solidFill>
                <a:latin typeface="Montserrat"/>
                <a:cs typeface="Montserrat"/>
              </a:rPr>
              <a:t> </a:t>
            </a:r>
            <a:r>
              <a:rPr lang="en-US" sz="1150" dirty="0">
                <a:solidFill>
                  <a:srgbClr val="231F20"/>
                </a:solidFill>
                <a:latin typeface="Montserrat"/>
                <a:cs typeface="Montserrat"/>
              </a:rPr>
              <a:t>writing</a:t>
            </a:r>
            <a:r>
              <a:rPr lang="en-US" sz="1150" spc="-25" dirty="0">
                <a:solidFill>
                  <a:srgbClr val="231F20"/>
                </a:solidFill>
                <a:latin typeface="Montserrat"/>
                <a:cs typeface="Montserrat"/>
              </a:rPr>
              <a:t> </a:t>
            </a:r>
            <a:r>
              <a:rPr lang="en-US" sz="1150" dirty="0">
                <a:solidFill>
                  <a:srgbClr val="231F20"/>
                </a:solidFill>
                <a:latin typeface="Montserrat"/>
                <a:cs typeface="Montserrat"/>
              </a:rPr>
              <a:t>skills</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0" dirty="0">
                <a:solidFill>
                  <a:srgbClr val="231F20"/>
                </a:solidFill>
                <a:latin typeface="Montserrat"/>
                <a:cs typeface="Montserrat"/>
              </a:rPr>
              <a:t> </a:t>
            </a:r>
            <a:r>
              <a:rPr lang="en-US" sz="1150" dirty="0">
                <a:solidFill>
                  <a:srgbClr val="231F20"/>
                </a:solidFill>
                <a:latin typeface="Montserrat"/>
                <a:cs typeface="Montserrat"/>
              </a:rPr>
              <a:t>an</a:t>
            </a:r>
            <a:r>
              <a:rPr lang="en-US" sz="1150" spc="-25" dirty="0">
                <a:solidFill>
                  <a:srgbClr val="231F20"/>
                </a:solidFill>
                <a:latin typeface="Montserrat"/>
                <a:cs typeface="Montserrat"/>
              </a:rPr>
              <a:t> </a:t>
            </a:r>
            <a:r>
              <a:rPr lang="en-US" sz="1150" dirty="0">
                <a:solidFill>
                  <a:srgbClr val="231F20"/>
                </a:solidFill>
                <a:latin typeface="Montserrat"/>
                <a:cs typeface="Montserrat"/>
              </a:rPr>
              <a:t>interest</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all</a:t>
            </a:r>
            <a:r>
              <a:rPr lang="en-US" sz="1150" spc="-25" dirty="0">
                <a:solidFill>
                  <a:srgbClr val="231F20"/>
                </a:solidFill>
                <a:latin typeface="Montserrat"/>
                <a:cs typeface="Montserrat"/>
              </a:rPr>
              <a:t> </a:t>
            </a:r>
            <a:r>
              <a:rPr lang="en-US" sz="1150" dirty="0">
                <a:solidFill>
                  <a:srgbClr val="231F20"/>
                </a:solidFill>
                <a:latin typeface="Montserrat"/>
                <a:cs typeface="Montserrat"/>
              </a:rPr>
              <a:t>things</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music</a:t>
            </a:r>
            <a:r>
              <a:rPr lang="en-US" sz="1150" spc="500" dirty="0">
                <a:solidFill>
                  <a:srgbClr val="231F20"/>
                </a:solidFill>
                <a:latin typeface="Montserrat"/>
                <a:cs typeface="Montserrat"/>
              </a:rPr>
              <a:t> </a:t>
            </a:r>
            <a:r>
              <a:rPr lang="en-US" sz="1150" dirty="0">
                <a:solidFill>
                  <a:srgbClr val="231F20"/>
                </a:solidFill>
                <a:latin typeface="Montserrat"/>
                <a:cs typeface="Montserrat"/>
              </a:rPr>
              <a:t>are</a:t>
            </a:r>
            <a:r>
              <a:rPr lang="en-US" sz="1150" spc="-25" dirty="0">
                <a:solidFill>
                  <a:srgbClr val="231F20"/>
                </a:solidFill>
                <a:latin typeface="Montserrat"/>
                <a:cs typeface="Montserrat"/>
              </a:rPr>
              <a:t> </a:t>
            </a:r>
            <a:r>
              <a:rPr lang="en-US" sz="1150" dirty="0">
                <a:solidFill>
                  <a:srgbClr val="231F20"/>
                </a:solidFill>
                <a:latin typeface="Montserrat"/>
                <a:cs typeface="Montserrat"/>
              </a:rPr>
              <a:t>a</a:t>
            </a:r>
            <a:r>
              <a:rPr lang="en-US" sz="1150" spc="-25" dirty="0">
                <a:solidFill>
                  <a:srgbClr val="231F20"/>
                </a:solidFill>
                <a:latin typeface="Montserrat"/>
                <a:cs typeface="Montserrat"/>
              </a:rPr>
              <a:t> </a:t>
            </a:r>
            <a:r>
              <a:rPr lang="en-US" sz="1150" dirty="0">
                <a:solidFill>
                  <a:srgbClr val="231F20"/>
                </a:solidFill>
                <a:latin typeface="Montserrat"/>
                <a:cs typeface="Montserrat"/>
              </a:rPr>
              <a:t>must.</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dirty="0">
                <a:solidFill>
                  <a:srgbClr val="231F20"/>
                </a:solidFill>
                <a:latin typeface="Montserrat"/>
                <a:cs typeface="Montserrat"/>
              </a:rPr>
              <a:t>report</a:t>
            </a:r>
            <a:r>
              <a:rPr lang="en-US" sz="1150" spc="-20" dirty="0">
                <a:solidFill>
                  <a:srgbClr val="231F20"/>
                </a:solidFill>
                <a:latin typeface="Montserrat"/>
                <a:cs typeface="Montserrat"/>
              </a:rPr>
              <a:t> </a:t>
            </a:r>
            <a:r>
              <a:rPr lang="en-US" sz="1150" dirty="0">
                <a:solidFill>
                  <a:srgbClr val="231F20"/>
                </a:solidFill>
                <a:latin typeface="Montserrat"/>
                <a:cs typeface="Montserrat"/>
              </a:rPr>
              <a:t>on</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industry</a:t>
            </a:r>
            <a:r>
              <a:rPr lang="en-US" sz="1150" spc="-25" dirty="0">
                <a:solidFill>
                  <a:srgbClr val="231F20"/>
                </a:solidFill>
                <a:latin typeface="Montserrat"/>
                <a:cs typeface="Montserrat"/>
              </a:rPr>
              <a:t> </a:t>
            </a:r>
            <a:r>
              <a:rPr lang="en-US" sz="1150" dirty="0">
                <a:solidFill>
                  <a:srgbClr val="231F20"/>
                </a:solidFill>
                <a:latin typeface="Montserrat"/>
                <a:cs typeface="Montserrat"/>
              </a:rPr>
              <a:t>news,</a:t>
            </a:r>
            <a:r>
              <a:rPr lang="en-US" sz="1150" spc="-20" dirty="0">
                <a:solidFill>
                  <a:srgbClr val="231F20"/>
                </a:solidFill>
                <a:latin typeface="Montserrat"/>
                <a:cs typeface="Montserrat"/>
              </a:rPr>
              <a:t> </a:t>
            </a:r>
            <a:r>
              <a:rPr lang="en-US" sz="1150" dirty="0">
                <a:solidFill>
                  <a:srgbClr val="231F20"/>
                </a:solidFill>
                <a:latin typeface="Montserrat"/>
                <a:cs typeface="Montserrat"/>
              </a:rPr>
              <a:t>interview</a:t>
            </a:r>
            <a:r>
              <a:rPr lang="en-US" sz="1150" spc="-25"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musicians,</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review</a:t>
            </a:r>
            <a:endParaRPr lang="en-US" sz="1150" dirty="0">
              <a:latin typeface="Montserrat"/>
              <a:cs typeface="Montserrat"/>
            </a:endParaRPr>
          </a:p>
          <a:p>
            <a:pPr marL="12700" marR="22225">
              <a:lnSpc>
                <a:spcPts val="1350"/>
              </a:lnSpc>
            </a:pPr>
            <a:r>
              <a:rPr lang="en-US" sz="1150" dirty="0">
                <a:solidFill>
                  <a:srgbClr val="231F20"/>
                </a:solidFill>
                <a:latin typeface="Montserrat"/>
                <a:cs typeface="Montserrat"/>
              </a:rPr>
              <a:t>albums</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0" dirty="0">
                <a:solidFill>
                  <a:srgbClr val="231F20"/>
                </a:solidFill>
                <a:latin typeface="Montserrat"/>
                <a:cs typeface="Montserrat"/>
              </a:rPr>
              <a:t> </a:t>
            </a:r>
            <a:r>
              <a:rPr lang="en-US" sz="1150" dirty="0">
                <a:solidFill>
                  <a:srgbClr val="231F20"/>
                </a:solidFill>
                <a:latin typeface="Montserrat"/>
                <a:cs typeface="Montserrat"/>
              </a:rPr>
              <a:t>concerts</a:t>
            </a:r>
            <a:r>
              <a:rPr lang="en-US" sz="1150" spc="-20" dirty="0">
                <a:solidFill>
                  <a:srgbClr val="231F20"/>
                </a:solidFill>
                <a:latin typeface="Montserrat"/>
                <a:cs typeface="Montserrat"/>
              </a:rPr>
              <a:t> </a:t>
            </a:r>
            <a:r>
              <a:rPr lang="en-US" sz="1150" dirty="0">
                <a:solidFill>
                  <a:srgbClr val="231F20"/>
                </a:solidFill>
                <a:latin typeface="Montserrat"/>
                <a:cs typeface="Montserrat"/>
              </a:rPr>
              <a:t>-</a:t>
            </a:r>
            <a:r>
              <a:rPr lang="en-US" sz="1150" spc="-20" dirty="0">
                <a:solidFill>
                  <a:srgbClr val="231F20"/>
                </a:solidFill>
                <a:latin typeface="Montserrat"/>
                <a:cs typeface="Montserrat"/>
              </a:rPr>
              <a:t> </a:t>
            </a:r>
            <a:r>
              <a:rPr lang="en-US" sz="1150" dirty="0">
                <a:solidFill>
                  <a:srgbClr val="231F20"/>
                </a:solidFill>
                <a:latin typeface="Montserrat"/>
                <a:cs typeface="Montserrat"/>
              </a:rPr>
              <a:t>either</a:t>
            </a:r>
            <a:r>
              <a:rPr lang="en-US" sz="1150" spc="-25" dirty="0">
                <a:solidFill>
                  <a:srgbClr val="231F20"/>
                </a:solidFill>
                <a:latin typeface="Montserrat"/>
                <a:cs typeface="Montserrat"/>
              </a:rPr>
              <a:t> </a:t>
            </a:r>
            <a:r>
              <a:rPr lang="en-US" sz="1150" dirty="0">
                <a:solidFill>
                  <a:srgbClr val="231F20"/>
                </a:solidFill>
                <a:latin typeface="Montserrat"/>
                <a:cs typeface="Montserrat"/>
              </a:rPr>
              <a:t>for</a:t>
            </a:r>
            <a:r>
              <a:rPr lang="en-US" sz="1150" spc="-20" dirty="0">
                <a:solidFill>
                  <a:srgbClr val="231F20"/>
                </a:solidFill>
                <a:latin typeface="Montserrat"/>
                <a:cs typeface="Montserrat"/>
              </a:rPr>
              <a:t> </a:t>
            </a:r>
            <a:r>
              <a:rPr lang="en-US" sz="1150" dirty="0">
                <a:solidFill>
                  <a:srgbClr val="231F20"/>
                </a:solidFill>
                <a:latin typeface="Montserrat"/>
                <a:cs typeface="Montserrat"/>
              </a:rPr>
              <a:t>a</a:t>
            </a:r>
            <a:r>
              <a:rPr lang="en-US" sz="1150" spc="-20" dirty="0">
                <a:solidFill>
                  <a:srgbClr val="231F20"/>
                </a:solidFill>
                <a:latin typeface="Montserrat"/>
                <a:cs typeface="Montserrat"/>
              </a:rPr>
              <a:t> </a:t>
            </a:r>
            <a:r>
              <a:rPr lang="en-US" sz="1150" dirty="0">
                <a:solidFill>
                  <a:srgbClr val="231F20"/>
                </a:solidFill>
                <a:latin typeface="Montserrat"/>
                <a:cs typeface="Montserrat"/>
              </a:rPr>
              <a:t>specialist</a:t>
            </a:r>
            <a:r>
              <a:rPr lang="en-US" sz="1150" spc="-20" dirty="0">
                <a:solidFill>
                  <a:srgbClr val="231F20"/>
                </a:solidFill>
                <a:latin typeface="Montserrat"/>
                <a:cs typeface="Montserrat"/>
              </a:rPr>
              <a:t> </a:t>
            </a:r>
            <a:r>
              <a:rPr lang="en-US" sz="1150" dirty="0">
                <a:solidFill>
                  <a:srgbClr val="231F20"/>
                </a:solidFill>
                <a:latin typeface="Montserrat"/>
                <a:cs typeface="Montserrat"/>
              </a:rPr>
              <a:t>print</a:t>
            </a:r>
            <a:r>
              <a:rPr lang="en-US" sz="1150" spc="-25" dirty="0">
                <a:solidFill>
                  <a:srgbClr val="231F20"/>
                </a:solidFill>
                <a:latin typeface="Montserrat"/>
                <a:cs typeface="Montserrat"/>
              </a:rPr>
              <a:t> </a:t>
            </a:r>
            <a:r>
              <a:rPr lang="en-US" sz="1150" dirty="0">
                <a:solidFill>
                  <a:srgbClr val="231F20"/>
                </a:solidFill>
                <a:latin typeface="Montserrat"/>
                <a:cs typeface="Montserrat"/>
              </a:rPr>
              <a:t>or</a:t>
            </a:r>
            <a:r>
              <a:rPr lang="en-US" sz="1150" spc="-20" dirty="0">
                <a:solidFill>
                  <a:srgbClr val="231F20"/>
                </a:solidFill>
                <a:latin typeface="Montserrat"/>
                <a:cs typeface="Montserrat"/>
              </a:rPr>
              <a:t> </a:t>
            </a:r>
            <a:r>
              <a:rPr lang="en-US" sz="1150" dirty="0">
                <a:solidFill>
                  <a:srgbClr val="231F20"/>
                </a:solidFill>
                <a:latin typeface="Montserrat"/>
                <a:cs typeface="Montserrat"/>
              </a:rPr>
              <a:t>online</a:t>
            </a:r>
            <a:r>
              <a:rPr lang="en-US" sz="1150" spc="-20" dirty="0">
                <a:solidFill>
                  <a:srgbClr val="231F20"/>
                </a:solidFill>
                <a:latin typeface="Montserrat"/>
                <a:cs typeface="Montserrat"/>
              </a:rPr>
              <a:t> </a:t>
            </a:r>
            <a:r>
              <a:rPr lang="en-US" sz="1150" dirty="0">
                <a:solidFill>
                  <a:srgbClr val="231F20"/>
                </a:solidFill>
                <a:latin typeface="Montserrat"/>
                <a:cs typeface="Montserrat"/>
              </a:rPr>
              <a:t>publication</a:t>
            </a:r>
            <a:r>
              <a:rPr lang="en-US" sz="1150" spc="-20" dirty="0">
                <a:solidFill>
                  <a:srgbClr val="231F20"/>
                </a:solidFill>
                <a:latin typeface="Montserrat"/>
                <a:cs typeface="Montserrat"/>
              </a:rPr>
              <a:t> </a:t>
            </a:r>
            <a:r>
              <a:rPr lang="en-US" sz="1150" dirty="0">
                <a:solidFill>
                  <a:srgbClr val="231F20"/>
                </a:solidFill>
                <a:latin typeface="Montserrat"/>
                <a:cs typeface="Montserrat"/>
              </a:rPr>
              <a:t>or</a:t>
            </a:r>
            <a:r>
              <a:rPr lang="en-US" sz="1150" spc="-20"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section</a:t>
            </a:r>
            <a:r>
              <a:rPr lang="en-US" sz="1150" spc="-20" dirty="0">
                <a:solidFill>
                  <a:srgbClr val="231F20"/>
                </a:solidFill>
                <a:latin typeface="Montserrat"/>
                <a:cs typeface="Montserrat"/>
              </a:rPr>
              <a:t> </a:t>
            </a:r>
            <a:r>
              <a:rPr lang="en-US" sz="1150" spc="-25" dirty="0">
                <a:solidFill>
                  <a:srgbClr val="231F20"/>
                </a:solidFill>
                <a:latin typeface="Montserrat"/>
                <a:cs typeface="Montserrat"/>
              </a:rPr>
              <a:t>of </a:t>
            </a:r>
            <a:r>
              <a:rPr lang="en-US" sz="1150" dirty="0">
                <a:solidFill>
                  <a:srgbClr val="231F20"/>
                </a:solidFill>
                <a:latin typeface="Montserrat"/>
                <a:cs typeface="Montserrat"/>
              </a:rPr>
              <a:t>a</a:t>
            </a:r>
            <a:r>
              <a:rPr lang="en-US" sz="1150" spc="-35" dirty="0">
                <a:solidFill>
                  <a:srgbClr val="231F20"/>
                </a:solidFill>
                <a:latin typeface="Montserrat"/>
                <a:cs typeface="Montserrat"/>
              </a:rPr>
              <a:t> </a:t>
            </a:r>
            <a:r>
              <a:rPr lang="en-US" sz="1150" dirty="0">
                <a:solidFill>
                  <a:srgbClr val="231F20"/>
                </a:solidFill>
                <a:latin typeface="Montserrat"/>
                <a:cs typeface="Montserrat"/>
              </a:rPr>
              <a:t>general</a:t>
            </a:r>
            <a:r>
              <a:rPr lang="en-US" sz="1150" spc="-30" dirty="0">
                <a:solidFill>
                  <a:srgbClr val="231F20"/>
                </a:solidFill>
                <a:latin typeface="Montserrat"/>
                <a:cs typeface="Montserrat"/>
              </a:rPr>
              <a:t> </a:t>
            </a:r>
            <a:r>
              <a:rPr lang="en-US" sz="1150" dirty="0">
                <a:solidFill>
                  <a:srgbClr val="231F20"/>
                </a:solidFill>
                <a:latin typeface="Montserrat"/>
                <a:cs typeface="Montserrat"/>
              </a:rPr>
              <a:t>news</a:t>
            </a:r>
            <a:r>
              <a:rPr lang="en-US" sz="1150" spc="-35" dirty="0">
                <a:solidFill>
                  <a:srgbClr val="231F20"/>
                </a:solidFill>
                <a:latin typeface="Montserrat"/>
                <a:cs typeface="Montserrat"/>
              </a:rPr>
              <a:t> </a:t>
            </a:r>
            <a:r>
              <a:rPr lang="en-US" sz="1150" spc="-10" dirty="0">
                <a:solidFill>
                  <a:srgbClr val="231F20"/>
                </a:solidFill>
                <a:latin typeface="Montserrat"/>
                <a:cs typeface="Montserrat"/>
              </a:rPr>
              <a:t>outlet.</a:t>
            </a:r>
            <a:endParaRPr lang="en-US" sz="1150" dirty="0">
              <a:latin typeface="Montserrat"/>
              <a:cs typeface="Montserrat"/>
            </a:endParaRPr>
          </a:p>
          <a:p>
            <a:pPr marL="12700" marR="163195">
              <a:lnSpc>
                <a:spcPts val="1350"/>
              </a:lnSpc>
            </a:pPr>
            <a:r>
              <a:rPr lang="en-US" sz="1150" b="1" dirty="0">
                <a:solidFill>
                  <a:srgbClr val="231F20"/>
                </a:solidFill>
                <a:latin typeface="Montserrat"/>
                <a:cs typeface="Montserrat"/>
              </a:rPr>
              <a:t>Music</a:t>
            </a:r>
            <a:r>
              <a:rPr lang="en-US" sz="1150" b="1" spc="-35" dirty="0">
                <a:solidFill>
                  <a:srgbClr val="231F20"/>
                </a:solidFill>
                <a:latin typeface="Montserrat"/>
                <a:cs typeface="Montserrat"/>
              </a:rPr>
              <a:t> </a:t>
            </a:r>
            <a:r>
              <a:rPr lang="en-US" sz="1150" b="1" dirty="0">
                <a:solidFill>
                  <a:srgbClr val="231F20"/>
                </a:solidFill>
                <a:latin typeface="Montserrat"/>
                <a:cs typeface="Montserrat"/>
              </a:rPr>
              <a:t>producer</a:t>
            </a:r>
            <a:r>
              <a:rPr lang="en-US" sz="1150" b="1" spc="-35" dirty="0">
                <a:solidFill>
                  <a:srgbClr val="231F20"/>
                </a:solidFill>
                <a:latin typeface="Montserrat"/>
                <a:cs typeface="Montserrat"/>
              </a:rPr>
              <a:t> </a:t>
            </a:r>
            <a:r>
              <a:rPr lang="en-US" sz="1150" b="1" dirty="0">
                <a:solidFill>
                  <a:srgbClr val="231F20"/>
                </a:solidFill>
                <a:latin typeface="Montserrat"/>
                <a:cs typeface="Montserrat"/>
              </a:rPr>
              <a:t>-</a:t>
            </a:r>
            <a:r>
              <a:rPr lang="en-US" sz="1150" b="1" spc="-30" dirty="0">
                <a:solidFill>
                  <a:srgbClr val="231F20"/>
                </a:solidFill>
                <a:latin typeface="Montserrat"/>
                <a:cs typeface="Montserrat"/>
              </a:rPr>
              <a:t> </a:t>
            </a:r>
            <a:r>
              <a:rPr lang="en-US" sz="1150" spc="-10" dirty="0">
                <a:solidFill>
                  <a:srgbClr val="231F20"/>
                </a:solidFill>
                <a:latin typeface="Montserrat"/>
                <a:cs typeface="Montserrat"/>
              </a:rPr>
              <a:t>producers</a:t>
            </a:r>
            <a:r>
              <a:rPr lang="en-US" sz="1150" spc="-25" dirty="0">
                <a:solidFill>
                  <a:srgbClr val="231F20"/>
                </a:solidFill>
                <a:latin typeface="Montserrat"/>
                <a:cs typeface="Montserrat"/>
              </a:rPr>
              <a:t> </a:t>
            </a:r>
            <a:r>
              <a:rPr lang="en-US" sz="1150" dirty="0">
                <a:solidFill>
                  <a:srgbClr val="231F20"/>
                </a:solidFill>
                <a:latin typeface="Montserrat"/>
                <a:cs typeface="Montserrat"/>
              </a:rPr>
              <a:t>write,</a:t>
            </a:r>
            <a:r>
              <a:rPr lang="en-US" sz="1150" spc="-30" dirty="0">
                <a:solidFill>
                  <a:srgbClr val="231F20"/>
                </a:solidFill>
                <a:latin typeface="Montserrat"/>
                <a:cs typeface="Montserrat"/>
              </a:rPr>
              <a:t> </a:t>
            </a:r>
            <a:r>
              <a:rPr lang="en-US" sz="1150" dirty="0">
                <a:solidFill>
                  <a:srgbClr val="231F20"/>
                </a:solidFill>
                <a:latin typeface="Montserrat"/>
                <a:cs typeface="Montserrat"/>
              </a:rPr>
              <a:t>arrange,</a:t>
            </a:r>
            <a:r>
              <a:rPr lang="en-US" sz="1150" spc="-25" dirty="0">
                <a:solidFill>
                  <a:srgbClr val="231F20"/>
                </a:solidFill>
                <a:latin typeface="Montserrat"/>
                <a:cs typeface="Montserrat"/>
              </a:rPr>
              <a:t> </a:t>
            </a:r>
            <a:r>
              <a:rPr lang="en-US" sz="1150" dirty="0">
                <a:solidFill>
                  <a:srgbClr val="231F20"/>
                </a:solidFill>
                <a:latin typeface="Montserrat"/>
                <a:cs typeface="Montserrat"/>
              </a:rPr>
              <a:t>produce</a:t>
            </a:r>
            <a:r>
              <a:rPr lang="en-US" sz="1150" spc="-30"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dirty="0">
                <a:solidFill>
                  <a:srgbClr val="231F20"/>
                </a:solidFill>
                <a:latin typeface="Montserrat"/>
                <a:cs typeface="Montserrat"/>
              </a:rPr>
              <a:t>record</a:t>
            </a:r>
            <a:r>
              <a:rPr lang="en-US" sz="1150" spc="-25" dirty="0">
                <a:solidFill>
                  <a:srgbClr val="231F20"/>
                </a:solidFill>
                <a:latin typeface="Montserrat"/>
                <a:cs typeface="Montserrat"/>
              </a:rPr>
              <a:t> </a:t>
            </a:r>
            <a:r>
              <a:rPr lang="en-US" sz="1150" dirty="0">
                <a:solidFill>
                  <a:srgbClr val="231F20"/>
                </a:solidFill>
                <a:latin typeface="Montserrat"/>
                <a:cs typeface="Montserrat"/>
              </a:rPr>
              <a:t>songs</a:t>
            </a:r>
            <a:r>
              <a:rPr lang="en-US" sz="1150" spc="-30" dirty="0">
                <a:solidFill>
                  <a:srgbClr val="231F20"/>
                </a:solidFill>
                <a:latin typeface="Montserrat"/>
                <a:cs typeface="Montserrat"/>
              </a:rPr>
              <a:t> </a:t>
            </a:r>
            <a:r>
              <a:rPr lang="en-US" sz="1150" dirty="0">
                <a:solidFill>
                  <a:srgbClr val="231F20"/>
                </a:solidFill>
                <a:latin typeface="Montserrat"/>
                <a:cs typeface="Montserrat"/>
              </a:rPr>
              <a:t>for</a:t>
            </a:r>
            <a:r>
              <a:rPr lang="en-US" sz="1150" spc="-30"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25" dirty="0">
                <a:solidFill>
                  <a:srgbClr val="231F20"/>
                </a:solidFill>
                <a:latin typeface="Montserrat"/>
                <a:cs typeface="Montserrat"/>
              </a:rPr>
              <a:t> </a:t>
            </a:r>
            <a:r>
              <a:rPr lang="en-US" sz="1150" dirty="0">
                <a:solidFill>
                  <a:srgbClr val="231F20"/>
                </a:solidFill>
                <a:latin typeface="Montserrat"/>
                <a:cs typeface="Montserrat"/>
              </a:rPr>
              <a:t>or</a:t>
            </a:r>
            <a:r>
              <a:rPr lang="en-US" sz="1150" spc="-30" dirty="0">
                <a:solidFill>
                  <a:srgbClr val="231F20"/>
                </a:solidFill>
                <a:latin typeface="Montserrat"/>
                <a:cs typeface="Montserrat"/>
              </a:rPr>
              <a:t> </a:t>
            </a:r>
            <a:r>
              <a:rPr lang="en-US" sz="1150" dirty="0">
                <a:solidFill>
                  <a:srgbClr val="231F20"/>
                </a:solidFill>
                <a:latin typeface="Montserrat"/>
                <a:cs typeface="Montserrat"/>
              </a:rPr>
              <a:t>for</a:t>
            </a:r>
            <a:r>
              <a:rPr lang="en-US" sz="1150" spc="-25" dirty="0">
                <a:solidFill>
                  <a:srgbClr val="231F20"/>
                </a:solidFill>
                <a:latin typeface="Montserrat"/>
                <a:cs typeface="Montserrat"/>
              </a:rPr>
              <a:t> </a:t>
            </a:r>
            <a:r>
              <a:rPr lang="en-US" sz="1150" spc="-20" dirty="0">
                <a:solidFill>
                  <a:srgbClr val="231F20"/>
                </a:solidFill>
                <a:latin typeface="Montserrat"/>
                <a:cs typeface="Montserrat"/>
              </a:rPr>
              <a:t>their </a:t>
            </a:r>
            <a:r>
              <a:rPr lang="en-US" sz="1150" dirty="0">
                <a:solidFill>
                  <a:srgbClr val="231F20"/>
                </a:solidFill>
                <a:latin typeface="Montserrat"/>
                <a:cs typeface="Montserrat"/>
              </a:rPr>
              <a:t>own</a:t>
            </a:r>
            <a:r>
              <a:rPr lang="en-US" sz="1150" spc="-30" dirty="0">
                <a:solidFill>
                  <a:srgbClr val="231F20"/>
                </a:solidFill>
                <a:latin typeface="Montserrat"/>
                <a:cs typeface="Montserrat"/>
              </a:rPr>
              <a:t> </a:t>
            </a:r>
            <a:r>
              <a:rPr lang="en-US" sz="1150" dirty="0">
                <a:solidFill>
                  <a:srgbClr val="231F20"/>
                </a:solidFill>
                <a:latin typeface="Montserrat"/>
                <a:cs typeface="Montserrat"/>
              </a:rPr>
              <a:t>personal</a:t>
            </a:r>
            <a:r>
              <a:rPr lang="en-US" sz="1150" spc="-30" dirty="0">
                <a:solidFill>
                  <a:srgbClr val="231F20"/>
                </a:solidFill>
                <a:latin typeface="Montserrat"/>
                <a:cs typeface="Montserrat"/>
              </a:rPr>
              <a:t> </a:t>
            </a:r>
            <a:r>
              <a:rPr lang="en-US" sz="1150" dirty="0">
                <a:solidFill>
                  <a:srgbClr val="231F20"/>
                </a:solidFill>
                <a:latin typeface="Montserrat"/>
                <a:cs typeface="Montserrat"/>
              </a:rPr>
              <a:t>projects.</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hours</a:t>
            </a:r>
            <a:r>
              <a:rPr lang="en-US" sz="1150" spc="-25" dirty="0">
                <a:solidFill>
                  <a:srgbClr val="231F20"/>
                </a:solidFill>
                <a:latin typeface="Montserrat"/>
                <a:cs typeface="Montserrat"/>
              </a:rPr>
              <a:t> </a:t>
            </a:r>
            <a:r>
              <a:rPr lang="en-US" sz="1150" dirty="0">
                <a:solidFill>
                  <a:srgbClr val="231F20"/>
                </a:solidFill>
                <a:latin typeface="Montserrat"/>
                <a:cs typeface="Montserrat"/>
              </a:rPr>
              <a:t>can</a:t>
            </a:r>
            <a:r>
              <a:rPr lang="en-US" sz="1150" spc="-25" dirty="0">
                <a:solidFill>
                  <a:srgbClr val="231F20"/>
                </a:solidFill>
                <a:latin typeface="Montserrat"/>
                <a:cs typeface="Montserrat"/>
              </a:rPr>
              <a:t> </a:t>
            </a:r>
            <a:r>
              <a:rPr lang="en-US" sz="1150" dirty="0">
                <a:solidFill>
                  <a:srgbClr val="231F20"/>
                </a:solidFill>
                <a:latin typeface="Montserrat"/>
                <a:cs typeface="Montserrat"/>
              </a:rPr>
              <a:t>be</a:t>
            </a:r>
            <a:r>
              <a:rPr lang="en-US" sz="1150" spc="-30" dirty="0">
                <a:solidFill>
                  <a:srgbClr val="231F20"/>
                </a:solidFill>
                <a:latin typeface="Montserrat"/>
                <a:cs typeface="Montserrat"/>
              </a:rPr>
              <a:t> </a:t>
            </a:r>
            <a:r>
              <a:rPr lang="en-US" sz="1150" dirty="0">
                <a:solidFill>
                  <a:srgbClr val="231F20"/>
                </a:solidFill>
                <a:latin typeface="Montserrat"/>
                <a:cs typeface="Montserrat"/>
              </a:rPr>
              <a:t>long,</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dirty="0">
                <a:solidFill>
                  <a:srgbClr val="231F20"/>
                </a:solidFill>
                <a:latin typeface="Montserrat"/>
                <a:cs typeface="Montserrat"/>
              </a:rPr>
              <a:t>spend</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majority</a:t>
            </a:r>
            <a:r>
              <a:rPr lang="en-US" sz="1150" spc="-30"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your</a:t>
            </a:r>
            <a:r>
              <a:rPr lang="en-US" sz="1150" spc="-25" dirty="0">
                <a:solidFill>
                  <a:srgbClr val="231F20"/>
                </a:solidFill>
                <a:latin typeface="Montserrat"/>
                <a:cs typeface="Montserrat"/>
              </a:rPr>
              <a:t> </a:t>
            </a:r>
            <a:r>
              <a:rPr lang="en-US" sz="1150" dirty="0">
                <a:solidFill>
                  <a:srgbClr val="231F20"/>
                </a:solidFill>
                <a:latin typeface="Montserrat"/>
                <a:cs typeface="Montserrat"/>
              </a:rPr>
              <a:t>time</a:t>
            </a:r>
            <a:r>
              <a:rPr lang="en-US" sz="1150" spc="-25" dirty="0">
                <a:solidFill>
                  <a:srgbClr val="231F20"/>
                </a:solidFill>
                <a:latin typeface="Montserrat"/>
                <a:cs typeface="Montserrat"/>
              </a:rPr>
              <a:t> in</a:t>
            </a:r>
            <a:r>
              <a:rPr lang="en-US" sz="1150" spc="500" dirty="0">
                <a:solidFill>
                  <a:srgbClr val="231F20"/>
                </a:solidFill>
                <a:latin typeface="Montserrat"/>
                <a:cs typeface="Montserrat"/>
              </a:rPr>
              <a:t> </a:t>
            </a:r>
            <a:r>
              <a:rPr lang="en-US" sz="1150" dirty="0">
                <a:solidFill>
                  <a:srgbClr val="231F20"/>
                </a:solidFill>
                <a:latin typeface="Montserrat"/>
                <a:cs typeface="Montserrat"/>
              </a:rPr>
              <a:t>a</a:t>
            </a:r>
            <a:r>
              <a:rPr lang="en-US" sz="1150" spc="-30" dirty="0">
                <a:solidFill>
                  <a:srgbClr val="231F20"/>
                </a:solidFill>
                <a:latin typeface="Montserrat"/>
                <a:cs typeface="Montserrat"/>
              </a:rPr>
              <a:t> </a:t>
            </a:r>
            <a:r>
              <a:rPr lang="en-US" sz="1150" dirty="0">
                <a:solidFill>
                  <a:srgbClr val="231F20"/>
                </a:solidFill>
                <a:latin typeface="Montserrat"/>
                <a:cs typeface="Montserrat"/>
              </a:rPr>
              <a:t>studio</a:t>
            </a:r>
            <a:r>
              <a:rPr lang="en-US" sz="1150" spc="-25" dirty="0">
                <a:solidFill>
                  <a:srgbClr val="231F20"/>
                </a:solidFill>
                <a:latin typeface="Montserrat"/>
                <a:cs typeface="Montserrat"/>
              </a:rPr>
              <a:t> </a:t>
            </a:r>
            <a:r>
              <a:rPr lang="en-US" sz="1150" dirty="0">
                <a:solidFill>
                  <a:srgbClr val="231F20"/>
                </a:solidFill>
                <a:latin typeface="Montserrat"/>
                <a:cs typeface="Montserrat"/>
              </a:rPr>
              <a:t>setting.</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collaborate</a:t>
            </a:r>
            <a:r>
              <a:rPr lang="en-US" sz="1150" spc="-25" dirty="0">
                <a:solidFill>
                  <a:srgbClr val="231F20"/>
                </a:solidFill>
                <a:latin typeface="Montserrat"/>
                <a:cs typeface="Montserrat"/>
              </a:rPr>
              <a:t> </a:t>
            </a:r>
            <a:r>
              <a:rPr lang="en-US" sz="1150" dirty="0">
                <a:solidFill>
                  <a:srgbClr val="231F20"/>
                </a:solidFill>
                <a:latin typeface="Montserrat"/>
                <a:cs typeface="Montserrat"/>
              </a:rPr>
              <a:t>with</a:t>
            </a:r>
            <a:r>
              <a:rPr lang="en-US" sz="1150" spc="-25" dirty="0">
                <a:solidFill>
                  <a:srgbClr val="231F20"/>
                </a:solidFill>
                <a:latin typeface="Montserrat"/>
                <a:cs typeface="Montserrat"/>
              </a:rPr>
              <a:t> </a:t>
            </a:r>
            <a:r>
              <a:rPr lang="en-US" sz="1150" dirty="0">
                <a:solidFill>
                  <a:srgbClr val="231F20"/>
                </a:solidFill>
                <a:latin typeface="Montserrat"/>
                <a:cs typeface="Montserrat"/>
              </a:rPr>
              <a:t>recording</a:t>
            </a:r>
            <a:r>
              <a:rPr lang="en-US" sz="1150" spc="-30"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recording/sound</a:t>
            </a:r>
            <a:r>
              <a:rPr lang="en-US" sz="1150" spc="-25" dirty="0">
                <a:solidFill>
                  <a:srgbClr val="231F20"/>
                </a:solidFill>
                <a:latin typeface="Montserrat"/>
                <a:cs typeface="Montserrat"/>
              </a:rPr>
              <a:t> </a:t>
            </a:r>
            <a:r>
              <a:rPr lang="en-US" sz="1150" dirty="0">
                <a:solidFill>
                  <a:srgbClr val="231F20"/>
                </a:solidFill>
                <a:latin typeface="Montserrat"/>
                <a:cs typeface="Montserrat"/>
              </a:rPr>
              <a:t>engineers,</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session </a:t>
            </a:r>
            <a:r>
              <a:rPr lang="en-US" sz="1150" dirty="0">
                <a:solidFill>
                  <a:srgbClr val="231F20"/>
                </a:solidFill>
                <a:latin typeface="Montserrat"/>
                <a:cs typeface="Montserrat"/>
              </a:rPr>
              <a:t>musicians</a:t>
            </a:r>
            <a:r>
              <a:rPr lang="en-US" sz="1150" spc="-35"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dirty="0">
                <a:solidFill>
                  <a:srgbClr val="231F20"/>
                </a:solidFill>
                <a:latin typeface="Montserrat"/>
                <a:cs typeface="Montserrat"/>
              </a:rPr>
              <a:t>singers,</a:t>
            </a:r>
            <a:r>
              <a:rPr lang="en-US" sz="1150" spc="-30" dirty="0">
                <a:solidFill>
                  <a:srgbClr val="231F20"/>
                </a:solidFill>
                <a:latin typeface="Montserrat"/>
                <a:cs typeface="Montserrat"/>
              </a:rPr>
              <a:t> </a:t>
            </a:r>
            <a:r>
              <a:rPr lang="en-US" sz="1150" dirty="0">
                <a:solidFill>
                  <a:srgbClr val="231F20"/>
                </a:solidFill>
                <a:latin typeface="Montserrat"/>
                <a:cs typeface="Montserrat"/>
              </a:rPr>
              <a:t>as</a:t>
            </a:r>
            <a:r>
              <a:rPr lang="en-US" sz="1150" spc="-30" dirty="0">
                <a:solidFill>
                  <a:srgbClr val="231F20"/>
                </a:solidFill>
                <a:latin typeface="Montserrat"/>
                <a:cs typeface="Montserrat"/>
              </a:rPr>
              <a:t> </a:t>
            </a:r>
            <a:r>
              <a:rPr lang="en-US" sz="1150" dirty="0">
                <a:solidFill>
                  <a:srgbClr val="231F20"/>
                </a:solidFill>
                <a:latin typeface="Montserrat"/>
                <a:cs typeface="Montserrat"/>
              </a:rPr>
              <a:t>well</a:t>
            </a:r>
            <a:r>
              <a:rPr lang="en-US" sz="1150" spc="-30" dirty="0">
                <a:solidFill>
                  <a:srgbClr val="231F20"/>
                </a:solidFill>
                <a:latin typeface="Montserrat"/>
                <a:cs typeface="Montserrat"/>
              </a:rPr>
              <a:t> </a:t>
            </a:r>
            <a:r>
              <a:rPr lang="en-US" sz="1150" dirty="0">
                <a:solidFill>
                  <a:srgbClr val="231F20"/>
                </a:solidFill>
                <a:latin typeface="Montserrat"/>
                <a:cs typeface="Montserrat"/>
              </a:rPr>
              <a:t>as</a:t>
            </a:r>
            <a:r>
              <a:rPr lang="en-US" sz="1150" spc="-30" dirty="0">
                <a:solidFill>
                  <a:srgbClr val="231F20"/>
                </a:solidFill>
                <a:latin typeface="Montserrat"/>
                <a:cs typeface="Montserrat"/>
              </a:rPr>
              <a:t> </a:t>
            </a:r>
            <a:r>
              <a:rPr lang="en-US" sz="1150" dirty="0">
                <a:solidFill>
                  <a:srgbClr val="231F20"/>
                </a:solidFill>
                <a:latin typeface="Montserrat"/>
                <a:cs typeface="Montserrat"/>
              </a:rPr>
              <a:t>A&amp;R</a:t>
            </a:r>
            <a:r>
              <a:rPr lang="en-US" sz="1150" spc="-35" dirty="0">
                <a:solidFill>
                  <a:srgbClr val="231F20"/>
                </a:solidFill>
                <a:latin typeface="Montserrat"/>
                <a:cs typeface="Montserrat"/>
              </a:rPr>
              <a:t> </a:t>
            </a:r>
            <a:r>
              <a:rPr lang="en-US" sz="1150" dirty="0">
                <a:solidFill>
                  <a:srgbClr val="231F20"/>
                </a:solidFill>
                <a:latin typeface="Montserrat"/>
                <a:cs typeface="Montserrat"/>
              </a:rPr>
              <a:t>managers</a:t>
            </a:r>
            <a:r>
              <a:rPr lang="en-US" sz="1150" spc="-30"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dirty="0">
                <a:solidFill>
                  <a:srgbClr val="231F20"/>
                </a:solidFill>
                <a:latin typeface="Montserrat"/>
                <a:cs typeface="Montserrat"/>
              </a:rPr>
              <a:t>record</a:t>
            </a:r>
            <a:r>
              <a:rPr lang="en-US" sz="1150" spc="-30" dirty="0">
                <a:solidFill>
                  <a:srgbClr val="231F20"/>
                </a:solidFill>
                <a:latin typeface="Montserrat"/>
                <a:cs typeface="Montserrat"/>
              </a:rPr>
              <a:t> </a:t>
            </a:r>
            <a:r>
              <a:rPr lang="en-US" sz="1150" dirty="0">
                <a:solidFill>
                  <a:srgbClr val="231F20"/>
                </a:solidFill>
                <a:latin typeface="Montserrat"/>
                <a:cs typeface="Montserrat"/>
              </a:rPr>
              <a:t>company</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executives.</a:t>
            </a:r>
            <a:endParaRPr lang="en-US" sz="1150" dirty="0">
              <a:latin typeface="Montserrat"/>
              <a:cs typeface="Montserrat"/>
            </a:endParaRPr>
          </a:p>
          <a:p>
            <a:pPr marL="12700">
              <a:lnSpc>
                <a:spcPts val="1295"/>
              </a:lnSpc>
            </a:pPr>
            <a:r>
              <a:rPr lang="en-US" sz="1150" b="1" dirty="0">
                <a:solidFill>
                  <a:srgbClr val="231F20"/>
                </a:solidFill>
                <a:latin typeface="Montserrat"/>
                <a:cs typeface="Montserrat"/>
              </a:rPr>
              <a:t>You</a:t>
            </a:r>
            <a:r>
              <a:rPr lang="en-US" sz="1150" b="1" spc="-40" dirty="0">
                <a:solidFill>
                  <a:srgbClr val="231F20"/>
                </a:solidFill>
                <a:latin typeface="Montserrat"/>
                <a:cs typeface="Montserrat"/>
              </a:rPr>
              <a:t> </a:t>
            </a:r>
            <a:r>
              <a:rPr lang="en-US" sz="1150" b="1" dirty="0">
                <a:solidFill>
                  <a:srgbClr val="231F20"/>
                </a:solidFill>
                <a:latin typeface="Montserrat"/>
                <a:cs typeface="Montserrat"/>
              </a:rPr>
              <a:t>could</a:t>
            </a:r>
            <a:r>
              <a:rPr lang="en-US" sz="1150" b="1" spc="-40" dirty="0">
                <a:solidFill>
                  <a:srgbClr val="231F20"/>
                </a:solidFill>
                <a:latin typeface="Montserrat"/>
                <a:cs typeface="Montserrat"/>
              </a:rPr>
              <a:t> </a:t>
            </a:r>
            <a:r>
              <a:rPr lang="en-US" sz="1150" b="1" dirty="0">
                <a:solidFill>
                  <a:srgbClr val="231F20"/>
                </a:solidFill>
                <a:latin typeface="Montserrat"/>
                <a:cs typeface="Montserrat"/>
              </a:rPr>
              <a:t>also</a:t>
            </a:r>
            <a:r>
              <a:rPr lang="en-US" sz="1150" b="1" spc="-40" dirty="0">
                <a:solidFill>
                  <a:srgbClr val="231F20"/>
                </a:solidFill>
                <a:latin typeface="Montserrat"/>
                <a:cs typeface="Montserrat"/>
              </a:rPr>
              <a:t> </a:t>
            </a:r>
            <a:r>
              <a:rPr lang="en-US" sz="1150" b="1" dirty="0">
                <a:solidFill>
                  <a:srgbClr val="231F20"/>
                </a:solidFill>
                <a:latin typeface="Montserrat"/>
                <a:cs typeface="Montserrat"/>
              </a:rPr>
              <a:t>become</a:t>
            </a:r>
            <a:r>
              <a:rPr lang="en-US" sz="1150" b="1" spc="-40" dirty="0">
                <a:solidFill>
                  <a:srgbClr val="231F20"/>
                </a:solidFill>
                <a:latin typeface="Montserrat"/>
                <a:cs typeface="Montserrat"/>
              </a:rPr>
              <a:t> </a:t>
            </a:r>
            <a:r>
              <a:rPr lang="en-US" sz="1150" b="1" spc="-25" dirty="0">
                <a:solidFill>
                  <a:srgbClr val="231F20"/>
                </a:solidFill>
                <a:latin typeface="Montserrat"/>
                <a:cs typeface="Montserrat"/>
              </a:rPr>
              <a:t>a:</a:t>
            </a:r>
            <a:endParaRPr lang="en-US" sz="1150" dirty="0">
              <a:latin typeface="Montserrat"/>
              <a:cs typeface="Montserrat"/>
            </a:endParaRPr>
          </a:p>
          <a:p>
            <a:pPr marL="12700" marR="324485">
              <a:lnSpc>
                <a:spcPts val="1350"/>
              </a:lnSpc>
              <a:spcBef>
                <a:spcPts val="55"/>
              </a:spcBef>
            </a:pPr>
            <a:r>
              <a:rPr lang="en-US" sz="1150" spc="-10" dirty="0">
                <a:solidFill>
                  <a:srgbClr val="231F20"/>
                </a:solidFill>
                <a:latin typeface="Montserrat"/>
                <a:cs typeface="Montserrat"/>
              </a:rPr>
              <a:t>Background</a:t>
            </a:r>
            <a:r>
              <a:rPr lang="en-US" sz="1150" spc="-30" dirty="0">
                <a:solidFill>
                  <a:srgbClr val="231F20"/>
                </a:solidFill>
                <a:latin typeface="Montserrat"/>
                <a:cs typeface="Montserrat"/>
              </a:rPr>
              <a:t> </a:t>
            </a:r>
            <a:r>
              <a:rPr lang="en-US" sz="1150" dirty="0">
                <a:solidFill>
                  <a:srgbClr val="231F20"/>
                </a:solidFill>
                <a:latin typeface="Montserrat"/>
                <a:cs typeface="Montserrat"/>
              </a:rPr>
              <a:t>singer,</a:t>
            </a:r>
            <a:r>
              <a:rPr lang="en-US" sz="1150" spc="-25" dirty="0">
                <a:solidFill>
                  <a:srgbClr val="231F20"/>
                </a:solidFill>
                <a:latin typeface="Montserrat"/>
                <a:cs typeface="Montserrat"/>
              </a:rPr>
              <a:t> </a:t>
            </a:r>
            <a:r>
              <a:rPr lang="en-US" sz="1150" dirty="0">
                <a:solidFill>
                  <a:srgbClr val="231F20"/>
                </a:solidFill>
                <a:latin typeface="Montserrat"/>
                <a:cs typeface="Montserrat"/>
              </a:rPr>
              <a:t>blogger,</a:t>
            </a:r>
            <a:r>
              <a:rPr lang="en-US" sz="1150" spc="-30" dirty="0">
                <a:solidFill>
                  <a:srgbClr val="231F20"/>
                </a:solidFill>
                <a:latin typeface="Montserrat"/>
                <a:cs typeface="Montserrat"/>
              </a:rPr>
              <a:t> </a:t>
            </a:r>
            <a:r>
              <a:rPr lang="en-US" sz="1150" dirty="0">
                <a:solidFill>
                  <a:srgbClr val="231F20"/>
                </a:solidFill>
                <a:latin typeface="Montserrat"/>
                <a:cs typeface="Montserrat"/>
              </a:rPr>
              <a:t>booking</a:t>
            </a:r>
            <a:r>
              <a:rPr lang="en-US" sz="1150" spc="-25" dirty="0">
                <a:solidFill>
                  <a:srgbClr val="231F20"/>
                </a:solidFill>
                <a:latin typeface="Montserrat"/>
                <a:cs typeface="Montserrat"/>
              </a:rPr>
              <a:t> </a:t>
            </a:r>
            <a:r>
              <a:rPr lang="en-US" sz="1150" dirty="0">
                <a:solidFill>
                  <a:srgbClr val="231F20"/>
                </a:solidFill>
                <a:latin typeface="Montserrat"/>
                <a:cs typeface="Montserrat"/>
              </a:rPr>
              <a:t>agent,</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composer,</a:t>
            </a:r>
            <a:r>
              <a:rPr lang="en-US" sz="1150" spc="-25" dirty="0">
                <a:solidFill>
                  <a:srgbClr val="231F20"/>
                </a:solidFill>
                <a:latin typeface="Montserrat"/>
                <a:cs typeface="Montserrat"/>
              </a:rPr>
              <a:t> </a:t>
            </a:r>
            <a:r>
              <a:rPr lang="en-US" sz="1150" dirty="0">
                <a:solidFill>
                  <a:srgbClr val="231F20"/>
                </a:solidFill>
                <a:latin typeface="Montserrat"/>
                <a:cs typeface="Montserrat"/>
              </a:rPr>
              <a:t>DJ,</a:t>
            </a:r>
            <a:r>
              <a:rPr lang="en-US" sz="1150" spc="-30" dirty="0">
                <a:solidFill>
                  <a:srgbClr val="231F20"/>
                </a:solidFill>
                <a:latin typeface="Montserrat"/>
                <a:cs typeface="Montserrat"/>
              </a:rPr>
              <a:t> </a:t>
            </a:r>
            <a:r>
              <a:rPr lang="en-US" sz="1150" dirty="0">
                <a:solidFill>
                  <a:srgbClr val="231F20"/>
                </a:solidFill>
                <a:latin typeface="Montserrat"/>
                <a:cs typeface="Montserrat"/>
              </a:rPr>
              <a:t>event</a:t>
            </a:r>
            <a:r>
              <a:rPr lang="en-US" sz="1150" spc="-25" dirty="0">
                <a:solidFill>
                  <a:srgbClr val="231F20"/>
                </a:solidFill>
                <a:latin typeface="Montserrat"/>
                <a:cs typeface="Montserrat"/>
              </a:rPr>
              <a:t> </a:t>
            </a:r>
            <a:r>
              <a:rPr lang="en-US" sz="1150" dirty="0">
                <a:solidFill>
                  <a:srgbClr val="231F20"/>
                </a:solidFill>
                <a:latin typeface="Montserrat"/>
                <a:cs typeface="Montserrat"/>
              </a:rPr>
              <a:t>manager,</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instrument technician,</a:t>
            </a:r>
            <a:r>
              <a:rPr lang="en-US" sz="1150" spc="-20" dirty="0">
                <a:solidFill>
                  <a:srgbClr val="231F20"/>
                </a:solidFill>
                <a:latin typeface="Montserrat"/>
                <a:cs typeface="Montserrat"/>
              </a:rPr>
              <a:t> </a:t>
            </a:r>
            <a:r>
              <a:rPr lang="en-US" sz="1150" dirty="0">
                <a:solidFill>
                  <a:srgbClr val="231F20"/>
                </a:solidFill>
                <a:latin typeface="Montserrat"/>
                <a:cs typeface="Montserrat"/>
              </a:rPr>
              <a:t>live</a:t>
            </a:r>
            <a:r>
              <a:rPr lang="en-US" sz="1150" spc="-15" dirty="0">
                <a:solidFill>
                  <a:srgbClr val="231F20"/>
                </a:solidFill>
                <a:latin typeface="Montserrat"/>
                <a:cs typeface="Montserrat"/>
              </a:rPr>
              <a:t> </a:t>
            </a:r>
            <a:r>
              <a:rPr lang="en-US" sz="1150" dirty="0">
                <a:solidFill>
                  <a:srgbClr val="231F20"/>
                </a:solidFill>
                <a:latin typeface="Montserrat"/>
                <a:cs typeface="Montserrat"/>
              </a:rPr>
              <a:t>sound</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technician,</a:t>
            </a:r>
            <a:r>
              <a:rPr lang="en-US" sz="1150" spc="-15" dirty="0">
                <a:solidFill>
                  <a:srgbClr val="231F20"/>
                </a:solidFill>
                <a:latin typeface="Montserrat"/>
                <a:cs typeface="Montserrat"/>
              </a:rPr>
              <a:t> </a:t>
            </a:r>
            <a:r>
              <a:rPr lang="en-US" sz="1150" dirty="0">
                <a:solidFill>
                  <a:srgbClr val="231F20"/>
                </a:solidFill>
                <a:latin typeface="Montserrat"/>
                <a:cs typeface="Montserrat"/>
              </a:rPr>
              <a:t>musical</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director,</a:t>
            </a:r>
            <a:r>
              <a:rPr lang="en-US" sz="1150" spc="-1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therapist,</a:t>
            </a:r>
            <a:r>
              <a:rPr lang="en-US" sz="1150" spc="-15" dirty="0">
                <a:solidFill>
                  <a:srgbClr val="231F20"/>
                </a:solidFill>
                <a:latin typeface="Montserrat"/>
                <a:cs typeface="Montserrat"/>
              </a:rPr>
              <a:t> </a:t>
            </a:r>
            <a:r>
              <a:rPr lang="en-US" sz="1150" dirty="0">
                <a:solidFill>
                  <a:srgbClr val="231F20"/>
                </a:solidFill>
                <a:latin typeface="Montserrat"/>
                <a:cs typeface="Montserrat"/>
              </a:rPr>
              <a:t>radio</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producer,</a:t>
            </a:r>
            <a:r>
              <a:rPr lang="en-US" sz="1150" spc="-15" dirty="0">
                <a:solidFill>
                  <a:srgbClr val="231F20"/>
                </a:solidFill>
                <a:latin typeface="Montserrat"/>
                <a:cs typeface="Montserrat"/>
              </a:rPr>
              <a:t> </a:t>
            </a:r>
            <a:r>
              <a:rPr lang="en-US" sz="1150" spc="-20" dirty="0">
                <a:solidFill>
                  <a:srgbClr val="231F20"/>
                </a:solidFill>
                <a:latin typeface="Montserrat"/>
                <a:cs typeface="Montserrat"/>
              </a:rPr>
              <a:t>sound </a:t>
            </a:r>
            <a:r>
              <a:rPr lang="en-US" sz="1150" dirty="0">
                <a:solidFill>
                  <a:srgbClr val="231F20"/>
                </a:solidFill>
                <a:latin typeface="Montserrat"/>
                <a:cs typeface="Montserrat"/>
              </a:rPr>
              <a:t>engineer</a:t>
            </a:r>
            <a:r>
              <a:rPr lang="en-US" sz="1150" spc="-30" dirty="0">
                <a:solidFill>
                  <a:srgbClr val="231F20"/>
                </a:solidFill>
                <a:latin typeface="Montserrat"/>
                <a:cs typeface="Montserrat"/>
              </a:rPr>
              <a:t> </a:t>
            </a:r>
            <a:r>
              <a:rPr lang="en-US" sz="1150" dirty="0">
                <a:solidFill>
                  <a:srgbClr val="231F20"/>
                </a:solidFill>
                <a:latin typeface="Montserrat"/>
                <a:cs typeface="Montserrat"/>
              </a:rPr>
              <a:t>or</a:t>
            </a:r>
            <a:r>
              <a:rPr lang="en-US" sz="1150" spc="-30" dirty="0">
                <a:solidFill>
                  <a:srgbClr val="231F20"/>
                </a:solidFill>
                <a:latin typeface="Montserrat"/>
                <a:cs typeface="Montserrat"/>
              </a:rPr>
              <a:t> </a:t>
            </a:r>
            <a:r>
              <a:rPr lang="en-US" sz="1150" dirty="0">
                <a:solidFill>
                  <a:srgbClr val="231F20"/>
                </a:solidFill>
                <a:latin typeface="Montserrat"/>
                <a:cs typeface="Montserrat"/>
              </a:rPr>
              <a:t>tour</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manager.</a:t>
            </a:r>
            <a:endParaRPr lang="en-US" sz="1150" dirty="0">
              <a:latin typeface="Montserrat"/>
              <a:cs typeface="Montserra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0865" y="220950"/>
            <a:ext cx="6057173" cy="366767"/>
          </a:xfrm>
          <a:prstGeom prst="rect">
            <a:avLst/>
          </a:prstGeom>
        </p:spPr>
        <p:txBody>
          <a:bodyPr vert="horz" wrap="square" lIns="0" tIns="12700" rIns="0" bIns="0" rtlCol="0">
            <a:spAutoFit/>
          </a:bodyPr>
          <a:lstStyle/>
          <a:p>
            <a:pPr marL="2215515">
              <a:lnSpc>
                <a:spcPct val="100000"/>
              </a:lnSpc>
              <a:spcBef>
                <a:spcPts val="100"/>
              </a:spcBef>
            </a:pPr>
            <a:r>
              <a:rPr lang="en-GB" dirty="0"/>
              <a:t>GCSE Music</a:t>
            </a:r>
            <a:endParaRPr spc="-10" dirty="0"/>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7127"/>
            <a:ext cx="6878320" cy="9365897"/>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lang="en-GB" sz="1150" spc="-10" dirty="0">
                <a:solidFill>
                  <a:srgbClr val="231F20"/>
                </a:solidFill>
                <a:latin typeface="Montserrat"/>
                <a:cs typeface="Montserrat"/>
              </a:rPr>
              <a:t>Eduqas</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ts val="1365"/>
              </a:lnSpc>
            </a:pPr>
            <a:r>
              <a:rPr sz="1150" dirty="0">
                <a:solidFill>
                  <a:srgbClr val="231F20"/>
                </a:solidFill>
                <a:latin typeface="Montserrat"/>
                <a:cs typeface="Montserrat"/>
              </a:rPr>
              <a:t>Ms</a:t>
            </a:r>
            <a:r>
              <a:rPr sz="1150" spc="-20" dirty="0">
                <a:solidFill>
                  <a:srgbClr val="231F20"/>
                </a:solidFill>
                <a:latin typeface="Montserrat"/>
                <a:cs typeface="Montserrat"/>
              </a:rPr>
              <a:t> </a:t>
            </a:r>
            <a:r>
              <a:rPr sz="1150" spc="-10" dirty="0">
                <a:solidFill>
                  <a:srgbClr val="231F20"/>
                </a:solidFill>
                <a:latin typeface="Montserrat"/>
                <a:cs typeface="Montserrat"/>
              </a:rPr>
              <a:t>Dickenson</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5080">
              <a:lnSpc>
                <a:spcPts val="1350"/>
              </a:lnSpc>
              <a:spcBef>
                <a:spcPts val="55"/>
              </a:spcBef>
            </a:pPr>
            <a:r>
              <a:rPr lang="en-GB" sz="1150" dirty="0">
                <a:solidFill>
                  <a:srgbClr val="231F20"/>
                </a:solidFill>
                <a:latin typeface="Montserrat"/>
                <a:cs typeface="Montserrat"/>
              </a:rPr>
              <a:t>The Eduqas music GCSE course encourages an integrated approach to the three distinct disciplines of performing, composing and appraising through four interrelated areas of study. The four areas of study are designed to develop knowledge and understanding of music through the study of a variety of genres and styles in a wider context. The Western Classical Tradition forms the basis of Musical Forms and Devices (area of study 1), and learners should take the opportunity to explore these forms and devices further in the other three areas of study. Music for Ensemble (area of study 2) allows learners to look more closely at texture and sonority. Film Music (area of study 3) and Popular Music (area of study 4) provide an opportunity to look at contrasting styles and genres of music.</a:t>
            </a:r>
          </a:p>
          <a:p>
            <a:pPr marL="12700" marR="5080">
              <a:lnSpc>
                <a:spcPts val="1350"/>
              </a:lnSpc>
              <a:spcBef>
                <a:spcPts val="55"/>
              </a:spcBef>
            </a:pPr>
            <a:endParaRPr lang="en-GB" sz="1150" b="1" spc="-10" dirty="0">
              <a:solidFill>
                <a:srgbClr val="231F20"/>
              </a:solidFill>
              <a:latin typeface="Montserrat"/>
              <a:cs typeface="Montserrat"/>
            </a:endParaRPr>
          </a:p>
          <a:p>
            <a:pPr marL="12700" marR="5080">
              <a:lnSpc>
                <a:spcPts val="1350"/>
              </a:lnSpc>
              <a:spcBef>
                <a:spcPts val="55"/>
              </a:spcBef>
            </a:pPr>
            <a:r>
              <a:rPr sz="1150" b="1" spc="-10" dirty="0">
                <a:solidFill>
                  <a:srgbClr val="231F20"/>
                </a:solidFill>
                <a:latin typeface="Montserrat"/>
                <a:cs typeface="Montserrat"/>
              </a:rPr>
              <a:t>Assessment(s)</a:t>
            </a:r>
            <a:endParaRPr sz="1150" dirty="0">
              <a:latin typeface="Montserrat"/>
              <a:cs typeface="Montserrat"/>
            </a:endParaRPr>
          </a:p>
          <a:p>
            <a:pPr marL="12700">
              <a:lnSpc>
                <a:spcPts val="1365"/>
              </a:lnSpc>
            </a:pPr>
            <a:r>
              <a:rPr sz="1150" dirty="0">
                <a:solidFill>
                  <a:srgbClr val="231F20"/>
                </a:solidFill>
                <a:latin typeface="Montserrat"/>
                <a:cs typeface="Montserrat"/>
              </a:rPr>
              <a:t>Controlled</a:t>
            </a:r>
            <a:r>
              <a:rPr sz="1150" spc="-45" dirty="0">
                <a:solidFill>
                  <a:srgbClr val="231F20"/>
                </a:solidFill>
                <a:latin typeface="Montserrat"/>
                <a:cs typeface="Montserrat"/>
              </a:rPr>
              <a:t> </a:t>
            </a:r>
            <a:r>
              <a:rPr sz="1150" dirty="0">
                <a:solidFill>
                  <a:srgbClr val="231F20"/>
                </a:solidFill>
                <a:latin typeface="Montserrat"/>
                <a:cs typeface="Montserrat"/>
              </a:rPr>
              <a:t>assessment</a:t>
            </a:r>
            <a:r>
              <a:rPr lang="en-GB" sz="1150" dirty="0">
                <a:solidFill>
                  <a:srgbClr val="231F20"/>
                </a:solidFill>
                <a:latin typeface="Montserrat"/>
                <a:cs typeface="Montserrat"/>
              </a:rPr>
              <a:t>, Exam</a:t>
            </a:r>
            <a:r>
              <a:rPr sz="1150" spc="-40" dirty="0">
                <a:solidFill>
                  <a:srgbClr val="231F20"/>
                </a:solidFill>
                <a:latin typeface="Montserrat"/>
                <a:cs typeface="Montserrat"/>
              </a:rPr>
              <a:t> </a:t>
            </a:r>
            <a:r>
              <a:rPr sz="1150" dirty="0">
                <a:solidFill>
                  <a:srgbClr val="231F20"/>
                </a:solidFill>
                <a:latin typeface="Montserrat"/>
                <a:cs typeface="Montserrat"/>
              </a:rPr>
              <a:t>and</a:t>
            </a:r>
            <a:r>
              <a:rPr sz="1150" spc="-40" dirty="0">
                <a:solidFill>
                  <a:srgbClr val="231F20"/>
                </a:solidFill>
                <a:latin typeface="Montserrat"/>
                <a:cs typeface="Montserrat"/>
              </a:rPr>
              <a:t> </a:t>
            </a:r>
            <a:r>
              <a:rPr sz="1150" spc="-10" dirty="0">
                <a:solidFill>
                  <a:srgbClr val="231F20"/>
                </a:solidFill>
                <a:latin typeface="Montserrat"/>
                <a:cs typeface="Montserrat"/>
              </a:rPr>
              <a:t>coursework</a:t>
            </a:r>
            <a:endParaRPr sz="1150" dirty="0">
              <a:latin typeface="Montserrat"/>
              <a:cs typeface="Montserrat"/>
            </a:endParaRPr>
          </a:p>
          <a:p>
            <a:pPr marL="12700">
              <a:lnSpc>
                <a:spcPts val="1365"/>
              </a:lnSpc>
            </a:pPr>
            <a:endParaRPr lang="en-GB" sz="1150" dirty="0">
              <a:solidFill>
                <a:srgbClr val="231F20"/>
              </a:solidFill>
              <a:latin typeface="Montserrat"/>
              <a:cs typeface="Montserrat"/>
            </a:endParaRPr>
          </a:p>
          <a:p>
            <a:pPr marL="12700">
              <a:lnSpc>
                <a:spcPts val="1365"/>
              </a:lnSpc>
            </a:pPr>
            <a:r>
              <a:rPr lang="en-GB" sz="1150" b="1" dirty="0">
                <a:solidFill>
                  <a:srgbClr val="231F20"/>
                </a:solidFill>
                <a:latin typeface="Montserrat"/>
                <a:cs typeface="Montserrat"/>
              </a:rPr>
              <a:t>Next Steps</a:t>
            </a:r>
          </a:p>
          <a:p>
            <a:pPr marL="12700">
              <a:lnSpc>
                <a:spcPts val="1365"/>
              </a:lnSpc>
            </a:pPr>
            <a:r>
              <a:rPr sz="1150" dirty="0">
                <a:solidFill>
                  <a:srgbClr val="231F20"/>
                </a:solidFill>
                <a:latin typeface="Montserrat"/>
                <a:cs typeface="Montserrat"/>
              </a:rPr>
              <a:t>6th</a:t>
            </a:r>
            <a:r>
              <a:rPr sz="1150" spc="-15" dirty="0">
                <a:solidFill>
                  <a:srgbClr val="231F20"/>
                </a:solidFill>
                <a:latin typeface="Montserrat"/>
                <a:cs typeface="Montserrat"/>
              </a:rPr>
              <a:t> </a:t>
            </a:r>
            <a:r>
              <a:rPr sz="1150" dirty="0">
                <a:solidFill>
                  <a:srgbClr val="231F20"/>
                </a:solidFill>
                <a:latin typeface="Montserrat"/>
                <a:cs typeface="Montserrat"/>
              </a:rPr>
              <a:t>Form</a:t>
            </a:r>
            <a:r>
              <a:rPr sz="1150" spc="-15" dirty="0">
                <a:solidFill>
                  <a:srgbClr val="231F20"/>
                </a:solidFill>
                <a:latin typeface="Montserrat"/>
                <a:cs typeface="Montserrat"/>
              </a:rPr>
              <a:t> </a:t>
            </a:r>
            <a:r>
              <a:rPr sz="1150" spc="-10" dirty="0">
                <a:solidFill>
                  <a:srgbClr val="231F20"/>
                </a:solidFill>
                <a:latin typeface="Montserrat"/>
                <a:cs typeface="Montserrat"/>
              </a:rPr>
              <a:t>Performing</a:t>
            </a:r>
            <a:r>
              <a:rPr sz="1150" spc="-15" dirty="0">
                <a:solidFill>
                  <a:srgbClr val="231F20"/>
                </a:solidFill>
                <a:latin typeface="Montserrat"/>
                <a:cs typeface="Montserrat"/>
              </a:rPr>
              <a:t> </a:t>
            </a:r>
            <a:r>
              <a:rPr sz="1150" dirty="0">
                <a:solidFill>
                  <a:srgbClr val="231F20"/>
                </a:solidFill>
                <a:latin typeface="Montserrat"/>
                <a:cs typeface="Montserrat"/>
              </a:rPr>
              <a:t>Arts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Music</a:t>
            </a:r>
            <a:r>
              <a:rPr sz="1150" spc="-15" dirty="0">
                <a:solidFill>
                  <a:srgbClr val="231F20"/>
                </a:solidFill>
                <a:latin typeface="Montserrat"/>
                <a:cs typeface="Montserrat"/>
              </a:rPr>
              <a:t> </a:t>
            </a:r>
            <a:r>
              <a:rPr sz="1150" spc="-10" dirty="0">
                <a:solidFill>
                  <a:srgbClr val="231F20"/>
                </a:solidFill>
                <a:latin typeface="Montserrat"/>
                <a:cs typeface="Montserrat"/>
              </a:rPr>
              <a:t>Courses</a:t>
            </a:r>
            <a:endParaRPr lang="en-GB" sz="1150" spc="-10" dirty="0">
              <a:solidFill>
                <a:srgbClr val="231F20"/>
              </a:solidFill>
              <a:latin typeface="Montserrat"/>
              <a:cs typeface="Montserrat"/>
            </a:endParaRPr>
          </a:p>
          <a:p>
            <a:pPr marL="12700">
              <a:lnSpc>
                <a:spcPts val="1365"/>
              </a:lnSpc>
            </a:pPr>
            <a:endParaRPr lang="en-GB" sz="1150" spc="-10" dirty="0">
              <a:solidFill>
                <a:srgbClr val="231F20"/>
              </a:solidFill>
              <a:latin typeface="Montserrat"/>
              <a:cs typeface="Montserrat"/>
            </a:endParaRPr>
          </a:p>
          <a:p>
            <a:pPr marL="12700">
              <a:lnSpc>
                <a:spcPts val="1365"/>
              </a:lnSpc>
            </a:pPr>
            <a:r>
              <a:rPr lang="en-GB" sz="1150" b="1" spc="-10" dirty="0">
                <a:solidFill>
                  <a:srgbClr val="231F20"/>
                </a:solidFill>
                <a:latin typeface="Montserrat"/>
                <a:cs typeface="Montserrat"/>
              </a:rPr>
              <a:t>Future Pathways</a:t>
            </a:r>
          </a:p>
          <a:p>
            <a:pPr marL="12700" marR="173990">
              <a:lnSpc>
                <a:spcPts val="1350"/>
              </a:lnSpc>
              <a:spcBef>
                <a:spcPts val="55"/>
              </a:spcBef>
            </a:pP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terms</a:t>
            </a:r>
            <a:r>
              <a:rPr lang="en-US" sz="1150" spc="-25"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career</a:t>
            </a:r>
            <a:r>
              <a:rPr lang="en-US" sz="1150" spc="-25" dirty="0">
                <a:solidFill>
                  <a:srgbClr val="231F20"/>
                </a:solidFill>
                <a:latin typeface="Montserrat"/>
                <a:cs typeface="Montserrat"/>
              </a:rPr>
              <a:t> </a:t>
            </a:r>
            <a:r>
              <a:rPr lang="en-US" sz="1150" dirty="0">
                <a:solidFill>
                  <a:srgbClr val="231F20"/>
                </a:solidFill>
                <a:latin typeface="Montserrat"/>
                <a:cs typeface="Montserrat"/>
              </a:rPr>
              <a:t>options,</a:t>
            </a:r>
            <a:r>
              <a:rPr lang="en-US" sz="1150" spc="-25" dirty="0">
                <a:solidFill>
                  <a:srgbClr val="231F20"/>
                </a:solidFill>
                <a:latin typeface="Montserrat"/>
                <a:cs typeface="Montserrat"/>
              </a:rPr>
              <a:t> </a:t>
            </a:r>
            <a:r>
              <a:rPr lang="en-US" sz="1150" dirty="0">
                <a:solidFill>
                  <a:srgbClr val="231F20"/>
                </a:solidFill>
                <a:latin typeface="Montserrat"/>
                <a:cs typeface="Montserrat"/>
              </a:rPr>
              <a:t>singers</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musicians</a:t>
            </a:r>
            <a:r>
              <a:rPr lang="en-US" sz="1150" spc="-25" dirty="0">
                <a:solidFill>
                  <a:srgbClr val="231F20"/>
                </a:solidFill>
                <a:latin typeface="Montserrat"/>
                <a:cs typeface="Montserrat"/>
              </a:rPr>
              <a:t> </a:t>
            </a:r>
            <a:r>
              <a:rPr lang="en-US" sz="1150" dirty="0">
                <a:solidFill>
                  <a:srgbClr val="231F20"/>
                </a:solidFill>
                <a:latin typeface="Montserrat"/>
                <a:cs typeface="Montserrat"/>
              </a:rPr>
              <a:t>may</a:t>
            </a:r>
            <a:r>
              <a:rPr lang="en-US" sz="1150" spc="-25" dirty="0">
                <a:solidFill>
                  <a:srgbClr val="231F20"/>
                </a:solidFill>
                <a:latin typeface="Montserrat"/>
                <a:cs typeface="Montserrat"/>
              </a:rPr>
              <a:t> </a:t>
            </a:r>
            <a:r>
              <a:rPr lang="en-US" sz="1150" dirty="0">
                <a:solidFill>
                  <a:srgbClr val="231F20"/>
                </a:solidFill>
                <a:latin typeface="Montserrat"/>
                <a:cs typeface="Montserrat"/>
              </a:rPr>
              <a:t>be</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most</a:t>
            </a:r>
            <a:r>
              <a:rPr lang="en-US" sz="1150" spc="-25" dirty="0">
                <a:solidFill>
                  <a:srgbClr val="231F20"/>
                </a:solidFill>
                <a:latin typeface="Montserrat"/>
                <a:cs typeface="Montserrat"/>
              </a:rPr>
              <a:t> </a:t>
            </a:r>
            <a:r>
              <a:rPr lang="en-US" sz="1150" dirty="0">
                <a:solidFill>
                  <a:srgbClr val="231F20"/>
                </a:solidFill>
                <a:latin typeface="Montserrat"/>
                <a:cs typeface="Montserrat"/>
              </a:rPr>
              <a:t>visible</a:t>
            </a:r>
            <a:r>
              <a:rPr lang="en-US" sz="1150" spc="-25" dirty="0">
                <a:solidFill>
                  <a:srgbClr val="231F20"/>
                </a:solidFill>
                <a:latin typeface="Montserrat"/>
                <a:cs typeface="Montserrat"/>
              </a:rPr>
              <a:t> </a:t>
            </a:r>
            <a:r>
              <a:rPr lang="en-US" sz="1150" dirty="0">
                <a:solidFill>
                  <a:srgbClr val="231F20"/>
                </a:solidFill>
                <a:latin typeface="Montserrat"/>
                <a:cs typeface="Montserrat"/>
              </a:rPr>
              <a:t>jobs</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20"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but </a:t>
            </a:r>
            <a:r>
              <a:rPr lang="en-US" sz="1150" dirty="0">
                <a:solidFill>
                  <a:srgbClr val="231F20"/>
                </a:solidFill>
                <a:latin typeface="Montserrat"/>
                <a:cs typeface="Montserrat"/>
              </a:rPr>
              <a:t>you</a:t>
            </a:r>
            <a:r>
              <a:rPr lang="en-US" sz="1150" spc="-30" dirty="0">
                <a:solidFill>
                  <a:srgbClr val="231F20"/>
                </a:solidFill>
                <a:latin typeface="Montserrat"/>
                <a:cs typeface="Montserrat"/>
              </a:rPr>
              <a:t> </a:t>
            </a:r>
            <a:r>
              <a:rPr lang="en-US" sz="1150" dirty="0">
                <a:solidFill>
                  <a:srgbClr val="231F20"/>
                </a:solidFill>
                <a:latin typeface="Montserrat"/>
                <a:cs typeface="Montserrat"/>
              </a:rPr>
              <a:t>could</a:t>
            </a:r>
            <a:r>
              <a:rPr lang="en-US" sz="1150" spc="-25" dirty="0">
                <a:solidFill>
                  <a:srgbClr val="231F20"/>
                </a:solidFill>
                <a:latin typeface="Montserrat"/>
                <a:cs typeface="Montserrat"/>
              </a:rPr>
              <a:t> </a:t>
            </a:r>
            <a:r>
              <a:rPr lang="en-US" sz="1150" dirty="0">
                <a:solidFill>
                  <a:srgbClr val="231F20"/>
                </a:solidFill>
                <a:latin typeface="Montserrat"/>
                <a:cs typeface="Montserrat"/>
              </a:rPr>
              <a:t>carve</a:t>
            </a:r>
            <a:r>
              <a:rPr lang="en-US" sz="1150" spc="-30" dirty="0">
                <a:solidFill>
                  <a:srgbClr val="231F20"/>
                </a:solidFill>
                <a:latin typeface="Montserrat"/>
                <a:cs typeface="Montserrat"/>
              </a:rPr>
              <a:t> </a:t>
            </a:r>
            <a:r>
              <a:rPr lang="en-US" sz="1150" dirty="0">
                <a:solidFill>
                  <a:srgbClr val="231F20"/>
                </a:solidFill>
                <a:latin typeface="Montserrat"/>
                <a:cs typeface="Montserrat"/>
              </a:rPr>
              <a:t>out</a:t>
            </a:r>
            <a:r>
              <a:rPr lang="en-US" sz="1150" spc="-25" dirty="0">
                <a:solidFill>
                  <a:srgbClr val="231F20"/>
                </a:solidFill>
                <a:latin typeface="Montserrat"/>
                <a:cs typeface="Montserrat"/>
              </a:rPr>
              <a:t> </a:t>
            </a:r>
            <a:r>
              <a:rPr lang="en-US" sz="1150" dirty="0">
                <a:solidFill>
                  <a:srgbClr val="231F20"/>
                </a:solidFill>
                <a:latin typeface="Montserrat"/>
                <a:cs typeface="Montserrat"/>
              </a:rPr>
              <a:t>a</a:t>
            </a:r>
            <a:r>
              <a:rPr lang="en-US" sz="1150" spc="-30" dirty="0">
                <a:solidFill>
                  <a:srgbClr val="231F20"/>
                </a:solidFill>
                <a:latin typeface="Montserrat"/>
                <a:cs typeface="Montserrat"/>
              </a:rPr>
              <a:t> </a:t>
            </a:r>
            <a:r>
              <a:rPr lang="en-US" sz="1150" dirty="0">
                <a:solidFill>
                  <a:srgbClr val="231F20"/>
                </a:solidFill>
                <a:latin typeface="Montserrat"/>
                <a:cs typeface="Montserrat"/>
              </a:rPr>
              <a:t>career</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30" dirty="0">
                <a:solidFill>
                  <a:srgbClr val="231F20"/>
                </a:solidFill>
                <a:latin typeface="Montserrat"/>
                <a:cs typeface="Montserrat"/>
              </a:rPr>
              <a:t> </a:t>
            </a:r>
            <a:r>
              <a:rPr lang="en-US" sz="1150" dirty="0">
                <a:solidFill>
                  <a:srgbClr val="231F20"/>
                </a:solidFill>
                <a:latin typeface="Montserrat"/>
                <a:cs typeface="Montserrat"/>
              </a:rPr>
              <a:t>a</a:t>
            </a:r>
            <a:r>
              <a:rPr lang="en-US" sz="1150" spc="-25" dirty="0">
                <a:solidFill>
                  <a:srgbClr val="231F20"/>
                </a:solidFill>
                <a:latin typeface="Montserrat"/>
                <a:cs typeface="Montserrat"/>
              </a:rPr>
              <a:t> </a:t>
            </a:r>
            <a:r>
              <a:rPr lang="en-US" sz="1150" dirty="0">
                <a:solidFill>
                  <a:srgbClr val="231F20"/>
                </a:solidFill>
                <a:latin typeface="Montserrat"/>
                <a:cs typeface="Montserrat"/>
              </a:rPr>
              <a:t>number</a:t>
            </a:r>
            <a:r>
              <a:rPr lang="en-US" sz="1150" spc="-30"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areas</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including:</a:t>
            </a:r>
            <a:endParaRPr lang="en-US" sz="1150" dirty="0">
              <a:latin typeface="Montserrat"/>
              <a:cs typeface="Montserrat"/>
            </a:endParaRPr>
          </a:p>
          <a:p>
            <a:pPr marL="12700" marR="400050">
              <a:lnSpc>
                <a:spcPts val="1350"/>
              </a:lnSpc>
            </a:pPr>
            <a:r>
              <a:rPr lang="en-US" sz="1150" spc="-10" dirty="0">
                <a:solidFill>
                  <a:srgbClr val="231F20"/>
                </a:solidFill>
                <a:latin typeface="Montserrat"/>
                <a:cs typeface="Montserrat"/>
              </a:rPr>
              <a:t>Performing,</a:t>
            </a:r>
            <a:r>
              <a:rPr lang="en-US" sz="1150" spc="-25" dirty="0">
                <a:solidFill>
                  <a:srgbClr val="231F20"/>
                </a:solidFill>
                <a:latin typeface="Montserrat"/>
                <a:cs typeface="Montserrat"/>
              </a:rPr>
              <a:t> </a:t>
            </a:r>
            <a:r>
              <a:rPr lang="en-US" sz="1150" dirty="0">
                <a:solidFill>
                  <a:srgbClr val="231F20"/>
                </a:solidFill>
                <a:latin typeface="Montserrat"/>
                <a:cs typeface="Montserrat"/>
              </a:rPr>
              <a:t>song</a:t>
            </a:r>
            <a:r>
              <a:rPr lang="en-US" sz="1150" spc="-25" dirty="0">
                <a:solidFill>
                  <a:srgbClr val="231F20"/>
                </a:solidFill>
                <a:latin typeface="Montserrat"/>
                <a:cs typeface="Montserrat"/>
              </a:rPr>
              <a:t> </a:t>
            </a:r>
            <a:r>
              <a:rPr lang="en-US" sz="1150" dirty="0">
                <a:solidFill>
                  <a:srgbClr val="231F20"/>
                </a:solidFill>
                <a:latin typeface="Montserrat"/>
                <a:cs typeface="Montserrat"/>
              </a:rPr>
              <a:t>writing,</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composing,</a:t>
            </a:r>
            <a:r>
              <a:rPr lang="en-US" sz="1150" spc="-25" dirty="0">
                <a:solidFill>
                  <a:srgbClr val="231F20"/>
                </a:solidFill>
                <a:latin typeface="Montserrat"/>
                <a:cs typeface="Montserrat"/>
              </a:rPr>
              <a:t> </a:t>
            </a:r>
            <a:r>
              <a:rPr lang="en-US" sz="1150" dirty="0">
                <a:solidFill>
                  <a:srgbClr val="231F20"/>
                </a:solidFill>
                <a:latin typeface="Montserrat"/>
                <a:cs typeface="Montserrat"/>
              </a:rPr>
              <a:t>live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entertainment,</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education,</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music </a:t>
            </a:r>
            <a:r>
              <a:rPr lang="en-US" sz="1150" dirty="0">
                <a:solidFill>
                  <a:srgbClr val="231F20"/>
                </a:solidFill>
                <a:latin typeface="Montserrat"/>
                <a:cs typeface="Montserrat"/>
              </a:rPr>
              <a:t>production,</a:t>
            </a:r>
            <a:r>
              <a:rPr lang="en-US" sz="1150" spc="-20" dirty="0">
                <a:solidFill>
                  <a:srgbClr val="231F20"/>
                </a:solidFill>
                <a:latin typeface="Montserrat"/>
                <a:cs typeface="Montserrat"/>
              </a:rPr>
              <a:t> </a:t>
            </a:r>
            <a:r>
              <a:rPr lang="en-US" sz="1150" dirty="0">
                <a:solidFill>
                  <a:srgbClr val="231F20"/>
                </a:solidFill>
                <a:latin typeface="Montserrat"/>
                <a:cs typeface="Montserrat"/>
              </a:rPr>
              <a:t>artist</a:t>
            </a:r>
            <a:r>
              <a:rPr lang="en-US" sz="1150" spc="-20" dirty="0">
                <a:solidFill>
                  <a:srgbClr val="231F20"/>
                </a:solidFill>
                <a:latin typeface="Montserrat"/>
                <a:cs typeface="Montserrat"/>
              </a:rPr>
              <a:t> </a:t>
            </a:r>
            <a:r>
              <a:rPr lang="en-US" sz="1150" dirty="0">
                <a:solidFill>
                  <a:srgbClr val="231F20"/>
                </a:solidFill>
                <a:latin typeface="Montserrat"/>
                <a:cs typeface="Montserrat"/>
              </a:rPr>
              <a:t>management,</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marketing</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0" dirty="0">
                <a:solidFill>
                  <a:srgbClr val="231F20"/>
                </a:solidFill>
                <a:latin typeface="Montserrat"/>
                <a:cs typeface="Montserrat"/>
              </a:rPr>
              <a:t> </a:t>
            </a:r>
            <a:r>
              <a:rPr lang="en-US" sz="1150" dirty="0">
                <a:solidFill>
                  <a:srgbClr val="231F20"/>
                </a:solidFill>
                <a:latin typeface="Montserrat"/>
                <a:cs typeface="Montserrat"/>
              </a:rPr>
              <a:t>PR,</a:t>
            </a:r>
            <a:r>
              <a:rPr lang="en-US" sz="1150" spc="-20"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journalism.</a:t>
            </a:r>
            <a:endParaRPr lang="en-US" sz="1150" dirty="0">
              <a:latin typeface="Montserrat"/>
              <a:cs typeface="Montserrat"/>
            </a:endParaRPr>
          </a:p>
          <a:p>
            <a:pPr marL="12700" marR="81280">
              <a:lnSpc>
                <a:spcPts val="1350"/>
              </a:lnSpc>
            </a:pPr>
            <a:r>
              <a:rPr lang="en-US" sz="1150" dirty="0">
                <a:solidFill>
                  <a:srgbClr val="231F20"/>
                </a:solidFill>
                <a:latin typeface="Montserrat"/>
                <a:cs typeface="Montserrat"/>
              </a:rPr>
              <a:t>While</a:t>
            </a:r>
            <a:r>
              <a:rPr lang="en-US" sz="1150" spc="-25" dirty="0">
                <a:solidFill>
                  <a:srgbClr val="231F20"/>
                </a:solidFill>
                <a:latin typeface="Montserrat"/>
                <a:cs typeface="Montserrat"/>
              </a:rPr>
              <a:t> </a:t>
            </a:r>
            <a:r>
              <a:rPr lang="en-US" sz="1150" dirty="0">
                <a:solidFill>
                  <a:srgbClr val="231F20"/>
                </a:solidFill>
                <a:latin typeface="Montserrat"/>
                <a:cs typeface="Montserrat"/>
              </a:rPr>
              <a:t>careers</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industry</a:t>
            </a:r>
            <a:r>
              <a:rPr lang="en-US" sz="1150" spc="-25" dirty="0">
                <a:solidFill>
                  <a:srgbClr val="231F20"/>
                </a:solidFill>
                <a:latin typeface="Montserrat"/>
                <a:cs typeface="Montserrat"/>
              </a:rPr>
              <a:t> </a:t>
            </a:r>
            <a:r>
              <a:rPr lang="en-US" sz="1150" dirty="0">
                <a:solidFill>
                  <a:srgbClr val="231F20"/>
                </a:solidFill>
                <a:latin typeface="Montserrat"/>
                <a:cs typeface="Montserrat"/>
              </a:rPr>
              <a:t>are</a:t>
            </a:r>
            <a:r>
              <a:rPr lang="en-US" sz="1150" spc="-20" dirty="0">
                <a:solidFill>
                  <a:srgbClr val="231F20"/>
                </a:solidFill>
                <a:latin typeface="Montserrat"/>
                <a:cs typeface="Montserrat"/>
              </a:rPr>
              <a:t> </a:t>
            </a:r>
            <a:r>
              <a:rPr lang="en-US" sz="1150" dirty="0">
                <a:solidFill>
                  <a:srgbClr val="231F20"/>
                </a:solidFill>
                <a:latin typeface="Montserrat"/>
                <a:cs typeface="Montserrat"/>
              </a:rPr>
              <a:t>undoubtedly</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competitive,</a:t>
            </a:r>
            <a:r>
              <a:rPr lang="en-US" sz="1150" spc="-25" dirty="0">
                <a:solidFill>
                  <a:srgbClr val="231F20"/>
                </a:solidFill>
                <a:latin typeface="Montserrat"/>
                <a:cs typeface="Montserrat"/>
              </a:rPr>
              <a:t> </a:t>
            </a:r>
            <a:r>
              <a:rPr lang="en-US" sz="1150" dirty="0">
                <a:solidFill>
                  <a:srgbClr val="231F20"/>
                </a:solidFill>
                <a:latin typeface="Montserrat"/>
                <a:cs typeface="Montserrat"/>
              </a:rPr>
              <a:t>they’re</a:t>
            </a:r>
            <a:r>
              <a:rPr lang="en-US" sz="1150" spc="-25" dirty="0">
                <a:solidFill>
                  <a:srgbClr val="231F20"/>
                </a:solidFill>
                <a:latin typeface="Montserrat"/>
                <a:cs typeface="Montserrat"/>
              </a:rPr>
              <a:t> </a:t>
            </a:r>
            <a:r>
              <a:rPr lang="en-US" sz="1150" dirty="0">
                <a:solidFill>
                  <a:srgbClr val="231F20"/>
                </a:solidFill>
                <a:latin typeface="Montserrat"/>
                <a:cs typeface="Montserrat"/>
              </a:rPr>
              <a:t>by</a:t>
            </a:r>
            <a:r>
              <a:rPr lang="en-US" sz="1150" spc="-25" dirty="0">
                <a:solidFill>
                  <a:srgbClr val="231F20"/>
                </a:solidFill>
                <a:latin typeface="Montserrat"/>
                <a:cs typeface="Montserrat"/>
              </a:rPr>
              <a:t> </a:t>
            </a:r>
            <a:r>
              <a:rPr lang="en-US" sz="1150" dirty="0">
                <a:solidFill>
                  <a:srgbClr val="231F20"/>
                </a:solidFill>
                <a:latin typeface="Montserrat"/>
                <a:cs typeface="Montserrat"/>
              </a:rPr>
              <a:t>no</a:t>
            </a:r>
            <a:r>
              <a:rPr lang="en-US" sz="1150" spc="-25" dirty="0">
                <a:solidFill>
                  <a:srgbClr val="231F20"/>
                </a:solidFill>
                <a:latin typeface="Montserrat"/>
                <a:cs typeface="Montserrat"/>
              </a:rPr>
              <a:t> </a:t>
            </a:r>
            <a:r>
              <a:rPr lang="en-US" sz="1150" dirty="0">
                <a:solidFill>
                  <a:srgbClr val="231F20"/>
                </a:solidFill>
                <a:latin typeface="Montserrat"/>
                <a:cs typeface="Montserrat"/>
              </a:rPr>
              <a:t>means</a:t>
            </a:r>
            <a:r>
              <a:rPr lang="en-US" sz="1150" spc="-20" dirty="0">
                <a:solidFill>
                  <a:srgbClr val="231F20"/>
                </a:solidFill>
                <a:latin typeface="Montserrat"/>
                <a:cs typeface="Montserrat"/>
              </a:rPr>
              <a:t> </a:t>
            </a:r>
            <a:r>
              <a:rPr lang="en-US" sz="1150" dirty="0">
                <a:solidFill>
                  <a:srgbClr val="231F20"/>
                </a:solidFill>
                <a:latin typeface="Montserrat"/>
                <a:cs typeface="Montserrat"/>
              </a:rPr>
              <a:t>out</a:t>
            </a:r>
            <a:r>
              <a:rPr lang="en-US" sz="1150" spc="-25" dirty="0">
                <a:solidFill>
                  <a:srgbClr val="231F20"/>
                </a:solidFill>
                <a:latin typeface="Montserrat"/>
                <a:cs typeface="Montserrat"/>
              </a:rPr>
              <a:t> of </a:t>
            </a:r>
            <a:r>
              <a:rPr lang="en-US" sz="1150" dirty="0">
                <a:solidFill>
                  <a:srgbClr val="231F20"/>
                </a:solidFill>
                <a:latin typeface="Montserrat"/>
                <a:cs typeface="Montserrat"/>
              </a:rPr>
              <a:t>reach</a:t>
            </a:r>
            <a:r>
              <a:rPr lang="en-US" sz="1150" spc="-10" dirty="0">
                <a:solidFill>
                  <a:srgbClr val="231F20"/>
                </a:solidFill>
                <a:latin typeface="Montserrat"/>
                <a:cs typeface="Montserrat"/>
              </a:rPr>
              <a:t> </a:t>
            </a:r>
            <a:r>
              <a:rPr lang="en-US" sz="1150" dirty="0">
                <a:solidFill>
                  <a:srgbClr val="231F20"/>
                </a:solidFill>
                <a:latin typeface="Montserrat"/>
                <a:cs typeface="Montserrat"/>
              </a:rPr>
              <a:t>for</a:t>
            </a:r>
            <a:r>
              <a:rPr lang="en-US" sz="1150" spc="-5" dirty="0">
                <a:solidFill>
                  <a:srgbClr val="231F20"/>
                </a:solidFill>
                <a:latin typeface="Montserrat"/>
                <a:cs typeface="Montserrat"/>
              </a:rPr>
              <a:t> </a:t>
            </a:r>
            <a:r>
              <a:rPr lang="en-US" sz="1150" dirty="0">
                <a:solidFill>
                  <a:srgbClr val="231F20"/>
                </a:solidFill>
                <a:latin typeface="Montserrat"/>
                <a:cs typeface="Montserrat"/>
              </a:rPr>
              <a:t>those</a:t>
            </a:r>
            <a:r>
              <a:rPr lang="en-US" sz="1150" spc="-10" dirty="0">
                <a:solidFill>
                  <a:srgbClr val="231F20"/>
                </a:solidFill>
                <a:latin typeface="Montserrat"/>
                <a:cs typeface="Montserrat"/>
              </a:rPr>
              <a:t> </a:t>
            </a:r>
            <a:r>
              <a:rPr lang="en-US" sz="1150" dirty="0">
                <a:solidFill>
                  <a:srgbClr val="231F20"/>
                </a:solidFill>
                <a:latin typeface="Montserrat"/>
                <a:cs typeface="Montserrat"/>
              </a:rPr>
              <a:t>with</a:t>
            </a:r>
            <a:r>
              <a:rPr lang="en-US" sz="1150" spc="-5" dirty="0">
                <a:solidFill>
                  <a:srgbClr val="231F20"/>
                </a:solidFill>
                <a:latin typeface="Montserrat"/>
                <a:cs typeface="Montserrat"/>
              </a:rPr>
              <a:t> </a:t>
            </a:r>
            <a:r>
              <a:rPr lang="en-US" sz="1150" dirty="0">
                <a:solidFill>
                  <a:srgbClr val="231F20"/>
                </a:solidFill>
                <a:latin typeface="Montserrat"/>
                <a:cs typeface="Montserrat"/>
              </a:rPr>
              <a:t>the</a:t>
            </a:r>
            <a:r>
              <a:rPr lang="en-US" sz="1150" spc="-5" dirty="0">
                <a:solidFill>
                  <a:srgbClr val="231F20"/>
                </a:solidFill>
                <a:latin typeface="Montserrat"/>
                <a:cs typeface="Montserrat"/>
              </a:rPr>
              <a:t> </a:t>
            </a:r>
            <a:r>
              <a:rPr lang="en-US" sz="1150" dirty="0">
                <a:solidFill>
                  <a:srgbClr val="231F20"/>
                </a:solidFill>
                <a:latin typeface="Montserrat"/>
                <a:cs typeface="Montserrat"/>
              </a:rPr>
              <a:t>right</a:t>
            </a:r>
            <a:r>
              <a:rPr lang="en-US" sz="1150" spc="-10" dirty="0">
                <a:solidFill>
                  <a:srgbClr val="231F20"/>
                </a:solidFill>
                <a:latin typeface="Montserrat"/>
                <a:cs typeface="Montserrat"/>
              </a:rPr>
              <a:t> </a:t>
            </a:r>
            <a:r>
              <a:rPr lang="en-US" sz="1150" dirty="0">
                <a:solidFill>
                  <a:srgbClr val="231F20"/>
                </a:solidFill>
                <a:latin typeface="Montserrat"/>
                <a:cs typeface="Montserrat"/>
              </a:rPr>
              <a:t>qualifications</a:t>
            </a:r>
            <a:r>
              <a:rPr lang="en-US" sz="1150" spc="-5" dirty="0">
                <a:solidFill>
                  <a:srgbClr val="231F20"/>
                </a:solidFill>
                <a:latin typeface="Montserrat"/>
                <a:cs typeface="Montserrat"/>
              </a:rPr>
              <a:t> </a:t>
            </a:r>
            <a:r>
              <a:rPr lang="en-US" sz="1150" dirty="0">
                <a:solidFill>
                  <a:srgbClr val="231F20"/>
                </a:solidFill>
                <a:latin typeface="Montserrat"/>
                <a:cs typeface="Montserrat"/>
              </a:rPr>
              <a:t>and</a:t>
            </a:r>
            <a:r>
              <a:rPr lang="en-US" sz="1150" spc="-5" dirty="0">
                <a:solidFill>
                  <a:srgbClr val="231F20"/>
                </a:solidFill>
                <a:latin typeface="Montserrat"/>
                <a:cs typeface="Montserrat"/>
              </a:rPr>
              <a:t> </a:t>
            </a:r>
            <a:r>
              <a:rPr lang="en-US" sz="1150" spc="-10" dirty="0">
                <a:solidFill>
                  <a:srgbClr val="231F20"/>
                </a:solidFill>
                <a:latin typeface="Montserrat"/>
                <a:cs typeface="Montserrat"/>
              </a:rPr>
              <a:t>experience.</a:t>
            </a:r>
            <a:endParaRPr lang="en-US" sz="1150" dirty="0">
              <a:latin typeface="Montserrat"/>
              <a:cs typeface="Montserrat"/>
            </a:endParaRPr>
          </a:p>
          <a:p>
            <a:pPr marL="12700" marR="419734">
              <a:lnSpc>
                <a:spcPts val="1350"/>
              </a:lnSpc>
              <a:spcBef>
                <a:spcPts val="1390"/>
              </a:spcBef>
            </a:pPr>
            <a:r>
              <a:rPr lang="en-US" sz="1150" b="1" dirty="0">
                <a:solidFill>
                  <a:srgbClr val="231F20"/>
                </a:solidFill>
                <a:latin typeface="Montserrat"/>
                <a:cs typeface="Montserrat"/>
              </a:rPr>
              <a:t>A&amp;R</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(artists</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and</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repertoire)</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manager</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a:t>
            </a:r>
            <a:r>
              <a:rPr lang="en-US" sz="1150" b="1" spc="-20" dirty="0">
                <a:solidFill>
                  <a:srgbClr val="231F20"/>
                </a:solidFill>
                <a:latin typeface="Montserrat"/>
                <a:cs typeface="Montserrat"/>
              </a:rPr>
              <a:t> </a:t>
            </a:r>
            <a:r>
              <a:rPr lang="en-US" sz="1150" dirty="0">
                <a:solidFill>
                  <a:srgbClr val="231F20"/>
                </a:solidFill>
                <a:latin typeface="Montserrat"/>
                <a:cs typeface="Montserrat"/>
              </a:rPr>
              <a:t>as</a:t>
            </a:r>
            <a:r>
              <a:rPr lang="en-US" sz="1150" spc="-20" dirty="0">
                <a:solidFill>
                  <a:srgbClr val="231F20"/>
                </a:solidFill>
                <a:latin typeface="Montserrat"/>
                <a:cs typeface="Montserrat"/>
              </a:rPr>
              <a:t> </a:t>
            </a:r>
            <a:r>
              <a:rPr lang="en-US" sz="1150" dirty="0">
                <a:solidFill>
                  <a:srgbClr val="231F20"/>
                </a:solidFill>
                <a:latin typeface="Montserrat"/>
                <a:cs typeface="Montserrat"/>
              </a:rPr>
              <a:t>a</a:t>
            </a:r>
            <a:r>
              <a:rPr lang="en-US" sz="1150" spc="-20" dirty="0">
                <a:solidFill>
                  <a:srgbClr val="231F20"/>
                </a:solidFill>
                <a:latin typeface="Montserrat"/>
                <a:cs typeface="Montserrat"/>
              </a:rPr>
              <a:t> </a:t>
            </a:r>
            <a:r>
              <a:rPr lang="en-US" sz="1150" dirty="0">
                <a:solidFill>
                  <a:srgbClr val="231F20"/>
                </a:solidFill>
                <a:latin typeface="Montserrat"/>
                <a:cs typeface="Montserrat"/>
              </a:rPr>
              <a:t>form</a:t>
            </a:r>
            <a:r>
              <a:rPr lang="en-US" sz="1150" spc="-15" dirty="0">
                <a:solidFill>
                  <a:srgbClr val="231F20"/>
                </a:solidFill>
                <a:latin typeface="Montserrat"/>
                <a:cs typeface="Montserrat"/>
              </a:rPr>
              <a:t> </a:t>
            </a:r>
            <a:r>
              <a:rPr lang="en-US" sz="1150" dirty="0">
                <a:solidFill>
                  <a:srgbClr val="231F20"/>
                </a:solidFill>
                <a:latin typeface="Montserrat"/>
                <a:cs typeface="Montserrat"/>
              </a:rPr>
              <a:t>of</a:t>
            </a:r>
            <a:r>
              <a:rPr lang="en-US" sz="1150" spc="-20" dirty="0">
                <a:solidFill>
                  <a:srgbClr val="231F20"/>
                </a:solidFill>
                <a:latin typeface="Montserrat"/>
                <a:cs typeface="Montserrat"/>
              </a:rPr>
              <a:t> </a:t>
            </a:r>
            <a:r>
              <a:rPr lang="en-US" sz="1150" dirty="0">
                <a:solidFill>
                  <a:srgbClr val="231F20"/>
                </a:solidFill>
                <a:latin typeface="Montserrat"/>
                <a:cs typeface="Montserrat"/>
              </a:rPr>
              <a:t>talent</a:t>
            </a:r>
            <a:r>
              <a:rPr lang="en-US" sz="1150" spc="-20" dirty="0">
                <a:solidFill>
                  <a:srgbClr val="231F20"/>
                </a:solidFill>
                <a:latin typeface="Montserrat"/>
                <a:cs typeface="Montserrat"/>
              </a:rPr>
              <a:t> </a:t>
            </a:r>
            <a:r>
              <a:rPr lang="en-US" sz="1150" dirty="0">
                <a:solidFill>
                  <a:srgbClr val="231F20"/>
                </a:solidFill>
                <a:latin typeface="Montserrat"/>
                <a:cs typeface="Montserrat"/>
              </a:rPr>
              <a:t>agent,</a:t>
            </a:r>
            <a:r>
              <a:rPr lang="en-US" sz="1150" spc="-20" dirty="0">
                <a:solidFill>
                  <a:srgbClr val="231F20"/>
                </a:solidFill>
                <a:latin typeface="Montserrat"/>
                <a:cs typeface="Montserrat"/>
              </a:rPr>
              <a:t> </a:t>
            </a:r>
            <a:r>
              <a:rPr lang="en-US" sz="1150" dirty="0">
                <a:solidFill>
                  <a:srgbClr val="231F20"/>
                </a:solidFill>
                <a:latin typeface="Montserrat"/>
                <a:cs typeface="Montserrat"/>
              </a:rPr>
              <a:t>you’ll</a:t>
            </a:r>
            <a:r>
              <a:rPr lang="en-US" sz="1150" spc="-15" dirty="0">
                <a:solidFill>
                  <a:srgbClr val="231F20"/>
                </a:solidFill>
                <a:latin typeface="Montserrat"/>
                <a:cs typeface="Montserrat"/>
              </a:rPr>
              <a:t> </a:t>
            </a:r>
            <a:r>
              <a:rPr lang="en-US" sz="1150" dirty="0">
                <a:solidFill>
                  <a:srgbClr val="231F20"/>
                </a:solidFill>
                <a:latin typeface="Montserrat"/>
                <a:cs typeface="Montserrat"/>
              </a:rPr>
              <a:t>be</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responsible </a:t>
            </a:r>
            <a:r>
              <a:rPr lang="en-US" sz="1150" dirty="0">
                <a:solidFill>
                  <a:srgbClr val="231F20"/>
                </a:solidFill>
                <a:latin typeface="Montserrat"/>
                <a:cs typeface="Montserrat"/>
              </a:rPr>
              <a:t>for</a:t>
            </a:r>
            <a:r>
              <a:rPr lang="en-US" sz="1150" spc="-5" dirty="0">
                <a:solidFill>
                  <a:srgbClr val="231F20"/>
                </a:solidFill>
                <a:latin typeface="Montserrat"/>
                <a:cs typeface="Montserrat"/>
              </a:rPr>
              <a:t> </a:t>
            </a:r>
            <a:r>
              <a:rPr lang="en-US" sz="1150" dirty="0">
                <a:solidFill>
                  <a:srgbClr val="231F20"/>
                </a:solidFill>
                <a:latin typeface="Montserrat"/>
                <a:cs typeface="Montserrat"/>
              </a:rPr>
              <a:t>finding</a:t>
            </a:r>
            <a:r>
              <a:rPr lang="en-US" sz="1150" spc="-5" dirty="0">
                <a:solidFill>
                  <a:srgbClr val="231F20"/>
                </a:solidFill>
                <a:latin typeface="Montserrat"/>
                <a:cs typeface="Montserrat"/>
              </a:rPr>
              <a:t> </a:t>
            </a:r>
            <a:r>
              <a:rPr lang="en-US" sz="1150" dirty="0">
                <a:solidFill>
                  <a:srgbClr val="231F20"/>
                </a:solidFill>
                <a:latin typeface="Montserrat"/>
                <a:cs typeface="Montserrat"/>
              </a:rPr>
              <a:t>fresh</a:t>
            </a:r>
            <a:r>
              <a:rPr lang="en-US" sz="1150" spc="-5" dirty="0">
                <a:solidFill>
                  <a:srgbClr val="231F20"/>
                </a:solidFill>
                <a:latin typeface="Montserrat"/>
                <a:cs typeface="Montserrat"/>
              </a:rPr>
              <a:t> </a:t>
            </a:r>
            <a:r>
              <a:rPr lang="en-US" sz="1150" dirty="0">
                <a:solidFill>
                  <a:srgbClr val="231F20"/>
                </a:solidFill>
                <a:latin typeface="Montserrat"/>
                <a:cs typeface="Montserrat"/>
              </a:rPr>
              <a:t>talent,</a:t>
            </a:r>
            <a:r>
              <a:rPr lang="en-US" sz="1150" spc="-5" dirty="0">
                <a:solidFill>
                  <a:srgbClr val="231F20"/>
                </a:solidFill>
                <a:latin typeface="Montserrat"/>
                <a:cs typeface="Montserrat"/>
              </a:rPr>
              <a:t> </a:t>
            </a:r>
            <a:r>
              <a:rPr lang="en-US" sz="1150" dirty="0">
                <a:solidFill>
                  <a:srgbClr val="231F20"/>
                </a:solidFill>
                <a:latin typeface="Montserrat"/>
                <a:cs typeface="Montserrat"/>
              </a:rPr>
              <a:t>signing</a:t>
            </a:r>
            <a:r>
              <a:rPr lang="en-US" sz="1150" spc="-5" dirty="0">
                <a:solidFill>
                  <a:srgbClr val="231F20"/>
                </a:solidFill>
                <a:latin typeface="Montserrat"/>
                <a:cs typeface="Montserrat"/>
              </a:rPr>
              <a:t> </a:t>
            </a:r>
            <a:r>
              <a:rPr lang="en-US" sz="1150" dirty="0">
                <a:solidFill>
                  <a:srgbClr val="231F20"/>
                </a:solidFill>
                <a:latin typeface="Montserrat"/>
                <a:cs typeface="Montserrat"/>
              </a:rPr>
              <a:t>them up</a:t>
            </a:r>
            <a:r>
              <a:rPr lang="en-US" sz="1150" spc="-5" dirty="0">
                <a:solidFill>
                  <a:srgbClr val="231F20"/>
                </a:solidFill>
                <a:latin typeface="Montserrat"/>
                <a:cs typeface="Montserrat"/>
              </a:rPr>
              <a:t> </a:t>
            </a:r>
            <a:r>
              <a:rPr lang="en-US" sz="1150" dirty="0">
                <a:solidFill>
                  <a:srgbClr val="231F20"/>
                </a:solidFill>
                <a:latin typeface="Montserrat"/>
                <a:cs typeface="Montserrat"/>
              </a:rPr>
              <a:t>to</a:t>
            </a:r>
            <a:r>
              <a:rPr lang="en-US" sz="1150" spc="-5" dirty="0">
                <a:solidFill>
                  <a:srgbClr val="231F20"/>
                </a:solidFill>
                <a:latin typeface="Montserrat"/>
                <a:cs typeface="Montserrat"/>
              </a:rPr>
              <a:t> </a:t>
            </a:r>
            <a:r>
              <a:rPr lang="en-US" sz="1150" dirty="0">
                <a:solidFill>
                  <a:srgbClr val="231F20"/>
                </a:solidFill>
                <a:latin typeface="Montserrat"/>
                <a:cs typeface="Montserrat"/>
              </a:rPr>
              <a:t>record</a:t>
            </a:r>
            <a:r>
              <a:rPr lang="en-US" sz="1150" spc="-5" dirty="0">
                <a:solidFill>
                  <a:srgbClr val="231F20"/>
                </a:solidFill>
                <a:latin typeface="Montserrat"/>
                <a:cs typeface="Montserrat"/>
              </a:rPr>
              <a:t> </a:t>
            </a:r>
            <a:r>
              <a:rPr lang="en-US" sz="1150" dirty="0">
                <a:solidFill>
                  <a:srgbClr val="231F20"/>
                </a:solidFill>
                <a:latin typeface="Montserrat"/>
                <a:cs typeface="Montserrat"/>
              </a:rPr>
              <a:t>labels</a:t>
            </a:r>
            <a:r>
              <a:rPr lang="en-US" sz="1150" spc="-5" dirty="0">
                <a:solidFill>
                  <a:srgbClr val="231F20"/>
                </a:solidFill>
                <a:latin typeface="Montserrat"/>
                <a:cs typeface="Montserrat"/>
              </a:rPr>
              <a:t> </a:t>
            </a:r>
            <a:r>
              <a:rPr lang="en-US" sz="1150" dirty="0">
                <a:solidFill>
                  <a:srgbClr val="231F20"/>
                </a:solidFill>
                <a:latin typeface="Montserrat"/>
                <a:cs typeface="Montserrat"/>
              </a:rPr>
              <a:t>and</a:t>
            </a:r>
            <a:r>
              <a:rPr lang="en-US" sz="1150" spc="-5" dirty="0">
                <a:solidFill>
                  <a:srgbClr val="231F20"/>
                </a:solidFill>
                <a:latin typeface="Montserrat"/>
                <a:cs typeface="Montserrat"/>
              </a:rPr>
              <a:t> </a:t>
            </a:r>
            <a:r>
              <a:rPr lang="en-US" sz="1150" spc="-10" dirty="0">
                <a:solidFill>
                  <a:srgbClr val="231F20"/>
                </a:solidFill>
                <a:latin typeface="Montserrat"/>
                <a:cs typeface="Montserrat"/>
              </a:rPr>
              <a:t>overseeing</a:t>
            </a:r>
            <a:r>
              <a:rPr lang="en-US" sz="1150" dirty="0">
                <a:solidFill>
                  <a:srgbClr val="231F20"/>
                </a:solidFill>
                <a:latin typeface="Montserrat"/>
                <a:cs typeface="Montserrat"/>
              </a:rPr>
              <a:t> the</a:t>
            </a:r>
            <a:r>
              <a:rPr lang="en-US" sz="1150" spc="-5" dirty="0">
                <a:solidFill>
                  <a:srgbClr val="231F20"/>
                </a:solidFill>
                <a:latin typeface="Montserrat"/>
                <a:cs typeface="Montserrat"/>
              </a:rPr>
              <a:t> </a:t>
            </a:r>
            <a:r>
              <a:rPr lang="en-US" sz="1150" spc="-10" dirty="0">
                <a:solidFill>
                  <a:srgbClr val="231F20"/>
                </a:solidFill>
                <a:latin typeface="Montserrat"/>
                <a:cs typeface="Montserrat"/>
              </a:rPr>
              <a:t>completion </a:t>
            </a:r>
            <a:r>
              <a:rPr lang="en-US" sz="1150" dirty="0">
                <a:solidFill>
                  <a:srgbClr val="231F20"/>
                </a:solidFill>
                <a:latin typeface="Montserrat"/>
                <a:cs typeface="Montserrat"/>
              </a:rPr>
              <a:t>of</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recordings.</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15" dirty="0">
                <a:solidFill>
                  <a:srgbClr val="231F20"/>
                </a:solidFill>
                <a:latin typeface="Montserrat"/>
                <a:cs typeface="Montserrat"/>
              </a:rPr>
              <a:t> </a:t>
            </a:r>
            <a:r>
              <a:rPr lang="en-US" sz="1150" dirty="0">
                <a:solidFill>
                  <a:srgbClr val="231F20"/>
                </a:solidFill>
                <a:latin typeface="Montserrat"/>
                <a:cs typeface="Montserrat"/>
              </a:rPr>
              <a:t>help</a:t>
            </a:r>
            <a:r>
              <a:rPr lang="en-US" sz="1150" spc="-15" dirty="0">
                <a:solidFill>
                  <a:srgbClr val="231F20"/>
                </a:solidFill>
                <a:latin typeface="Montserrat"/>
                <a:cs typeface="Montserrat"/>
              </a:rPr>
              <a:t> </a:t>
            </a:r>
            <a:r>
              <a:rPr lang="en-US" sz="1150" dirty="0">
                <a:solidFill>
                  <a:srgbClr val="231F20"/>
                </a:solidFill>
                <a:latin typeface="Montserrat"/>
                <a:cs typeface="Montserrat"/>
              </a:rPr>
              <a:t>new</a:t>
            </a:r>
            <a:r>
              <a:rPr lang="en-US" sz="1150" spc="-15"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develop </a:t>
            </a:r>
            <a:r>
              <a:rPr lang="en-US" sz="1150" dirty="0">
                <a:solidFill>
                  <a:srgbClr val="231F20"/>
                </a:solidFill>
                <a:latin typeface="Montserrat"/>
                <a:cs typeface="Montserrat"/>
              </a:rPr>
              <a:t>and</a:t>
            </a:r>
            <a:r>
              <a:rPr lang="en-US" sz="1150" spc="-15" dirty="0">
                <a:solidFill>
                  <a:srgbClr val="231F20"/>
                </a:solidFill>
                <a:latin typeface="Montserrat"/>
                <a:cs typeface="Montserrat"/>
              </a:rPr>
              <a:t> </a:t>
            </a:r>
            <a:r>
              <a:rPr lang="en-US" sz="1150" dirty="0">
                <a:solidFill>
                  <a:srgbClr val="231F20"/>
                </a:solidFill>
                <a:latin typeface="Montserrat"/>
                <a:cs typeface="Montserrat"/>
              </a:rPr>
              <a:t>grow</a:t>
            </a:r>
            <a:r>
              <a:rPr lang="en-US" sz="1150" spc="-15" dirty="0">
                <a:solidFill>
                  <a:srgbClr val="231F20"/>
                </a:solidFill>
                <a:latin typeface="Montserrat"/>
                <a:cs typeface="Montserrat"/>
              </a:rPr>
              <a:t> </a:t>
            </a:r>
            <a:r>
              <a:rPr lang="en-US" sz="1150" dirty="0">
                <a:solidFill>
                  <a:srgbClr val="231F20"/>
                </a:solidFill>
                <a:latin typeface="Montserrat"/>
                <a:cs typeface="Montserrat"/>
              </a:rPr>
              <a:t>and</a:t>
            </a:r>
            <a:r>
              <a:rPr lang="en-US" sz="1150" spc="-15" dirty="0">
                <a:solidFill>
                  <a:srgbClr val="231F20"/>
                </a:solidFill>
                <a:latin typeface="Montserrat"/>
                <a:cs typeface="Montserrat"/>
              </a:rPr>
              <a:t> </a:t>
            </a:r>
            <a:r>
              <a:rPr lang="en-US" sz="1150" dirty="0">
                <a:solidFill>
                  <a:srgbClr val="231F20"/>
                </a:solidFill>
                <a:latin typeface="Montserrat"/>
                <a:cs typeface="Montserrat"/>
              </a:rPr>
              <a:t>to</a:t>
            </a:r>
            <a:r>
              <a:rPr lang="en-US" sz="1150" spc="-15" dirty="0">
                <a:solidFill>
                  <a:srgbClr val="231F20"/>
                </a:solidFill>
                <a:latin typeface="Montserrat"/>
                <a:cs typeface="Montserrat"/>
              </a:rPr>
              <a:t> </a:t>
            </a:r>
            <a:r>
              <a:rPr lang="en-US" sz="1150" dirty="0">
                <a:solidFill>
                  <a:srgbClr val="231F20"/>
                </a:solidFill>
                <a:latin typeface="Montserrat"/>
                <a:cs typeface="Montserrat"/>
              </a:rPr>
              <a:t>do</a:t>
            </a:r>
            <a:r>
              <a:rPr lang="en-US" sz="1150" spc="-15" dirty="0">
                <a:solidFill>
                  <a:srgbClr val="231F20"/>
                </a:solidFill>
                <a:latin typeface="Montserrat"/>
                <a:cs typeface="Montserrat"/>
              </a:rPr>
              <a:t> </a:t>
            </a:r>
            <a:r>
              <a:rPr lang="en-US" sz="1150" dirty="0">
                <a:solidFill>
                  <a:srgbClr val="231F20"/>
                </a:solidFill>
                <a:latin typeface="Montserrat"/>
                <a:cs typeface="Montserrat"/>
              </a:rPr>
              <a:t>this</a:t>
            </a:r>
            <a:r>
              <a:rPr lang="en-US" sz="1150" spc="-15" dirty="0">
                <a:solidFill>
                  <a:srgbClr val="231F20"/>
                </a:solidFill>
                <a:latin typeface="Montserrat"/>
                <a:cs typeface="Montserrat"/>
              </a:rPr>
              <a:t> </a:t>
            </a:r>
            <a:r>
              <a:rPr lang="en-US" sz="1150" dirty="0">
                <a:solidFill>
                  <a:srgbClr val="231F20"/>
                </a:solidFill>
                <a:latin typeface="Montserrat"/>
                <a:cs typeface="Montserrat"/>
              </a:rPr>
              <a:t>you’ll</a:t>
            </a:r>
            <a:r>
              <a:rPr lang="en-US" sz="1150" spc="-10" dirty="0">
                <a:solidFill>
                  <a:srgbClr val="231F20"/>
                </a:solidFill>
                <a:latin typeface="Montserrat"/>
                <a:cs typeface="Montserrat"/>
              </a:rPr>
              <a:t> </a:t>
            </a:r>
            <a:r>
              <a:rPr lang="en-US" sz="1150" dirty="0">
                <a:solidFill>
                  <a:srgbClr val="231F20"/>
                </a:solidFill>
                <a:latin typeface="Montserrat"/>
                <a:cs typeface="Montserrat"/>
              </a:rPr>
              <a:t>need</a:t>
            </a:r>
            <a:r>
              <a:rPr lang="en-US" sz="1150" spc="-15" dirty="0">
                <a:solidFill>
                  <a:srgbClr val="231F20"/>
                </a:solidFill>
                <a:latin typeface="Montserrat"/>
                <a:cs typeface="Montserrat"/>
              </a:rPr>
              <a:t> </a:t>
            </a:r>
            <a:r>
              <a:rPr lang="en-US" sz="1150" dirty="0">
                <a:solidFill>
                  <a:srgbClr val="231F20"/>
                </a:solidFill>
                <a:latin typeface="Montserrat"/>
                <a:cs typeface="Montserrat"/>
              </a:rPr>
              <a:t>a</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solid </a:t>
            </a:r>
            <a:r>
              <a:rPr lang="en-US" sz="1150" dirty="0">
                <a:solidFill>
                  <a:srgbClr val="231F20"/>
                </a:solidFill>
                <a:latin typeface="Montserrat"/>
                <a:cs typeface="Montserrat"/>
              </a:rPr>
              <a:t>understanding</a:t>
            </a:r>
            <a:r>
              <a:rPr lang="en-US" sz="1150" spc="-25" dirty="0">
                <a:solidFill>
                  <a:srgbClr val="231F20"/>
                </a:solidFill>
                <a:latin typeface="Montserrat"/>
                <a:cs typeface="Montserrat"/>
              </a:rPr>
              <a:t> </a:t>
            </a:r>
            <a:r>
              <a:rPr lang="en-US" sz="1150" dirty="0">
                <a:solidFill>
                  <a:srgbClr val="231F20"/>
                </a:solidFill>
                <a:latin typeface="Montserrat"/>
                <a:cs typeface="Montserrat"/>
              </a:rPr>
              <a:t>of</a:t>
            </a:r>
            <a:r>
              <a:rPr lang="en-US" sz="1150" spc="-20"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scene</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strong</a:t>
            </a:r>
            <a:r>
              <a:rPr lang="en-US" sz="1150" spc="-20" dirty="0">
                <a:solidFill>
                  <a:srgbClr val="231F20"/>
                </a:solidFill>
                <a:latin typeface="Montserrat"/>
                <a:cs typeface="Montserrat"/>
              </a:rPr>
              <a:t> </a:t>
            </a:r>
            <a:r>
              <a:rPr lang="en-US" sz="1150" dirty="0">
                <a:solidFill>
                  <a:srgbClr val="231F20"/>
                </a:solidFill>
                <a:latin typeface="Montserrat"/>
                <a:cs typeface="Montserrat"/>
              </a:rPr>
              <a:t>business</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skills.</a:t>
            </a:r>
            <a:endParaRPr lang="en-US" sz="1150" dirty="0">
              <a:latin typeface="Montserrat"/>
              <a:cs typeface="Montserrat"/>
            </a:endParaRPr>
          </a:p>
          <a:p>
            <a:pPr marL="12700" marR="248285" algn="just">
              <a:lnSpc>
                <a:spcPts val="1350"/>
              </a:lnSpc>
            </a:pPr>
            <a:r>
              <a:rPr lang="en-US" sz="1150" b="1" dirty="0">
                <a:solidFill>
                  <a:srgbClr val="231F20"/>
                </a:solidFill>
                <a:latin typeface="Montserrat"/>
                <a:cs typeface="Montserrat"/>
              </a:rPr>
              <a:t>Concert</a:t>
            </a:r>
            <a:r>
              <a:rPr lang="en-US" sz="1150" b="1" spc="-30" dirty="0">
                <a:solidFill>
                  <a:srgbClr val="231F20"/>
                </a:solidFill>
                <a:latin typeface="Montserrat"/>
                <a:cs typeface="Montserrat"/>
              </a:rPr>
              <a:t> </a:t>
            </a:r>
            <a:r>
              <a:rPr lang="en-US" sz="1150" b="1" dirty="0">
                <a:solidFill>
                  <a:srgbClr val="231F20"/>
                </a:solidFill>
                <a:latin typeface="Montserrat"/>
                <a:cs typeface="Montserrat"/>
              </a:rPr>
              <a:t>promoter</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a:t>
            </a:r>
            <a:r>
              <a:rPr lang="en-US" sz="1150" b="1" spc="-30" dirty="0">
                <a:solidFill>
                  <a:srgbClr val="231F20"/>
                </a:solidFill>
                <a:latin typeface="Montserrat"/>
                <a:cs typeface="Montserrat"/>
              </a:rPr>
              <a:t> </a:t>
            </a:r>
            <a:r>
              <a:rPr lang="en-US" sz="115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dirty="0">
                <a:solidFill>
                  <a:srgbClr val="231F20"/>
                </a:solidFill>
                <a:latin typeface="Montserrat"/>
                <a:cs typeface="Montserrat"/>
              </a:rPr>
              <a:t>need</a:t>
            </a:r>
            <a:r>
              <a:rPr lang="en-US" sz="1150" spc="-25" dirty="0">
                <a:solidFill>
                  <a:srgbClr val="231F20"/>
                </a:solidFill>
                <a:latin typeface="Montserrat"/>
                <a:cs typeface="Montserrat"/>
              </a:rPr>
              <a:t> </a:t>
            </a:r>
            <a:r>
              <a:rPr lang="en-US" sz="1150" dirty="0">
                <a:solidFill>
                  <a:srgbClr val="231F20"/>
                </a:solidFill>
                <a:latin typeface="Montserrat"/>
                <a:cs typeface="Montserrat"/>
              </a:rPr>
              <a:t>a</a:t>
            </a:r>
            <a:r>
              <a:rPr lang="en-US" sz="1150" spc="-25" dirty="0">
                <a:solidFill>
                  <a:srgbClr val="231F20"/>
                </a:solidFill>
                <a:latin typeface="Montserrat"/>
                <a:cs typeface="Montserrat"/>
              </a:rPr>
              <a:t> </a:t>
            </a:r>
            <a:r>
              <a:rPr lang="en-US" sz="1150" dirty="0">
                <a:solidFill>
                  <a:srgbClr val="231F20"/>
                </a:solidFill>
                <a:latin typeface="Montserrat"/>
                <a:cs typeface="Montserrat"/>
              </a:rPr>
              <a:t>love</a:t>
            </a:r>
            <a:r>
              <a:rPr lang="en-US" sz="1150" spc="-25"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live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excellent</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communication</a:t>
            </a:r>
            <a:r>
              <a:rPr lang="en-US" sz="1150" spc="-25" dirty="0">
                <a:solidFill>
                  <a:srgbClr val="231F20"/>
                </a:solidFill>
                <a:latin typeface="Montserrat"/>
                <a:cs typeface="Montserrat"/>
              </a:rPr>
              <a:t> </a:t>
            </a:r>
            <a:r>
              <a:rPr lang="en-US" sz="1150" dirty="0">
                <a:solidFill>
                  <a:srgbClr val="231F20"/>
                </a:solidFill>
                <a:latin typeface="Montserrat"/>
                <a:cs typeface="Montserrat"/>
              </a:rPr>
              <a:t>skills.</a:t>
            </a:r>
            <a:r>
              <a:rPr lang="en-US" sz="1150" spc="-25" dirty="0">
                <a:solidFill>
                  <a:srgbClr val="231F20"/>
                </a:solidFill>
                <a:latin typeface="Montserrat"/>
                <a:cs typeface="Montserrat"/>
              </a:rPr>
              <a:t> </a:t>
            </a:r>
            <a:r>
              <a:rPr lang="en-US" sz="1150" spc="-20" dirty="0">
                <a:solidFill>
                  <a:srgbClr val="231F20"/>
                </a:solidFill>
                <a:latin typeface="Montserrat"/>
                <a:cs typeface="Montserrat"/>
              </a:rPr>
              <a:t>It’s </a:t>
            </a:r>
            <a:r>
              <a:rPr lang="en-US" sz="1150" dirty="0">
                <a:solidFill>
                  <a:srgbClr val="231F20"/>
                </a:solidFill>
                <a:latin typeface="Montserrat"/>
                <a:cs typeface="Montserrat"/>
              </a:rPr>
              <a:t>your</a:t>
            </a:r>
            <a:r>
              <a:rPr lang="en-US" sz="1150" spc="-30" dirty="0">
                <a:solidFill>
                  <a:srgbClr val="231F20"/>
                </a:solidFill>
                <a:latin typeface="Montserrat"/>
                <a:cs typeface="Montserrat"/>
              </a:rPr>
              <a:t> </a:t>
            </a:r>
            <a:r>
              <a:rPr lang="en-US" sz="1150" dirty="0">
                <a:solidFill>
                  <a:srgbClr val="231F20"/>
                </a:solidFill>
                <a:latin typeface="Montserrat"/>
                <a:cs typeface="Montserrat"/>
              </a:rPr>
              <a:t>job</a:t>
            </a:r>
            <a:r>
              <a:rPr lang="en-US" sz="1150" spc="-25" dirty="0">
                <a:solidFill>
                  <a:srgbClr val="231F20"/>
                </a:solidFill>
                <a:latin typeface="Montserrat"/>
                <a:cs typeface="Montserrat"/>
              </a:rPr>
              <a:t> </a:t>
            </a:r>
            <a:r>
              <a:rPr lang="en-US" sz="1150" dirty="0">
                <a:solidFill>
                  <a:srgbClr val="231F20"/>
                </a:solidFill>
                <a:latin typeface="Montserrat"/>
                <a:cs typeface="Montserrat"/>
              </a:rPr>
              <a:t>to</a:t>
            </a:r>
            <a:r>
              <a:rPr lang="en-US" sz="1150" spc="-30" dirty="0">
                <a:solidFill>
                  <a:srgbClr val="231F20"/>
                </a:solidFill>
                <a:latin typeface="Montserrat"/>
                <a:cs typeface="Montserrat"/>
              </a:rPr>
              <a:t> </a:t>
            </a:r>
            <a:r>
              <a:rPr lang="en-US" sz="1150" dirty="0">
                <a:solidFill>
                  <a:srgbClr val="231F20"/>
                </a:solidFill>
                <a:latin typeface="Montserrat"/>
                <a:cs typeface="Montserrat"/>
              </a:rPr>
              <a:t>spread</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30" dirty="0">
                <a:solidFill>
                  <a:srgbClr val="231F20"/>
                </a:solidFill>
                <a:latin typeface="Montserrat"/>
                <a:cs typeface="Montserrat"/>
              </a:rPr>
              <a:t> </a:t>
            </a:r>
            <a:r>
              <a:rPr lang="en-US" sz="1150" dirty="0">
                <a:solidFill>
                  <a:srgbClr val="231F20"/>
                </a:solidFill>
                <a:latin typeface="Montserrat"/>
                <a:cs typeface="Montserrat"/>
              </a:rPr>
              <a:t>word</a:t>
            </a:r>
            <a:r>
              <a:rPr lang="en-US" sz="1150" spc="-25" dirty="0">
                <a:solidFill>
                  <a:srgbClr val="231F20"/>
                </a:solidFill>
                <a:latin typeface="Montserrat"/>
                <a:cs typeface="Montserrat"/>
              </a:rPr>
              <a:t> </a:t>
            </a:r>
            <a:r>
              <a:rPr lang="en-US" sz="1150" dirty="0">
                <a:solidFill>
                  <a:srgbClr val="231F20"/>
                </a:solidFill>
                <a:latin typeface="Montserrat"/>
                <a:cs typeface="Montserrat"/>
              </a:rPr>
              <a:t>about</a:t>
            </a:r>
            <a:r>
              <a:rPr lang="en-US" sz="1150" spc="-30" dirty="0">
                <a:solidFill>
                  <a:srgbClr val="231F20"/>
                </a:solidFill>
                <a:latin typeface="Montserrat"/>
                <a:cs typeface="Montserrat"/>
              </a:rPr>
              <a:t> </a:t>
            </a:r>
            <a:r>
              <a:rPr lang="en-US" sz="1150" dirty="0">
                <a:solidFill>
                  <a:srgbClr val="231F20"/>
                </a:solidFill>
                <a:latin typeface="Montserrat"/>
                <a:cs typeface="Montserrat"/>
              </a:rPr>
              <a:t>live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events</a:t>
            </a:r>
            <a:r>
              <a:rPr lang="en-US" sz="1150" spc="-3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ensure</a:t>
            </a:r>
            <a:r>
              <a:rPr lang="en-US" sz="1150" spc="-30" dirty="0">
                <a:solidFill>
                  <a:srgbClr val="231F20"/>
                </a:solidFill>
                <a:latin typeface="Montserrat"/>
                <a:cs typeface="Montserrat"/>
              </a:rPr>
              <a:t> </a:t>
            </a:r>
            <a:r>
              <a:rPr lang="en-US" sz="1150" dirty="0">
                <a:solidFill>
                  <a:srgbClr val="231F20"/>
                </a:solidFill>
                <a:latin typeface="Montserrat"/>
                <a:cs typeface="Montserrat"/>
              </a:rPr>
              <a:t>this</a:t>
            </a:r>
            <a:r>
              <a:rPr lang="en-US" sz="1150" spc="-25" dirty="0">
                <a:solidFill>
                  <a:srgbClr val="231F20"/>
                </a:solidFill>
                <a:latin typeface="Montserrat"/>
                <a:cs typeface="Montserrat"/>
              </a:rPr>
              <a:t> </a:t>
            </a:r>
            <a:r>
              <a:rPr lang="en-US" sz="1150" dirty="0">
                <a:solidFill>
                  <a:srgbClr val="231F20"/>
                </a:solidFill>
                <a:latin typeface="Montserrat"/>
                <a:cs typeface="Montserrat"/>
              </a:rPr>
              <a:t>results</a:t>
            </a:r>
            <a:r>
              <a:rPr lang="en-US" sz="1150" spc="-30" dirty="0">
                <a:solidFill>
                  <a:srgbClr val="231F20"/>
                </a:solidFill>
                <a:latin typeface="Montserrat"/>
                <a:cs typeface="Montserrat"/>
              </a:rPr>
              <a:t> </a:t>
            </a: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strong</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ticket </a:t>
            </a:r>
            <a:r>
              <a:rPr lang="en-US" sz="1150" dirty="0">
                <a:solidFill>
                  <a:srgbClr val="231F20"/>
                </a:solidFill>
                <a:latin typeface="Montserrat"/>
                <a:cs typeface="Montserrat"/>
              </a:rPr>
              <a:t>sales.</a:t>
            </a:r>
            <a:r>
              <a:rPr lang="en-US" sz="1150" spc="-35"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35" dirty="0">
                <a:solidFill>
                  <a:srgbClr val="231F20"/>
                </a:solidFill>
                <a:latin typeface="Montserrat"/>
                <a:cs typeface="Montserrat"/>
              </a:rPr>
              <a:t> </a:t>
            </a:r>
            <a:r>
              <a:rPr lang="en-US" sz="1150" dirty="0">
                <a:solidFill>
                  <a:srgbClr val="231F20"/>
                </a:solidFill>
                <a:latin typeface="Montserrat"/>
                <a:cs typeface="Montserrat"/>
              </a:rPr>
              <a:t>liaise</a:t>
            </a:r>
            <a:r>
              <a:rPr lang="en-US" sz="1150" spc="-30" dirty="0">
                <a:solidFill>
                  <a:srgbClr val="231F20"/>
                </a:solidFill>
                <a:latin typeface="Montserrat"/>
                <a:cs typeface="Montserrat"/>
              </a:rPr>
              <a:t> </a:t>
            </a:r>
            <a:r>
              <a:rPr lang="en-US" sz="1150" dirty="0">
                <a:solidFill>
                  <a:srgbClr val="231F20"/>
                </a:solidFill>
                <a:latin typeface="Montserrat"/>
                <a:cs typeface="Montserrat"/>
              </a:rPr>
              <a:t>with</a:t>
            </a:r>
            <a:r>
              <a:rPr lang="en-US" sz="1150" spc="-35" dirty="0">
                <a:solidFill>
                  <a:srgbClr val="231F20"/>
                </a:solidFill>
                <a:latin typeface="Montserrat"/>
                <a:cs typeface="Montserrat"/>
              </a:rPr>
              <a:t> </a:t>
            </a:r>
            <a:r>
              <a:rPr lang="en-US" sz="1150" dirty="0">
                <a:solidFill>
                  <a:srgbClr val="231F20"/>
                </a:solidFill>
                <a:latin typeface="Montserrat"/>
                <a:cs typeface="Montserrat"/>
              </a:rPr>
              <a:t>agents/artist</a:t>
            </a:r>
            <a:r>
              <a:rPr lang="en-US" sz="1150" spc="-35" dirty="0">
                <a:solidFill>
                  <a:srgbClr val="231F20"/>
                </a:solidFill>
                <a:latin typeface="Montserrat"/>
                <a:cs typeface="Montserrat"/>
              </a:rPr>
              <a:t> </a:t>
            </a:r>
            <a:r>
              <a:rPr lang="en-US" sz="1150" dirty="0">
                <a:solidFill>
                  <a:srgbClr val="231F20"/>
                </a:solidFill>
                <a:latin typeface="Montserrat"/>
                <a:cs typeface="Montserrat"/>
              </a:rPr>
              <a:t>managers,</a:t>
            </a:r>
            <a:r>
              <a:rPr lang="en-US" sz="1150" spc="-30" dirty="0">
                <a:solidFill>
                  <a:srgbClr val="231F20"/>
                </a:solidFill>
                <a:latin typeface="Montserrat"/>
                <a:cs typeface="Montserrat"/>
              </a:rPr>
              <a:t> </a:t>
            </a:r>
            <a:r>
              <a:rPr lang="en-US" sz="1150" dirty="0">
                <a:solidFill>
                  <a:srgbClr val="231F20"/>
                </a:solidFill>
                <a:latin typeface="Montserrat"/>
                <a:cs typeface="Montserrat"/>
              </a:rPr>
              <a:t>recording</a:t>
            </a:r>
            <a:r>
              <a:rPr lang="en-US" sz="1150" spc="-35"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35"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club/concert</a:t>
            </a:r>
            <a:r>
              <a:rPr lang="en-US" sz="1150" spc="-35" dirty="0">
                <a:solidFill>
                  <a:srgbClr val="231F20"/>
                </a:solidFill>
                <a:latin typeface="Montserrat"/>
                <a:cs typeface="Montserrat"/>
              </a:rPr>
              <a:t> </a:t>
            </a:r>
            <a:r>
              <a:rPr lang="en-US" sz="1150" dirty="0">
                <a:solidFill>
                  <a:srgbClr val="231F20"/>
                </a:solidFill>
                <a:latin typeface="Montserrat"/>
                <a:cs typeface="Montserrat"/>
              </a:rPr>
              <a:t>venues</a:t>
            </a:r>
            <a:r>
              <a:rPr lang="en-US" sz="1150" spc="-35" dirty="0">
                <a:solidFill>
                  <a:srgbClr val="231F20"/>
                </a:solidFill>
                <a:latin typeface="Montserrat"/>
                <a:cs typeface="Montserrat"/>
              </a:rPr>
              <a:t> </a:t>
            </a:r>
            <a:r>
              <a:rPr lang="en-US" sz="1150" spc="-25" dirty="0">
                <a:solidFill>
                  <a:srgbClr val="231F20"/>
                </a:solidFill>
                <a:latin typeface="Montserrat"/>
                <a:cs typeface="Montserrat"/>
              </a:rPr>
              <a:t>to </a:t>
            </a:r>
            <a:r>
              <a:rPr lang="en-US" sz="1150" dirty="0">
                <a:solidFill>
                  <a:srgbClr val="231F20"/>
                </a:solidFill>
                <a:latin typeface="Montserrat"/>
                <a:cs typeface="Montserrat"/>
              </a:rPr>
              <a:t>book</a:t>
            </a:r>
            <a:r>
              <a:rPr lang="en-US" sz="1150" spc="-25" dirty="0">
                <a:solidFill>
                  <a:srgbClr val="231F20"/>
                </a:solidFill>
                <a:latin typeface="Montserrat"/>
                <a:cs typeface="Montserrat"/>
              </a:rPr>
              <a:t> </a:t>
            </a:r>
            <a:r>
              <a:rPr lang="en-US" sz="1150" dirty="0">
                <a:solidFill>
                  <a:srgbClr val="231F20"/>
                </a:solidFill>
                <a:latin typeface="Montserrat"/>
                <a:cs typeface="Montserrat"/>
              </a:rPr>
              <a:t>shows,</a:t>
            </a:r>
            <a:r>
              <a:rPr lang="en-US" sz="1150" spc="-25" dirty="0">
                <a:solidFill>
                  <a:srgbClr val="231F20"/>
                </a:solidFill>
                <a:latin typeface="Montserrat"/>
                <a:cs typeface="Montserrat"/>
              </a:rPr>
              <a:t> </a:t>
            </a:r>
            <a:r>
              <a:rPr lang="en-US" sz="1150" dirty="0" err="1">
                <a:solidFill>
                  <a:srgbClr val="231F20"/>
                </a:solidFill>
                <a:latin typeface="Montserrat"/>
                <a:cs typeface="Montserrat"/>
              </a:rPr>
              <a:t>publicise</a:t>
            </a:r>
            <a:r>
              <a:rPr lang="en-US" sz="1150" spc="-25" dirty="0">
                <a:solidFill>
                  <a:srgbClr val="231F20"/>
                </a:solidFill>
                <a:latin typeface="Montserrat"/>
                <a:cs typeface="Montserrat"/>
              </a:rPr>
              <a:t> </a:t>
            </a:r>
            <a:r>
              <a:rPr lang="en-US" sz="1150" dirty="0">
                <a:solidFill>
                  <a:srgbClr val="231F20"/>
                </a:solidFill>
                <a:latin typeface="Montserrat"/>
                <a:cs typeface="Montserrat"/>
              </a:rPr>
              <a:t>events</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set</a:t>
            </a:r>
            <a:r>
              <a:rPr lang="en-US" sz="1150" spc="-25" dirty="0">
                <a:solidFill>
                  <a:srgbClr val="231F20"/>
                </a:solidFill>
                <a:latin typeface="Montserrat"/>
                <a:cs typeface="Montserrat"/>
              </a:rPr>
              <a:t> </a:t>
            </a:r>
            <a:r>
              <a:rPr lang="en-US" sz="1150" dirty="0">
                <a:solidFill>
                  <a:srgbClr val="231F20"/>
                </a:solidFill>
                <a:latin typeface="Montserrat"/>
                <a:cs typeface="Montserrat"/>
              </a:rPr>
              <a:t>up</a:t>
            </a:r>
            <a:r>
              <a:rPr lang="en-US" sz="1150" spc="-25" dirty="0">
                <a:solidFill>
                  <a:srgbClr val="231F20"/>
                </a:solidFill>
                <a:latin typeface="Montserrat"/>
                <a:cs typeface="Montserrat"/>
              </a:rPr>
              <a:t> </a:t>
            </a:r>
            <a:r>
              <a:rPr lang="en-US" sz="1150" dirty="0">
                <a:solidFill>
                  <a:srgbClr val="231F20"/>
                </a:solidFill>
                <a:latin typeface="Montserrat"/>
                <a:cs typeface="Montserrat"/>
              </a:rPr>
              <a:t>advertising</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campaigns.</a:t>
            </a:r>
            <a:endParaRPr lang="en-US" sz="1150" dirty="0">
              <a:latin typeface="Montserrat"/>
              <a:cs typeface="Montserrat"/>
            </a:endParaRPr>
          </a:p>
          <a:p>
            <a:pPr marL="12700" marR="146685">
              <a:lnSpc>
                <a:spcPts val="1350"/>
              </a:lnSpc>
            </a:pPr>
            <a:r>
              <a:rPr lang="en-US" sz="1150" b="1" dirty="0">
                <a:solidFill>
                  <a:srgbClr val="231F20"/>
                </a:solidFill>
                <a:latin typeface="Montserrat"/>
                <a:cs typeface="Montserrat"/>
              </a:rPr>
              <a:t>Music</a:t>
            </a:r>
            <a:r>
              <a:rPr lang="en-US" sz="1150" b="1" spc="-35" dirty="0">
                <a:solidFill>
                  <a:srgbClr val="231F20"/>
                </a:solidFill>
                <a:latin typeface="Montserrat"/>
                <a:cs typeface="Montserrat"/>
              </a:rPr>
              <a:t> </a:t>
            </a:r>
            <a:r>
              <a:rPr lang="en-US" sz="1150" b="1" dirty="0">
                <a:solidFill>
                  <a:srgbClr val="231F20"/>
                </a:solidFill>
                <a:latin typeface="Montserrat"/>
                <a:cs typeface="Montserrat"/>
              </a:rPr>
              <a:t>magazine</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journalist</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a:t>
            </a:r>
            <a:r>
              <a:rPr lang="en-US" sz="1150" b="1" spc="-30" dirty="0">
                <a:solidFill>
                  <a:srgbClr val="231F20"/>
                </a:solidFill>
                <a:latin typeface="Montserrat"/>
                <a:cs typeface="Montserrat"/>
              </a:rPr>
              <a:t> </a:t>
            </a:r>
            <a:r>
              <a:rPr lang="en-US" sz="1150" dirty="0">
                <a:solidFill>
                  <a:srgbClr val="231F20"/>
                </a:solidFill>
                <a:latin typeface="Montserrat"/>
                <a:cs typeface="Montserrat"/>
              </a:rPr>
              <a:t>exceptional</a:t>
            </a:r>
            <a:r>
              <a:rPr lang="en-US" sz="1150" spc="-25" dirty="0">
                <a:solidFill>
                  <a:srgbClr val="231F20"/>
                </a:solidFill>
                <a:latin typeface="Montserrat"/>
                <a:cs typeface="Montserrat"/>
              </a:rPr>
              <a:t> </a:t>
            </a:r>
            <a:r>
              <a:rPr lang="en-US" sz="1150" dirty="0">
                <a:solidFill>
                  <a:srgbClr val="231F20"/>
                </a:solidFill>
                <a:latin typeface="Montserrat"/>
                <a:cs typeface="Montserrat"/>
              </a:rPr>
              <a:t>writing</a:t>
            </a:r>
            <a:r>
              <a:rPr lang="en-US" sz="1150" spc="-25" dirty="0">
                <a:solidFill>
                  <a:srgbClr val="231F20"/>
                </a:solidFill>
                <a:latin typeface="Montserrat"/>
                <a:cs typeface="Montserrat"/>
              </a:rPr>
              <a:t> </a:t>
            </a:r>
            <a:r>
              <a:rPr lang="en-US" sz="1150" dirty="0">
                <a:solidFill>
                  <a:srgbClr val="231F20"/>
                </a:solidFill>
                <a:latin typeface="Montserrat"/>
                <a:cs typeface="Montserrat"/>
              </a:rPr>
              <a:t>skills</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0" dirty="0">
                <a:solidFill>
                  <a:srgbClr val="231F20"/>
                </a:solidFill>
                <a:latin typeface="Montserrat"/>
                <a:cs typeface="Montserrat"/>
              </a:rPr>
              <a:t> </a:t>
            </a:r>
            <a:r>
              <a:rPr lang="en-US" sz="1150" dirty="0">
                <a:solidFill>
                  <a:srgbClr val="231F20"/>
                </a:solidFill>
                <a:latin typeface="Montserrat"/>
                <a:cs typeface="Montserrat"/>
              </a:rPr>
              <a:t>an</a:t>
            </a:r>
            <a:r>
              <a:rPr lang="en-US" sz="1150" spc="-25" dirty="0">
                <a:solidFill>
                  <a:srgbClr val="231F20"/>
                </a:solidFill>
                <a:latin typeface="Montserrat"/>
                <a:cs typeface="Montserrat"/>
              </a:rPr>
              <a:t> </a:t>
            </a:r>
            <a:r>
              <a:rPr lang="en-US" sz="1150" dirty="0">
                <a:solidFill>
                  <a:srgbClr val="231F20"/>
                </a:solidFill>
                <a:latin typeface="Montserrat"/>
                <a:cs typeface="Montserrat"/>
              </a:rPr>
              <a:t>interest</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all</a:t>
            </a:r>
            <a:r>
              <a:rPr lang="en-US" sz="1150" spc="-25" dirty="0">
                <a:solidFill>
                  <a:srgbClr val="231F20"/>
                </a:solidFill>
                <a:latin typeface="Montserrat"/>
                <a:cs typeface="Montserrat"/>
              </a:rPr>
              <a:t> </a:t>
            </a:r>
            <a:r>
              <a:rPr lang="en-US" sz="1150" dirty="0">
                <a:solidFill>
                  <a:srgbClr val="231F20"/>
                </a:solidFill>
                <a:latin typeface="Montserrat"/>
                <a:cs typeface="Montserrat"/>
              </a:rPr>
              <a:t>things</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music</a:t>
            </a:r>
            <a:r>
              <a:rPr lang="en-US" sz="1150" spc="500" dirty="0">
                <a:solidFill>
                  <a:srgbClr val="231F20"/>
                </a:solidFill>
                <a:latin typeface="Montserrat"/>
                <a:cs typeface="Montserrat"/>
              </a:rPr>
              <a:t> </a:t>
            </a:r>
            <a:r>
              <a:rPr lang="en-US" sz="1150" dirty="0">
                <a:solidFill>
                  <a:srgbClr val="231F20"/>
                </a:solidFill>
                <a:latin typeface="Montserrat"/>
                <a:cs typeface="Montserrat"/>
              </a:rPr>
              <a:t>are</a:t>
            </a:r>
            <a:r>
              <a:rPr lang="en-US" sz="1150" spc="-25" dirty="0">
                <a:solidFill>
                  <a:srgbClr val="231F20"/>
                </a:solidFill>
                <a:latin typeface="Montserrat"/>
                <a:cs typeface="Montserrat"/>
              </a:rPr>
              <a:t> </a:t>
            </a:r>
            <a:r>
              <a:rPr lang="en-US" sz="1150" dirty="0">
                <a:solidFill>
                  <a:srgbClr val="231F20"/>
                </a:solidFill>
                <a:latin typeface="Montserrat"/>
                <a:cs typeface="Montserrat"/>
              </a:rPr>
              <a:t>a</a:t>
            </a:r>
            <a:r>
              <a:rPr lang="en-US" sz="1150" spc="-25" dirty="0">
                <a:solidFill>
                  <a:srgbClr val="231F20"/>
                </a:solidFill>
                <a:latin typeface="Montserrat"/>
                <a:cs typeface="Montserrat"/>
              </a:rPr>
              <a:t> </a:t>
            </a:r>
            <a:r>
              <a:rPr lang="en-US" sz="1150" dirty="0">
                <a:solidFill>
                  <a:srgbClr val="231F20"/>
                </a:solidFill>
                <a:latin typeface="Montserrat"/>
                <a:cs typeface="Montserrat"/>
              </a:rPr>
              <a:t>must.</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dirty="0">
                <a:solidFill>
                  <a:srgbClr val="231F20"/>
                </a:solidFill>
                <a:latin typeface="Montserrat"/>
                <a:cs typeface="Montserrat"/>
              </a:rPr>
              <a:t>report</a:t>
            </a:r>
            <a:r>
              <a:rPr lang="en-US" sz="1150" spc="-20" dirty="0">
                <a:solidFill>
                  <a:srgbClr val="231F20"/>
                </a:solidFill>
                <a:latin typeface="Montserrat"/>
                <a:cs typeface="Montserrat"/>
              </a:rPr>
              <a:t> </a:t>
            </a:r>
            <a:r>
              <a:rPr lang="en-US" sz="1150" dirty="0">
                <a:solidFill>
                  <a:srgbClr val="231F20"/>
                </a:solidFill>
                <a:latin typeface="Montserrat"/>
                <a:cs typeface="Montserrat"/>
              </a:rPr>
              <a:t>on</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industry</a:t>
            </a:r>
            <a:r>
              <a:rPr lang="en-US" sz="1150" spc="-25" dirty="0">
                <a:solidFill>
                  <a:srgbClr val="231F20"/>
                </a:solidFill>
                <a:latin typeface="Montserrat"/>
                <a:cs typeface="Montserrat"/>
              </a:rPr>
              <a:t> </a:t>
            </a:r>
            <a:r>
              <a:rPr lang="en-US" sz="1150" dirty="0">
                <a:solidFill>
                  <a:srgbClr val="231F20"/>
                </a:solidFill>
                <a:latin typeface="Montserrat"/>
                <a:cs typeface="Montserrat"/>
              </a:rPr>
              <a:t>news,</a:t>
            </a:r>
            <a:r>
              <a:rPr lang="en-US" sz="1150" spc="-20" dirty="0">
                <a:solidFill>
                  <a:srgbClr val="231F20"/>
                </a:solidFill>
                <a:latin typeface="Montserrat"/>
                <a:cs typeface="Montserrat"/>
              </a:rPr>
              <a:t> </a:t>
            </a:r>
            <a:r>
              <a:rPr lang="en-US" sz="1150" dirty="0">
                <a:solidFill>
                  <a:srgbClr val="231F20"/>
                </a:solidFill>
                <a:latin typeface="Montserrat"/>
                <a:cs typeface="Montserrat"/>
              </a:rPr>
              <a:t>interview</a:t>
            </a:r>
            <a:r>
              <a:rPr lang="en-US" sz="1150" spc="-25"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musicians,</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review</a:t>
            </a:r>
            <a:endParaRPr lang="en-US" sz="1150" dirty="0">
              <a:latin typeface="Montserrat"/>
              <a:cs typeface="Montserrat"/>
            </a:endParaRPr>
          </a:p>
          <a:p>
            <a:pPr marL="12700" marR="22225">
              <a:lnSpc>
                <a:spcPts val="1350"/>
              </a:lnSpc>
            </a:pPr>
            <a:r>
              <a:rPr lang="en-US" sz="1150" dirty="0">
                <a:solidFill>
                  <a:srgbClr val="231F20"/>
                </a:solidFill>
                <a:latin typeface="Montserrat"/>
                <a:cs typeface="Montserrat"/>
              </a:rPr>
              <a:t>albums</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0" dirty="0">
                <a:solidFill>
                  <a:srgbClr val="231F20"/>
                </a:solidFill>
                <a:latin typeface="Montserrat"/>
                <a:cs typeface="Montserrat"/>
              </a:rPr>
              <a:t> </a:t>
            </a:r>
            <a:r>
              <a:rPr lang="en-US" sz="1150" dirty="0">
                <a:solidFill>
                  <a:srgbClr val="231F20"/>
                </a:solidFill>
                <a:latin typeface="Montserrat"/>
                <a:cs typeface="Montserrat"/>
              </a:rPr>
              <a:t>concerts</a:t>
            </a:r>
            <a:r>
              <a:rPr lang="en-US" sz="1150" spc="-20" dirty="0">
                <a:solidFill>
                  <a:srgbClr val="231F20"/>
                </a:solidFill>
                <a:latin typeface="Montserrat"/>
                <a:cs typeface="Montserrat"/>
              </a:rPr>
              <a:t> </a:t>
            </a:r>
            <a:r>
              <a:rPr lang="en-US" sz="1150" dirty="0">
                <a:solidFill>
                  <a:srgbClr val="231F20"/>
                </a:solidFill>
                <a:latin typeface="Montserrat"/>
                <a:cs typeface="Montserrat"/>
              </a:rPr>
              <a:t>-</a:t>
            </a:r>
            <a:r>
              <a:rPr lang="en-US" sz="1150" spc="-20" dirty="0">
                <a:solidFill>
                  <a:srgbClr val="231F20"/>
                </a:solidFill>
                <a:latin typeface="Montserrat"/>
                <a:cs typeface="Montserrat"/>
              </a:rPr>
              <a:t> </a:t>
            </a:r>
            <a:r>
              <a:rPr lang="en-US" sz="1150" dirty="0">
                <a:solidFill>
                  <a:srgbClr val="231F20"/>
                </a:solidFill>
                <a:latin typeface="Montserrat"/>
                <a:cs typeface="Montserrat"/>
              </a:rPr>
              <a:t>either</a:t>
            </a:r>
            <a:r>
              <a:rPr lang="en-US" sz="1150" spc="-25" dirty="0">
                <a:solidFill>
                  <a:srgbClr val="231F20"/>
                </a:solidFill>
                <a:latin typeface="Montserrat"/>
                <a:cs typeface="Montserrat"/>
              </a:rPr>
              <a:t> </a:t>
            </a:r>
            <a:r>
              <a:rPr lang="en-US" sz="1150" dirty="0">
                <a:solidFill>
                  <a:srgbClr val="231F20"/>
                </a:solidFill>
                <a:latin typeface="Montserrat"/>
                <a:cs typeface="Montserrat"/>
              </a:rPr>
              <a:t>for</a:t>
            </a:r>
            <a:r>
              <a:rPr lang="en-US" sz="1150" spc="-20" dirty="0">
                <a:solidFill>
                  <a:srgbClr val="231F20"/>
                </a:solidFill>
                <a:latin typeface="Montserrat"/>
                <a:cs typeface="Montserrat"/>
              </a:rPr>
              <a:t> </a:t>
            </a:r>
            <a:r>
              <a:rPr lang="en-US" sz="1150" dirty="0">
                <a:solidFill>
                  <a:srgbClr val="231F20"/>
                </a:solidFill>
                <a:latin typeface="Montserrat"/>
                <a:cs typeface="Montserrat"/>
              </a:rPr>
              <a:t>a</a:t>
            </a:r>
            <a:r>
              <a:rPr lang="en-US" sz="1150" spc="-20" dirty="0">
                <a:solidFill>
                  <a:srgbClr val="231F20"/>
                </a:solidFill>
                <a:latin typeface="Montserrat"/>
                <a:cs typeface="Montserrat"/>
              </a:rPr>
              <a:t> </a:t>
            </a:r>
            <a:r>
              <a:rPr lang="en-US" sz="1150" dirty="0">
                <a:solidFill>
                  <a:srgbClr val="231F20"/>
                </a:solidFill>
                <a:latin typeface="Montserrat"/>
                <a:cs typeface="Montserrat"/>
              </a:rPr>
              <a:t>specialist</a:t>
            </a:r>
            <a:r>
              <a:rPr lang="en-US" sz="1150" spc="-20" dirty="0">
                <a:solidFill>
                  <a:srgbClr val="231F20"/>
                </a:solidFill>
                <a:latin typeface="Montserrat"/>
                <a:cs typeface="Montserrat"/>
              </a:rPr>
              <a:t> </a:t>
            </a:r>
            <a:r>
              <a:rPr lang="en-US" sz="1150" dirty="0">
                <a:solidFill>
                  <a:srgbClr val="231F20"/>
                </a:solidFill>
                <a:latin typeface="Montserrat"/>
                <a:cs typeface="Montserrat"/>
              </a:rPr>
              <a:t>print</a:t>
            </a:r>
            <a:r>
              <a:rPr lang="en-US" sz="1150" spc="-25" dirty="0">
                <a:solidFill>
                  <a:srgbClr val="231F20"/>
                </a:solidFill>
                <a:latin typeface="Montserrat"/>
                <a:cs typeface="Montserrat"/>
              </a:rPr>
              <a:t> </a:t>
            </a:r>
            <a:r>
              <a:rPr lang="en-US" sz="1150" dirty="0">
                <a:solidFill>
                  <a:srgbClr val="231F20"/>
                </a:solidFill>
                <a:latin typeface="Montserrat"/>
                <a:cs typeface="Montserrat"/>
              </a:rPr>
              <a:t>or</a:t>
            </a:r>
            <a:r>
              <a:rPr lang="en-US" sz="1150" spc="-20" dirty="0">
                <a:solidFill>
                  <a:srgbClr val="231F20"/>
                </a:solidFill>
                <a:latin typeface="Montserrat"/>
                <a:cs typeface="Montserrat"/>
              </a:rPr>
              <a:t> </a:t>
            </a:r>
            <a:r>
              <a:rPr lang="en-US" sz="1150" dirty="0">
                <a:solidFill>
                  <a:srgbClr val="231F20"/>
                </a:solidFill>
                <a:latin typeface="Montserrat"/>
                <a:cs typeface="Montserrat"/>
              </a:rPr>
              <a:t>online</a:t>
            </a:r>
            <a:r>
              <a:rPr lang="en-US" sz="1150" spc="-20" dirty="0">
                <a:solidFill>
                  <a:srgbClr val="231F20"/>
                </a:solidFill>
                <a:latin typeface="Montserrat"/>
                <a:cs typeface="Montserrat"/>
              </a:rPr>
              <a:t> </a:t>
            </a:r>
            <a:r>
              <a:rPr lang="en-US" sz="1150" dirty="0">
                <a:solidFill>
                  <a:srgbClr val="231F20"/>
                </a:solidFill>
                <a:latin typeface="Montserrat"/>
                <a:cs typeface="Montserrat"/>
              </a:rPr>
              <a:t>publication</a:t>
            </a:r>
            <a:r>
              <a:rPr lang="en-US" sz="1150" spc="-20" dirty="0">
                <a:solidFill>
                  <a:srgbClr val="231F20"/>
                </a:solidFill>
                <a:latin typeface="Montserrat"/>
                <a:cs typeface="Montserrat"/>
              </a:rPr>
              <a:t> </a:t>
            </a:r>
            <a:r>
              <a:rPr lang="en-US" sz="1150" dirty="0">
                <a:solidFill>
                  <a:srgbClr val="231F20"/>
                </a:solidFill>
                <a:latin typeface="Montserrat"/>
                <a:cs typeface="Montserrat"/>
              </a:rPr>
              <a:t>or</a:t>
            </a:r>
            <a:r>
              <a:rPr lang="en-US" sz="1150" spc="-20"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section</a:t>
            </a:r>
            <a:r>
              <a:rPr lang="en-US" sz="1150" spc="-20" dirty="0">
                <a:solidFill>
                  <a:srgbClr val="231F20"/>
                </a:solidFill>
                <a:latin typeface="Montserrat"/>
                <a:cs typeface="Montserrat"/>
              </a:rPr>
              <a:t> </a:t>
            </a:r>
            <a:r>
              <a:rPr lang="en-US" sz="1150" spc="-25" dirty="0">
                <a:solidFill>
                  <a:srgbClr val="231F20"/>
                </a:solidFill>
                <a:latin typeface="Montserrat"/>
                <a:cs typeface="Montserrat"/>
              </a:rPr>
              <a:t>of </a:t>
            </a:r>
            <a:r>
              <a:rPr lang="en-US" sz="1150" dirty="0">
                <a:solidFill>
                  <a:srgbClr val="231F20"/>
                </a:solidFill>
                <a:latin typeface="Montserrat"/>
                <a:cs typeface="Montserrat"/>
              </a:rPr>
              <a:t>a</a:t>
            </a:r>
            <a:r>
              <a:rPr lang="en-US" sz="1150" spc="-35" dirty="0">
                <a:solidFill>
                  <a:srgbClr val="231F20"/>
                </a:solidFill>
                <a:latin typeface="Montserrat"/>
                <a:cs typeface="Montserrat"/>
              </a:rPr>
              <a:t> </a:t>
            </a:r>
            <a:r>
              <a:rPr lang="en-US" sz="1150" dirty="0">
                <a:solidFill>
                  <a:srgbClr val="231F20"/>
                </a:solidFill>
                <a:latin typeface="Montserrat"/>
                <a:cs typeface="Montserrat"/>
              </a:rPr>
              <a:t>general</a:t>
            </a:r>
            <a:r>
              <a:rPr lang="en-US" sz="1150" spc="-30" dirty="0">
                <a:solidFill>
                  <a:srgbClr val="231F20"/>
                </a:solidFill>
                <a:latin typeface="Montserrat"/>
                <a:cs typeface="Montserrat"/>
              </a:rPr>
              <a:t> </a:t>
            </a:r>
            <a:r>
              <a:rPr lang="en-US" sz="1150" dirty="0">
                <a:solidFill>
                  <a:srgbClr val="231F20"/>
                </a:solidFill>
                <a:latin typeface="Montserrat"/>
                <a:cs typeface="Montserrat"/>
              </a:rPr>
              <a:t>news</a:t>
            </a:r>
            <a:r>
              <a:rPr lang="en-US" sz="1150" spc="-35" dirty="0">
                <a:solidFill>
                  <a:srgbClr val="231F20"/>
                </a:solidFill>
                <a:latin typeface="Montserrat"/>
                <a:cs typeface="Montserrat"/>
              </a:rPr>
              <a:t> </a:t>
            </a:r>
            <a:r>
              <a:rPr lang="en-US" sz="1150" spc="-10" dirty="0">
                <a:solidFill>
                  <a:srgbClr val="231F20"/>
                </a:solidFill>
                <a:latin typeface="Montserrat"/>
                <a:cs typeface="Montserrat"/>
              </a:rPr>
              <a:t>outlet.</a:t>
            </a:r>
            <a:endParaRPr lang="en-US" sz="1150" dirty="0">
              <a:latin typeface="Montserrat"/>
              <a:cs typeface="Montserrat"/>
            </a:endParaRPr>
          </a:p>
          <a:p>
            <a:pPr marL="12700" marR="163195">
              <a:lnSpc>
                <a:spcPts val="1350"/>
              </a:lnSpc>
            </a:pPr>
            <a:r>
              <a:rPr lang="en-US" sz="1150" b="1" dirty="0">
                <a:solidFill>
                  <a:srgbClr val="231F20"/>
                </a:solidFill>
                <a:latin typeface="Montserrat"/>
                <a:cs typeface="Montserrat"/>
              </a:rPr>
              <a:t>Music</a:t>
            </a:r>
            <a:r>
              <a:rPr lang="en-US" sz="1150" b="1" spc="-35" dirty="0">
                <a:solidFill>
                  <a:srgbClr val="231F20"/>
                </a:solidFill>
                <a:latin typeface="Montserrat"/>
                <a:cs typeface="Montserrat"/>
              </a:rPr>
              <a:t> </a:t>
            </a:r>
            <a:r>
              <a:rPr lang="en-US" sz="1150" b="1" dirty="0">
                <a:solidFill>
                  <a:srgbClr val="231F20"/>
                </a:solidFill>
                <a:latin typeface="Montserrat"/>
                <a:cs typeface="Montserrat"/>
              </a:rPr>
              <a:t>producer</a:t>
            </a:r>
            <a:r>
              <a:rPr lang="en-US" sz="1150" b="1" spc="-35" dirty="0">
                <a:solidFill>
                  <a:srgbClr val="231F20"/>
                </a:solidFill>
                <a:latin typeface="Montserrat"/>
                <a:cs typeface="Montserrat"/>
              </a:rPr>
              <a:t> </a:t>
            </a:r>
            <a:r>
              <a:rPr lang="en-US" sz="1150" b="1" dirty="0">
                <a:solidFill>
                  <a:srgbClr val="231F20"/>
                </a:solidFill>
                <a:latin typeface="Montserrat"/>
                <a:cs typeface="Montserrat"/>
              </a:rPr>
              <a:t>-</a:t>
            </a:r>
            <a:r>
              <a:rPr lang="en-US" sz="1150" b="1" spc="-30" dirty="0">
                <a:solidFill>
                  <a:srgbClr val="231F20"/>
                </a:solidFill>
                <a:latin typeface="Montserrat"/>
                <a:cs typeface="Montserrat"/>
              </a:rPr>
              <a:t> </a:t>
            </a:r>
            <a:r>
              <a:rPr lang="en-US" sz="1150" spc="-10" dirty="0">
                <a:solidFill>
                  <a:srgbClr val="231F20"/>
                </a:solidFill>
                <a:latin typeface="Montserrat"/>
                <a:cs typeface="Montserrat"/>
              </a:rPr>
              <a:t>producers</a:t>
            </a:r>
            <a:r>
              <a:rPr lang="en-US" sz="1150" spc="-25" dirty="0">
                <a:solidFill>
                  <a:srgbClr val="231F20"/>
                </a:solidFill>
                <a:latin typeface="Montserrat"/>
                <a:cs typeface="Montserrat"/>
              </a:rPr>
              <a:t> </a:t>
            </a:r>
            <a:r>
              <a:rPr lang="en-US" sz="1150" dirty="0">
                <a:solidFill>
                  <a:srgbClr val="231F20"/>
                </a:solidFill>
                <a:latin typeface="Montserrat"/>
                <a:cs typeface="Montserrat"/>
              </a:rPr>
              <a:t>write,</a:t>
            </a:r>
            <a:r>
              <a:rPr lang="en-US" sz="1150" spc="-30" dirty="0">
                <a:solidFill>
                  <a:srgbClr val="231F20"/>
                </a:solidFill>
                <a:latin typeface="Montserrat"/>
                <a:cs typeface="Montserrat"/>
              </a:rPr>
              <a:t> </a:t>
            </a:r>
            <a:r>
              <a:rPr lang="en-US" sz="1150" dirty="0">
                <a:solidFill>
                  <a:srgbClr val="231F20"/>
                </a:solidFill>
                <a:latin typeface="Montserrat"/>
                <a:cs typeface="Montserrat"/>
              </a:rPr>
              <a:t>arrange,</a:t>
            </a:r>
            <a:r>
              <a:rPr lang="en-US" sz="1150" spc="-25" dirty="0">
                <a:solidFill>
                  <a:srgbClr val="231F20"/>
                </a:solidFill>
                <a:latin typeface="Montserrat"/>
                <a:cs typeface="Montserrat"/>
              </a:rPr>
              <a:t> </a:t>
            </a:r>
            <a:r>
              <a:rPr lang="en-US" sz="1150" dirty="0">
                <a:solidFill>
                  <a:srgbClr val="231F20"/>
                </a:solidFill>
                <a:latin typeface="Montserrat"/>
                <a:cs typeface="Montserrat"/>
              </a:rPr>
              <a:t>produce</a:t>
            </a:r>
            <a:r>
              <a:rPr lang="en-US" sz="1150" spc="-30"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dirty="0">
                <a:solidFill>
                  <a:srgbClr val="231F20"/>
                </a:solidFill>
                <a:latin typeface="Montserrat"/>
                <a:cs typeface="Montserrat"/>
              </a:rPr>
              <a:t>record</a:t>
            </a:r>
            <a:r>
              <a:rPr lang="en-US" sz="1150" spc="-25" dirty="0">
                <a:solidFill>
                  <a:srgbClr val="231F20"/>
                </a:solidFill>
                <a:latin typeface="Montserrat"/>
                <a:cs typeface="Montserrat"/>
              </a:rPr>
              <a:t> </a:t>
            </a:r>
            <a:r>
              <a:rPr lang="en-US" sz="1150" dirty="0">
                <a:solidFill>
                  <a:srgbClr val="231F20"/>
                </a:solidFill>
                <a:latin typeface="Montserrat"/>
                <a:cs typeface="Montserrat"/>
              </a:rPr>
              <a:t>songs</a:t>
            </a:r>
            <a:r>
              <a:rPr lang="en-US" sz="1150" spc="-30" dirty="0">
                <a:solidFill>
                  <a:srgbClr val="231F20"/>
                </a:solidFill>
                <a:latin typeface="Montserrat"/>
                <a:cs typeface="Montserrat"/>
              </a:rPr>
              <a:t> </a:t>
            </a:r>
            <a:r>
              <a:rPr lang="en-US" sz="1150" dirty="0">
                <a:solidFill>
                  <a:srgbClr val="231F20"/>
                </a:solidFill>
                <a:latin typeface="Montserrat"/>
                <a:cs typeface="Montserrat"/>
              </a:rPr>
              <a:t>for</a:t>
            </a:r>
            <a:r>
              <a:rPr lang="en-US" sz="1150" spc="-30"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25" dirty="0">
                <a:solidFill>
                  <a:srgbClr val="231F20"/>
                </a:solidFill>
                <a:latin typeface="Montserrat"/>
                <a:cs typeface="Montserrat"/>
              </a:rPr>
              <a:t> </a:t>
            </a:r>
            <a:r>
              <a:rPr lang="en-US" sz="1150" dirty="0">
                <a:solidFill>
                  <a:srgbClr val="231F20"/>
                </a:solidFill>
                <a:latin typeface="Montserrat"/>
                <a:cs typeface="Montserrat"/>
              </a:rPr>
              <a:t>or</a:t>
            </a:r>
            <a:r>
              <a:rPr lang="en-US" sz="1150" spc="-30" dirty="0">
                <a:solidFill>
                  <a:srgbClr val="231F20"/>
                </a:solidFill>
                <a:latin typeface="Montserrat"/>
                <a:cs typeface="Montserrat"/>
              </a:rPr>
              <a:t> </a:t>
            </a:r>
            <a:r>
              <a:rPr lang="en-US" sz="1150" dirty="0">
                <a:solidFill>
                  <a:srgbClr val="231F20"/>
                </a:solidFill>
                <a:latin typeface="Montserrat"/>
                <a:cs typeface="Montserrat"/>
              </a:rPr>
              <a:t>for</a:t>
            </a:r>
            <a:r>
              <a:rPr lang="en-US" sz="1150" spc="-25" dirty="0">
                <a:solidFill>
                  <a:srgbClr val="231F20"/>
                </a:solidFill>
                <a:latin typeface="Montserrat"/>
                <a:cs typeface="Montserrat"/>
              </a:rPr>
              <a:t> </a:t>
            </a:r>
            <a:r>
              <a:rPr lang="en-US" sz="1150" spc="-20" dirty="0">
                <a:solidFill>
                  <a:srgbClr val="231F20"/>
                </a:solidFill>
                <a:latin typeface="Montserrat"/>
                <a:cs typeface="Montserrat"/>
              </a:rPr>
              <a:t>their </a:t>
            </a:r>
            <a:r>
              <a:rPr lang="en-US" sz="1150" dirty="0">
                <a:solidFill>
                  <a:srgbClr val="231F20"/>
                </a:solidFill>
                <a:latin typeface="Montserrat"/>
                <a:cs typeface="Montserrat"/>
              </a:rPr>
              <a:t>own</a:t>
            </a:r>
            <a:r>
              <a:rPr lang="en-US" sz="1150" spc="-30" dirty="0">
                <a:solidFill>
                  <a:srgbClr val="231F20"/>
                </a:solidFill>
                <a:latin typeface="Montserrat"/>
                <a:cs typeface="Montserrat"/>
              </a:rPr>
              <a:t> </a:t>
            </a:r>
            <a:r>
              <a:rPr lang="en-US" sz="1150" dirty="0">
                <a:solidFill>
                  <a:srgbClr val="231F20"/>
                </a:solidFill>
                <a:latin typeface="Montserrat"/>
                <a:cs typeface="Montserrat"/>
              </a:rPr>
              <a:t>personal</a:t>
            </a:r>
            <a:r>
              <a:rPr lang="en-US" sz="1150" spc="-30" dirty="0">
                <a:solidFill>
                  <a:srgbClr val="231F20"/>
                </a:solidFill>
                <a:latin typeface="Montserrat"/>
                <a:cs typeface="Montserrat"/>
              </a:rPr>
              <a:t> </a:t>
            </a:r>
            <a:r>
              <a:rPr lang="en-US" sz="1150" dirty="0">
                <a:solidFill>
                  <a:srgbClr val="231F20"/>
                </a:solidFill>
                <a:latin typeface="Montserrat"/>
                <a:cs typeface="Montserrat"/>
              </a:rPr>
              <a:t>projects.</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hours</a:t>
            </a:r>
            <a:r>
              <a:rPr lang="en-US" sz="1150" spc="-25" dirty="0">
                <a:solidFill>
                  <a:srgbClr val="231F20"/>
                </a:solidFill>
                <a:latin typeface="Montserrat"/>
                <a:cs typeface="Montserrat"/>
              </a:rPr>
              <a:t> </a:t>
            </a:r>
            <a:r>
              <a:rPr lang="en-US" sz="1150" dirty="0">
                <a:solidFill>
                  <a:srgbClr val="231F20"/>
                </a:solidFill>
                <a:latin typeface="Montserrat"/>
                <a:cs typeface="Montserrat"/>
              </a:rPr>
              <a:t>can</a:t>
            </a:r>
            <a:r>
              <a:rPr lang="en-US" sz="1150" spc="-25" dirty="0">
                <a:solidFill>
                  <a:srgbClr val="231F20"/>
                </a:solidFill>
                <a:latin typeface="Montserrat"/>
                <a:cs typeface="Montserrat"/>
              </a:rPr>
              <a:t> </a:t>
            </a:r>
            <a:r>
              <a:rPr lang="en-US" sz="1150" dirty="0">
                <a:solidFill>
                  <a:srgbClr val="231F20"/>
                </a:solidFill>
                <a:latin typeface="Montserrat"/>
                <a:cs typeface="Montserrat"/>
              </a:rPr>
              <a:t>be</a:t>
            </a:r>
            <a:r>
              <a:rPr lang="en-US" sz="1150" spc="-30" dirty="0">
                <a:solidFill>
                  <a:srgbClr val="231F20"/>
                </a:solidFill>
                <a:latin typeface="Montserrat"/>
                <a:cs typeface="Montserrat"/>
              </a:rPr>
              <a:t> </a:t>
            </a:r>
            <a:r>
              <a:rPr lang="en-US" sz="1150" dirty="0">
                <a:solidFill>
                  <a:srgbClr val="231F20"/>
                </a:solidFill>
                <a:latin typeface="Montserrat"/>
                <a:cs typeface="Montserrat"/>
              </a:rPr>
              <a:t>long,</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dirty="0">
                <a:solidFill>
                  <a:srgbClr val="231F20"/>
                </a:solidFill>
                <a:latin typeface="Montserrat"/>
                <a:cs typeface="Montserrat"/>
              </a:rPr>
              <a:t>spend</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majority</a:t>
            </a:r>
            <a:r>
              <a:rPr lang="en-US" sz="1150" spc="-30"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your</a:t>
            </a:r>
            <a:r>
              <a:rPr lang="en-US" sz="1150" spc="-25" dirty="0">
                <a:solidFill>
                  <a:srgbClr val="231F20"/>
                </a:solidFill>
                <a:latin typeface="Montserrat"/>
                <a:cs typeface="Montserrat"/>
              </a:rPr>
              <a:t> </a:t>
            </a:r>
            <a:r>
              <a:rPr lang="en-US" sz="1150" dirty="0">
                <a:solidFill>
                  <a:srgbClr val="231F20"/>
                </a:solidFill>
                <a:latin typeface="Montserrat"/>
                <a:cs typeface="Montserrat"/>
              </a:rPr>
              <a:t>time</a:t>
            </a:r>
            <a:r>
              <a:rPr lang="en-US" sz="1150" spc="-25" dirty="0">
                <a:solidFill>
                  <a:srgbClr val="231F20"/>
                </a:solidFill>
                <a:latin typeface="Montserrat"/>
                <a:cs typeface="Montserrat"/>
              </a:rPr>
              <a:t> in</a:t>
            </a:r>
            <a:r>
              <a:rPr lang="en-US" sz="1150" spc="500" dirty="0">
                <a:solidFill>
                  <a:srgbClr val="231F20"/>
                </a:solidFill>
                <a:latin typeface="Montserrat"/>
                <a:cs typeface="Montserrat"/>
              </a:rPr>
              <a:t> </a:t>
            </a:r>
            <a:r>
              <a:rPr lang="en-US" sz="1150" dirty="0">
                <a:solidFill>
                  <a:srgbClr val="231F20"/>
                </a:solidFill>
                <a:latin typeface="Montserrat"/>
                <a:cs typeface="Montserrat"/>
              </a:rPr>
              <a:t>a</a:t>
            </a:r>
            <a:r>
              <a:rPr lang="en-US" sz="1150" spc="-30" dirty="0">
                <a:solidFill>
                  <a:srgbClr val="231F20"/>
                </a:solidFill>
                <a:latin typeface="Montserrat"/>
                <a:cs typeface="Montserrat"/>
              </a:rPr>
              <a:t> </a:t>
            </a:r>
            <a:r>
              <a:rPr lang="en-US" sz="1150" dirty="0">
                <a:solidFill>
                  <a:srgbClr val="231F20"/>
                </a:solidFill>
                <a:latin typeface="Montserrat"/>
                <a:cs typeface="Montserrat"/>
              </a:rPr>
              <a:t>studio</a:t>
            </a:r>
            <a:r>
              <a:rPr lang="en-US" sz="1150" spc="-25" dirty="0">
                <a:solidFill>
                  <a:srgbClr val="231F20"/>
                </a:solidFill>
                <a:latin typeface="Montserrat"/>
                <a:cs typeface="Montserrat"/>
              </a:rPr>
              <a:t> </a:t>
            </a:r>
            <a:r>
              <a:rPr lang="en-US" sz="1150" dirty="0">
                <a:solidFill>
                  <a:srgbClr val="231F20"/>
                </a:solidFill>
                <a:latin typeface="Montserrat"/>
                <a:cs typeface="Montserrat"/>
              </a:rPr>
              <a:t>setting.</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collaborate</a:t>
            </a:r>
            <a:r>
              <a:rPr lang="en-US" sz="1150" spc="-25" dirty="0">
                <a:solidFill>
                  <a:srgbClr val="231F20"/>
                </a:solidFill>
                <a:latin typeface="Montserrat"/>
                <a:cs typeface="Montserrat"/>
              </a:rPr>
              <a:t> </a:t>
            </a:r>
            <a:r>
              <a:rPr lang="en-US" sz="1150" dirty="0">
                <a:solidFill>
                  <a:srgbClr val="231F20"/>
                </a:solidFill>
                <a:latin typeface="Montserrat"/>
                <a:cs typeface="Montserrat"/>
              </a:rPr>
              <a:t>with</a:t>
            </a:r>
            <a:r>
              <a:rPr lang="en-US" sz="1150" spc="-25" dirty="0">
                <a:solidFill>
                  <a:srgbClr val="231F20"/>
                </a:solidFill>
                <a:latin typeface="Montserrat"/>
                <a:cs typeface="Montserrat"/>
              </a:rPr>
              <a:t> </a:t>
            </a:r>
            <a:r>
              <a:rPr lang="en-US" sz="1150" dirty="0">
                <a:solidFill>
                  <a:srgbClr val="231F20"/>
                </a:solidFill>
                <a:latin typeface="Montserrat"/>
                <a:cs typeface="Montserrat"/>
              </a:rPr>
              <a:t>recording</a:t>
            </a:r>
            <a:r>
              <a:rPr lang="en-US" sz="1150" spc="-30"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recording/sound</a:t>
            </a:r>
            <a:r>
              <a:rPr lang="en-US" sz="1150" spc="-25" dirty="0">
                <a:solidFill>
                  <a:srgbClr val="231F20"/>
                </a:solidFill>
                <a:latin typeface="Montserrat"/>
                <a:cs typeface="Montserrat"/>
              </a:rPr>
              <a:t> </a:t>
            </a:r>
            <a:r>
              <a:rPr lang="en-US" sz="1150" dirty="0">
                <a:solidFill>
                  <a:srgbClr val="231F20"/>
                </a:solidFill>
                <a:latin typeface="Montserrat"/>
                <a:cs typeface="Montserrat"/>
              </a:rPr>
              <a:t>engineers,</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session </a:t>
            </a:r>
            <a:r>
              <a:rPr lang="en-US" sz="1150" dirty="0">
                <a:solidFill>
                  <a:srgbClr val="231F20"/>
                </a:solidFill>
                <a:latin typeface="Montserrat"/>
                <a:cs typeface="Montserrat"/>
              </a:rPr>
              <a:t>musicians</a:t>
            </a:r>
            <a:r>
              <a:rPr lang="en-US" sz="1150" spc="-35"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dirty="0">
                <a:solidFill>
                  <a:srgbClr val="231F20"/>
                </a:solidFill>
                <a:latin typeface="Montserrat"/>
                <a:cs typeface="Montserrat"/>
              </a:rPr>
              <a:t>singers,</a:t>
            </a:r>
            <a:r>
              <a:rPr lang="en-US" sz="1150" spc="-30" dirty="0">
                <a:solidFill>
                  <a:srgbClr val="231F20"/>
                </a:solidFill>
                <a:latin typeface="Montserrat"/>
                <a:cs typeface="Montserrat"/>
              </a:rPr>
              <a:t> </a:t>
            </a:r>
            <a:r>
              <a:rPr lang="en-US" sz="1150" dirty="0">
                <a:solidFill>
                  <a:srgbClr val="231F20"/>
                </a:solidFill>
                <a:latin typeface="Montserrat"/>
                <a:cs typeface="Montserrat"/>
              </a:rPr>
              <a:t>as</a:t>
            </a:r>
            <a:r>
              <a:rPr lang="en-US" sz="1150" spc="-30" dirty="0">
                <a:solidFill>
                  <a:srgbClr val="231F20"/>
                </a:solidFill>
                <a:latin typeface="Montserrat"/>
                <a:cs typeface="Montserrat"/>
              </a:rPr>
              <a:t> </a:t>
            </a:r>
            <a:r>
              <a:rPr lang="en-US" sz="1150" dirty="0">
                <a:solidFill>
                  <a:srgbClr val="231F20"/>
                </a:solidFill>
                <a:latin typeface="Montserrat"/>
                <a:cs typeface="Montserrat"/>
              </a:rPr>
              <a:t>well</a:t>
            </a:r>
            <a:r>
              <a:rPr lang="en-US" sz="1150" spc="-30" dirty="0">
                <a:solidFill>
                  <a:srgbClr val="231F20"/>
                </a:solidFill>
                <a:latin typeface="Montserrat"/>
                <a:cs typeface="Montserrat"/>
              </a:rPr>
              <a:t> </a:t>
            </a:r>
            <a:r>
              <a:rPr lang="en-US" sz="1150" dirty="0">
                <a:solidFill>
                  <a:srgbClr val="231F20"/>
                </a:solidFill>
                <a:latin typeface="Montserrat"/>
                <a:cs typeface="Montserrat"/>
              </a:rPr>
              <a:t>as</a:t>
            </a:r>
            <a:r>
              <a:rPr lang="en-US" sz="1150" spc="-30" dirty="0">
                <a:solidFill>
                  <a:srgbClr val="231F20"/>
                </a:solidFill>
                <a:latin typeface="Montserrat"/>
                <a:cs typeface="Montserrat"/>
              </a:rPr>
              <a:t> </a:t>
            </a:r>
            <a:r>
              <a:rPr lang="en-US" sz="1150" dirty="0">
                <a:solidFill>
                  <a:srgbClr val="231F20"/>
                </a:solidFill>
                <a:latin typeface="Montserrat"/>
                <a:cs typeface="Montserrat"/>
              </a:rPr>
              <a:t>A&amp;R</a:t>
            </a:r>
            <a:r>
              <a:rPr lang="en-US" sz="1150" spc="-35" dirty="0">
                <a:solidFill>
                  <a:srgbClr val="231F20"/>
                </a:solidFill>
                <a:latin typeface="Montserrat"/>
                <a:cs typeface="Montserrat"/>
              </a:rPr>
              <a:t> </a:t>
            </a:r>
            <a:r>
              <a:rPr lang="en-US" sz="1150" dirty="0">
                <a:solidFill>
                  <a:srgbClr val="231F20"/>
                </a:solidFill>
                <a:latin typeface="Montserrat"/>
                <a:cs typeface="Montserrat"/>
              </a:rPr>
              <a:t>managers</a:t>
            </a:r>
            <a:r>
              <a:rPr lang="en-US" sz="1150" spc="-30"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dirty="0">
                <a:solidFill>
                  <a:srgbClr val="231F20"/>
                </a:solidFill>
                <a:latin typeface="Montserrat"/>
                <a:cs typeface="Montserrat"/>
              </a:rPr>
              <a:t>record</a:t>
            </a:r>
            <a:r>
              <a:rPr lang="en-US" sz="1150" spc="-30" dirty="0">
                <a:solidFill>
                  <a:srgbClr val="231F20"/>
                </a:solidFill>
                <a:latin typeface="Montserrat"/>
                <a:cs typeface="Montserrat"/>
              </a:rPr>
              <a:t> </a:t>
            </a:r>
            <a:r>
              <a:rPr lang="en-US" sz="1150" dirty="0">
                <a:solidFill>
                  <a:srgbClr val="231F20"/>
                </a:solidFill>
                <a:latin typeface="Montserrat"/>
                <a:cs typeface="Montserrat"/>
              </a:rPr>
              <a:t>company</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executives.</a:t>
            </a:r>
            <a:endParaRPr lang="en-US" sz="1150" dirty="0">
              <a:latin typeface="Montserrat"/>
              <a:cs typeface="Montserrat"/>
            </a:endParaRPr>
          </a:p>
          <a:p>
            <a:pPr marL="12700">
              <a:lnSpc>
                <a:spcPts val="1295"/>
              </a:lnSpc>
            </a:pPr>
            <a:r>
              <a:rPr lang="en-US" sz="1150" b="1" dirty="0">
                <a:solidFill>
                  <a:srgbClr val="231F20"/>
                </a:solidFill>
                <a:latin typeface="Montserrat"/>
                <a:cs typeface="Montserrat"/>
              </a:rPr>
              <a:t>You</a:t>
            </a:r>
            <a:r>
              <a:rPr lang="en-US" sz="1150" b="1" spc="-40" dirty="0">
                <a:solidFill>
                  <a:srgbClr val="231F20"/>
                </a:solidFill>
                <a:latin typeface="Montserrat"/>
                <a:cs typeface="Montserrat"/>
              </a:rPr>
              <a:t> </a:t>
            </a:r>
            <a:r>
              <a:rPr lang="en-US" sz="1150" b="1" dirty="0">
                <a:solidFill>
                  <a:srgbClr val="231F20"/>
                </a:solidFill>
                <a:latin typeface="Montserrat"/>
                <a:cs typeface="Montserrat"/>
              </a:rPr>
              <a:t>could</a:t>
            </a:r>
            <a:r>
              <a:rPr lang="en-US" sz="1150" b="1" spc="-40" dirty="0">
                <a:solidFill>
                  <a:srgbClr val="231F20"/>
                </a:solidFill>
                <a:latin typeface="Montserrat"/>
                <a:cs typeface="Montserrat"/>
              </a:rPr>
              <a:t> </a:t>
            </a:r>
            <a:r>
              <a:rPr lang="en-US" sz="1150" b="1" dirty="0">
                <a:solidFill>
                  <a:srgbClr val="231F20"/>
                </a:solidFill>
                <a:latin typeface="Montserrat"/>
                <a:cs typeface="Montserrat"/>
              </a:rPr>
              <a:t>also</a:t>
            </a:r>
            <a:r>
              <a:rPr lang="en-US" sz="1150" b="1" spc="-40" dirty="0">
                <a:solidFill>
                  <a:srgbClr val="231F20"/>
                </a:solidFill>
                <a:latin typeface="Montserrat"/>
                <a:cs typeface="Montserrat"/>
              </a:rPr>
              <a:t> </a:t>
            </a:r>
            <a:r>
              <a:rPr lang="en-US" sz="1150" b="1" dirty="0">
                <a:solidFill>
                  <a:srgbClr val="231F20"/>
                </a:solidFill>
                <a:latin typeface="Montserrat"/>
                <a:cs typeface="Montserrat"/>
              </a:rPr>
              <a:t>become</a:t>
            </a:r>
            <a:r>
              <a:rPr lang="en-US" sz="1150" b="1" spc="-40" dirty="0">
                <a:solidFill>
                  <a:srgbClr val="231F20"/>
                </a:solidFill>
                <a:latin typeface="Montserrat"/>
                <a:cs typeface="Montserrat"/>
              </a:rPr>
              <a:t> </a:t>
            </a:r>
            <a:r>
              <a:rPr lang="en-US" sz="1150" b="1" spc="-25" dirty="0">
                <a:solidFill>
                  <a:srgbClr val="231F20"/>
                </a:solidFill>
                <a:latin typeface="Montserrat"/>
                <a:cs typeface="Montserrat"/>
              </a:rPr>
              <a:t>a:</a:t>
            </a:r>
            <a:endParaRPr lang="en-US" sz="1150" dirty="0">
              <a:latin typeface="Montserrat"/>
              <a:cs typeface="Montserrat"/>
            </a:endParaRPr>
          </a:p>
          <a:p>
            <a:pPr marL="12700" marR="324485">
              <a:lnSpc>
                <a:spcPts val="1350"/>
              </a:lnSpc>
              <a:spcBef>
                <a:spcPts val="55"/>
              </a:spcBef>
            </a:pPr>
            <a:r>
              <a:rPr lang="en-US" sz="1150" spc="-10" dirty="0">
                <a:solidFill>
                  <a:srgbClr val="231F20"/>
                </a:solidFill>
                <a:latin typeface="Montserrat"/>
                <a:cs typeface="Montserrat"/>
              </a:rPr>
              <a:t>Background</a:t>
            </a:r>
            <a:r>
              <a:rPr lang="en-US" sz="1150" spc="-30" dirty="0">
                <a:solidFill>
                  <a:srgbClr val="231F20"/>
                </a:solidFill>
                <a:latin typeface="Montserrat"/>
                <a:cs typeface="Montserrat"/>
              </a:rPr>
              <a:t> </a:t>
            </a:r>
            <a:r>
              <a:rPr lang="en-US" sz="1150" dirty="0">
                <a:solidFill>
                  <a:srgbClr val="231F20"/>
                </a:solidFill>
                <a:latin typeface="Montserrat"/>
                <a:cs typeface="Montserrat"/>
              </a:rPr>
              <a:t>singer,</a:t>
            </a:r>
            <a:r>
              <a:rPr lang="en-US" sz="1150" spc="-25" dirty="0">
                <a:solidFill>
                  <a:srgbClr val="231F20"/>
                </a:solidFill>
                <a:latin typeface="Montserrat"/>
                <a:cs typeface="Montserrat"/>
              </a:rPr>
              <a:t> </a:t>
            </a:r>
            <a:r>
              <a:rPr lang="en-US" sz="1150" dirty="0">
                <a:solidFill>
                  <a:srgbClr val="231F20"/>
                </a:solidFill>
                <a:latin typeface="Montserrat"/>
                <a:cs typeface="Montserrat"/>
              </a:rPr>
              <a:t>blogger,</a:t>
            </a:r>
            <a:r>
              <a:rPr lang="en-US" sz="1150" spc="-30" dirty="0">
                <a:solidFill>
                  <a:srgbClr val="231F20"/>
                </a:solidFill>
                <a:latin typeface="Montserrat"/>
                <a:cs typeface="Montserrat"/>
              </a:rPr>
              <a:t> </a:t>
            </a:r>
            <a:r>
              <a:rPr lang="en-US" sz="1150" dirty="0">
                <a:solidFill>
                  <a:srgbClr val="231F20"/>
                </a:solidFill>
                <a:latin typeface="Montserrat"/>
                <a:cs typeface="Montserrat"/>
              </a:rPr>
              <a:t>booking</a:t>
            </a:r>
            <a:r>
              <a:rPr lang="en-US" sz="1150" spc="-25" dirty="0">
                <a:solidFill>
                  <a:srgbClr val="231F20"/>
                </a:solidFill>
                <a:latin typeface="Montserrat"/>
                <a:cs typeface="Montserrat"/>
              </a:rPr>
              <a:t> </a:t>
            </a:r>
            <a:r>
              <a:rPr lang="en-US" sz="1150" dirty="0">
                <a:solidFill>
                  <a:srgbClr val="231F20"/>
                </a:solidFill>
                <a:latin typeface="Montserrat"/>
                <a:cs typeface="Montserrat"/>
              </a:rPr>
              <a:t>agent,</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composer,</a:t>
            </a:r>
            <a:r>
              <a:rPr lang="en-US" sz="1150" spc="-25" dirty="0">
                <a:solidFill>
                  <a:srgbClr val="231F20"/>
                </a:solidFill>
                <a:latin typeface="Montserrat"/>
                <a:cs typeface="Montserrat"/>
              </a:rPr>
              <a:t> </a:t>
            </a:r>
            <a:r>
              <a:rPr lang="en-US" sz="1150" dirty="0">
                <a:solidFill>
                  <a:srgbClr val="231F20"/>
                </a:solidFill>
                <a:latin typeface="Montserrat"/>
                <a:cs typeface="Montserrat"/>
              </a:rPr>
              <a:t>DJ,</a:t>
            </a:r>
            <a:r>
              <a:rPr lang="en-US" sz="1150" spc="-30" dirty="0">
                <a:solidFill>
                  <a:srgbClr val="231F20"/>
                </a:solidFill>
                <a:latin typeface="Montserrat"/>
                <a:cs typeface="Montserrat"/>
              </a:rPr>
              <a:t> </a:t>
            </a:r>
            <a:r>
              <a:rPr lang="en-US" sz="1150" dirty="0">
                <a:solidFill>
                  <a:srgbClr val="231F20"/>
                </a:solidFill>
                <a:latin typeface="Montserrat"/>
                <a:cs typeface="Montserrat"/>
              </a:rPr>
              <a:t>event</a:t>
            </a:r>
            <a:r>
              <a:rPr lang="en-US" sz="1150" spc="-25" dirty="0">
                <a:solidFill>
                  <a:srgbClr val="231F20"/>
                </a:solidFill>
                <a:latin typeface="Montserrat"/>
                <a:cs typeface="Montserrat"/>
              </a:rPr>
              <a:t> </a:t>
            </a:r>
            <a:r>
              <a:rPr lang="en-US" sz="1150" dirty="0">
                <a:solidFill>
                  <a:srgbClr val="231F20"/>
                </a:solidFill>
                <a:latin typeface="Montserrat"/>
                <a:cs typeface="Montserrat"/>
              </a:rPr>
              <a:t>manager,</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instrument technician,</a:t>
            </a:r>
            <a:r>
              <a:rPr lang="en-US" sz="1150" spc="-20" dirty="0">
                <a:solidFill>
                  <a:srgbClr val="231F20"/>
                </a:solidFill>
                <a:latin typeface="Montserrat"/>
                <a:cs typeface="Montserrat"/>
              </a:rPr>
              <a:t> </a:t>
            </a:r>
            <a:r>
              <a:rPr lang="en-US" sz="1150" dirty="0">
                <a:solidFill>
                  <a:srgbClr val="231F20"/>
                </a:solidFill>
                <a:latin typeface="Montserrat"/>
                <a:cs typeface="Montserrat"/>
              </a:rPr>
              <a:t>live</a:t>
            </a:r>
            <a:r>
              <a:rPr lang="en-US" sz="1150" spc="-15" dirty="0">
                <a:solidFill>
                  <a:srgbClr val="231F20"/>
                </a:solidFill>
                <a:latin typeface="Montserrat"/>
                <a:cs typeface="Montserrat"/>
              </a:rPr>
              <a:t> </a:t>
            </a:r>
            <a:r>
              <a:rPr lang="en-US" sz="1150" dirty="0">
                <a:solidFill>
                  <a:srgbClr val="231F20"/>
                </a:solidFill>
                <a:latin typeface="Montserrat"/>
                <a:cs typeface="Montserrat"/>
              </a:rPr>
              <a:t>sound</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technician,</a:t>
            </a:r>
            <a:r>
              <a:rPr lang="en-US" sz="1150" spc="-15" dirty="0">
                <a:solidFill>
                  <a:srgbClr val="231F20"/>
                </a:solidFill>
                <a:latin typeface="Montserrat"/>
                <a:cs typeface="Montserrat"/>
              </a:rPr>
              <a:t> </a:t>
            </a:r>
            <a:r>
              <a:rPr lang="en-US" sz="1150" dirty="0">
                <a:solidFill>
                  <a:srgbClr val="231F20"/>
                </a:solidFill>
                <a:latin typeface="Montserrat"/>
                <a:cs typeface="Montserrat"/>
              </a:rPr>
              <a:t>musical</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director,</a:t>
            </a:r>
            <a:r>
              <a:rPr lang="en-US" sz="1150" spc="-1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therapist,</a:t>
            </a:r>
            <a:r>
              <a:rPr lang="en-US" sz="1150" spc="-15" dirty="0">
                <a:solidFill>
                  <a:srgbClr val="231F20"/>
                </a:solidFill>
                <a:latin typeface="Montserrat"/>
                <a:cs typeface="Montserrat"/>
              </a:rPr>
              <a:t> </a:t>
            </a:r>
            <a:r>
              <a:rPr lang="en-US" sz="1150" dirty="0">
                <a:solidFill>
                  <a:srgbClr val="231F20"/>
                </a:solidFill>
                <a:latin typeface="Montserrat"/>
                <a:cs typeface="Montserrat"/>
              </a:rPr>
              <a:t>radio</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producer,</a:t>
            </a:r>
            <a:r>
              <a:rPr lang="en-US" sz="1150" spc="-15" dirty="0">
                <a:solidFill>
                  <a:srgbClr val="231F20"/>
                </a:solidFill>
                <a:latin typeface="Montserrat"/>
                <a:cs typeface="Montserrat"/>
              </a:rPr>
              <a:t> </a:t>
            </a:r>
            <a:r>
              <a:rPr lang="en-US" sz="1150" spc="-20" dirty="0">
                <a:solidFill>
                  <a:srgbClr val="231F20"/>
                </a:solidFill>
                <a:latin typeface="Montserrat"/>
                <a:cs typeface="Montserrat"/>
              </a:rPr>
              <a:t>sound </a:t>
            </a:r>
            <a:r>
              <a:rPr lang="en-US" sz="1150" dirty="0">
                <a:solidFill>
                  <a:srgbClr val="231F20"/>
                </a:solidFill>
                <a:latin typeface="Montserrat"/>
                <a:cs typeface="Montserrat"/>
              </a:rPr>
              <a:t>engineer</a:t>
            </a:r>
            <a:r>
              <a:rPr lang="en-US" sz="1150" spc="-30" dirty="0">
                <a:solidFill>
                  <a:srgbClr val="231F20"/>
                </a:solidFill>
                <a:latin typeface="Montserrat"/>
                <a:cs typeface="Montserrat"/>
              </a:rPr>
              <a:t> </a:t>
            </a:r>
            <a:r>
              <a:rPr lang="en-US" sz="1150" dirty="0">
                <a:solidFill>
                  <a:srgbClr val="231F20"/>
                </a:solidFill>
                <a:latin typeface="Montserrat"/>
                <a:cs typeface="Montserrat"/>
              </a:rPr>
              <a:t>or</a:t>
            </a:r>
            <a:r>
              <a:rPr lang="en-US" sz="1150" spc="-30" dirty="0">
                <a:solidFill>
                  <a:srgbClr val="231F20"/>
                </a:solidFill>
                <a:latin typeface="Montserrat"/>
                <a:cs typeface="Montserrat"/>
              </a:rPr>
              <a:t> </a:t>
            </a:r>
            <a:r>
              <a:rPr lang="en-US" sz="1150" dirty="0">
                <a:solidFill>
                  <a:srgbClr val="231F20"/>
                </a:solidFill>
                <a:latin typeface="Montserrat"/>
                <a:cs typeface="Montserrat"/>
              </a:rPr>
              <a:t>tour</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manager.</a:t>
            </a:r>
            <a:endParaRPr lang="en-US" sz="1150" dirty="0">
              <a:latin typeface="Montserrat"/>
              <a:cs typeface="Montserrat"/>
            </a:endParaRPr>
          </a:p>
          <a:p>
            <a:pPr marL="12700">
              <a:lnSpc>
                <a:spcPts val="1365"/>
              </a:lnSpc>
            </a:pPr>
            <a:endParaRPr lang="en-GB" sz="1150" b="1" spc="-10" dirty="0">
              <a:solidFill>
                <a:srgbClr val="231F20"/>
              </a:solidFill>
              <a:latin typeface="Montserrat"/>
              <a:cs typeface="Montserrat"/>
            </a:endParaRPr>
          </a:p>
        </p:txBody>
      </p:sp>
    </p:spTree>
    <p:extLst>
      <p:ext uri="{BB962C8B-B14F-4D97-AF65-F5344CB8AC3E}">
        <p14:creationId xmlns:p14="http://schemas.microsoft.com/office/powerpoint/2010/main" val="3824288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BTEC</a:t>
            </a:r>
            <a:r>
              <a:rPr spc="-110" dirty="0"/>
              <a:t> </a:t>
            </a:r>
            <a:r>
              <a:rPr dirty="0"/>
              <a:t>Creative</a:t>
            </a:r>
            <a:r>
              <a:rPr spc="-110" dirty="0"/>
              <a:t> </a:t>
            </a:r>
            <a:r>
              <a:rPr dirty="0"/>
              <a:t>Media</a:t>
            </a:r>
            <a:r>
              <a:rPr spc="-110" dirty="0"/>
              <a:t> </a:t>
            </a:r>
            <a:r>
              <a:rPr dirty="0"/>
              <a:t>Production</a:t>
            </a:r>
            <a:r>
              <a:rPr spc="-110" dirty="0"/>
              <a:t> </a:t>
            </a:r>
            <a:r>
              <a:rPr spc="-10" dirty="0"/>
              <a:t>(Media)</a:t>
            </a:r>
          </a:p>
        </p:txBody>
      </p:sp>
      <p:sp>
        <p:nvSpPr>
          <p:cNvPr id="4" name="object 4"/>
          <p:cNvSpPr txBox="1">
            <a:spLocks noGrp="1"/>
          </p:cNvSpPr>
          <p:nvPr>
            <p:ph type="ftr" sz="quarter" idx="5"/>
          </p:nvPr>
        </p:nvSpPr>
        <p:spPr>
          <a:prstGeom prst="rect">
            <a:avLst/>
          </a:prstGeom>
        </p:spPr>
        <p:txBody>
          <a:bodyPr vert="horz" wrap="square" lIns="0" tIns="168937"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0937"/>
            <a:ext cx="6865620" cy="7378065"/>
          </a:xfrm>
          <a:prstGeom prst="rect">
            <a:avLst/>
          </a:prstGeom>
        </p:spPr>
        <p:txBody>
          <a:bodyPr vert="horz" wrap="square" lIns="0" tIns="27939" rIns="0" bIns="0" rtlCol="0">
            <a:spAutoFit/>
          </a:bodyPr>
          <a:lstStyle/>
          <a:p>
            <a:pPr marL="12700">
              <a:lnSpc>
                <a:spcPct val="100000"/>
              </a:lnSpc>
              <a:spcBef>
                <a:spcPts val="219"/>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120"/>
              </a:spcBef>
            </a:pPr>
            <a:r>
              <a:rPr sz="1150" spc="-10" dirty="0">
                <a:solidFill>
                  <a:srgbClr val="231F20"/>
                </a:solidFill>
                <a:latin typeface="Montserrat"/>
                <a:cs typeface="Montserrat"/>
              </a:rPr>
              <a:t>Pearson</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Mrs</a:t>
            </a:r>
            <a:r>
              <a:rPr sz="1150" spc="30" dirty="0">
                <a:solidFill>
                  <a:srgbClr val="231F20"/>
                </a:solidFill>
                <a:latin typeface="Montserrat"/>
                <a:cs typeface="Montserrat"/>
              </a:rPr>
              <a:t> </a:t>
            </a:r>
            <a:r>
              <a:rPr sz="1150" spc="-20" dirty="0">
                <a:solidFill>
                  <a:srgbClr val="231F20"/>
                </a:solidFill>
                <a:latin typeface="Montserrat"/>
                <a:cs typeface="Montserrat"/>
              </a:rPr>
              <a:t>Morris-</a:t>
            </a:r>
            <a:r>
              <a:rPr sz="1150" spc="-10" dirty="0">
                <a:solidFill>
                  <a:srgbClr val="231F20"/>
                </a:solidFill>
                <a:latin typeface="Montserrat"/>
                <a:cs typeface="Montserrat"/>
              </a:rPr>
              <a:t>Ashman</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marL="12700" marR="120014">
              <a:lnSpc>
                <a:spcPct val="108700"/>
              </a:lnSpc>
            </a:pPr>
            <a:r>
              <a:rPr sz="1150" spc="-10" dirty="0">
                <a:solidFill>
                  <a:srgbClr val="231F20"/>
                </a:solidFill>
                <a:latin typeface="Montserrat"/>
                <a:cs typeface="Montserrat"/>
              </a:rPr>
              <a:t>To</a:t>
            </a:r>
            <a:r>
              <a:rPr sz="1150" spc="-35" dirty="0">
                <a:solidFill>
                  <a:srgbClr val="231F20"/>
                </a:solidFill>
                <a:latin typeface="Montserrat"/>
                <a:cs typeface="Montserrat"/>
              </a:rPr>
              <a:t> </a:t>
            </a:r>
            <a:r>
              <a:rPr sz="1150" spc="-10" dirty="0">
                <a:solidFill>
                  <a:srgbClr val="231F20"/>
                </a:solidFill>
                <a:latin typeface="Montserrat"/>
                <a:cs typeface="Montserrat"/>
              </a:rPr>
              <a:t>succeed</a:t>
            </a:r>
            <a:r>
              <a:rPr sz="1150" spc="-35" dirty="0">
                <a:solidFill>
                  <a:srgbClr val="231F20"/>
                </a:solidFill>
                <a:latin typeface="Montserrat"/>
                <a:cs typeface="Montserrat"/>
              </a:rPr>
              <a:t> </a:t>
            </a:r>
            <a:r>
              <a:rPr sz="1150" dirty="0">
                <a:solidFill>
                  <a:srgbClr val="231F20"/>
                </a:solidFill>
                <a:latin typeface="Montserrat"/>
                <a:cs typeface="Montserrat"/>
              </a:rPr>
              <a:t>in</a:t>
            </a:r>
            <a:r>
              <a:rPr sz="1150" spc="-35" dirty="0">
                <a:solidFill>
                  <a:srgbClr val="231F20"/>
                </a:solidFill>
                <a:latin typeface="Montserrat"/>
                <a:cs typeface="Montserrat"/>
              </a:rPr>
              <a:t> </a:t>
            </a:r>
            <a:r>
              <a:rPr sz="1150" dirty="0">
                <a:solidFill>
                  <a:srgbClr val="231F20"/>
                </a:solidFill>
                <a:latin typeface="Montserrat"/>
                <a:cs typeface="Montserrat"/>
              </a:rPr>
              <a:t>BTEC</a:t>
            </a:r>
            <a:r>
              <a:rPr sz="1150" spc="-30" dirty="0">
                <a:solidFill>
                  <a:srgbClr val="231F20"/>
                </a:solidFill>
                <a:latin typeface="Montserrat"/>
                <a:cs typeface="Montserrat"/>
              </a:rPr>
              <a:t> </a:t>
            </a:r>
            <a:r>
              <a:rPr sz="1150" dirty="0">
                <a:solidFill>
                  <a:srgbClr val="231F20"/>
                </a:solidFill>
                <a:latin typeface="Montserrat"/>
                <a:cs typeface="Montserrat"/>
              </a:rPr>
              <a:t>Creative</a:t>
            </a:r>
            <a:r>
              <a:rPr sz="1150" spc="-35" dirty="0">
                <a:solidFill>
                  <a:srgbClr val="231F20"/>
                </a:solidFill>
                <a:latin typeface="Montserrat"/>
                <a:cs typeface="Montserrat"/>
              </a:rPr>
              <a:t> </a:t>
            </a:r>
            <a:r>
              <a:rPr sz="1150" dirty="0">
                <a:solidFill>
                  <a:srgbClr val="231F20"/>
                </a:solidFill>
                <a:latin typeface="Montserrat"/>
                <a:cs typeface="Montserrat"/>
              </a:rPr>
              <a:t>Media</a:t>
            </a:r>
            <a:r>
              <a:rPr sz="1150" spc="-35" dirty="0">
                <a:solidFill>
                  <a:srgbClr val="231F20"/>
                </a:solidFill>
                <a:latin typeface="Montserrat"/>
                <a:cs typeface="Montserrat"/>
              </a:rPr>
              <a:t> </a:t>
            </a:r>
            <a:r>
              <a:rPr sz="1150" dirty="0">
                <a:solidFill>
                  <a:srgbClr val="231F20"/>
                </a:solidFill>
                <a:latin typeface="Montserrat"/>
                <a:cs typeface="Montserrat"/>
              </a:rPr>
              <a:t>Production</a:t>
            </a:r>
            <a:r>
              <a:rPr sz="1150" spc="-35" dirty="0">
                <a:solidFill>
                  <a:srgbClr val="231F20"/>
                </a:solidFill>
                <a:latin typeface="Montserrat"/>
                <a:cs typeface="Montserrat"/>
              </a:rPr>
              <a:t> </a:t>
            </a:r>
            <a:r>
              <a:rPr sz="1150" dirty="0">
                <a:solidFill>
                  <a:srgbClr val="231F20"/>
                </a:solidFill>
                <a:latin typeface="Montserrat"/>
                <a:cs typeface="Montserrat"/>
              </a:rPr>
              <a:t>you</a:t>
            </a:r>
            <a:r>
              <a:rPr sz="1150" spc="-30" dirty="0">
                <a:solidFill>
                  <a:srgbClr val="231F20"/>
                </a:solidFill>
                <a:latin typeface="Montserrat"/>
                <a:cs typeface="Montserrat"/>
              </a:rPr>
              <a:t> </a:t>
            </a:r>
            <a:r>
              <a:rPr sz="1150" dirty="0">
                <a:solidFill>
                  <a:srgbClr val="231F20"/>
                </a:solidFill>
                <a:latin typeface="Montserrat"/>
                <a:cs typeface="Montserrat"/>
              </a:rPr>
              <a:t>will</a:t>
            </a:r>
            <a:r>
              <a:rPr sz="1150" spc="-35" dirty="0">
                <a:solidFill>
                  <a:srgbClr val="231F20"/>
                </a:solidFill>
                <a:latin typeface="Montserrat"/>
                <a:cs typeface="Montserrat"/>
              </a:rPr>
              <a:t> </a:t>
            </a:r>
            <a:r>
              <a:rPr sz="1150" dirty="0">
                <a:solidFill>
                  <a:srgbClr val="231F20"/>
                </a:solidFill>
                <a:latin typeface="Montserrat"/>
                <a:cs typeface="Montserrat"/>
              </a:rPr>
              <a:t>need</a:t>
            </a:r>
            <a:r>
              <a:rPr sz="1150" spc="-35" dirty="0">
                <a:solidFill>
                  <a:srgbClr val="231F20"/>
                </a:solidFill>
                <a:latin typeface="Montserrat"/>
                <a:cs typeface="Montserrat"/>
              </a:rPr>
              <a:t> </a:t>
            </a:r>
            <a:r>
              <a:rPr sz="1150" dirty="0">
                <a:solidFill>
                  <a:srgbClr val="231F20"/>
                </a:solidFill>
                <a:latin typeface="Montserrat"/>
                <a:cs typeface="Montserrat"/>
              </a:rPr>
              <a:t>to</a:t>
            </a:r>
            <a:r>
              <a:rPr sz="1150" spc="-35" dirty="0">
                <a:solidFill>
                  <a:srgbClr val="231F20"/>
                </a:solidFill>
                <a:latin typeface="Montserrat"/>
                <a:cs typeface="Montserrat"/>
              </a:rPr>
              <a:t> </a:t>
            </a:r>
            <a:r>
              <a:rPr sz="1150" dirty="0">
                <a:solidFill>
                  <a:srgbClr val="231F20"/>
                </a:solidFill>
                <a:latin typeface="Montserrat"/>
                <a:cs typeface="Montserrat"/>
              </a:rPr>
              <a:t>have</a:t>
            </a:r>
            <a:r>
              <a:rPr sz="1150" spc="-30" dirty="0">
                <a:solidFill>
                  <a:srgbClr val="231F20"/>
                </a:solidFill>
                <a:latin typeface="Montserrat"/>
                <a:cs typeface="Montserrat"/>
              </a:rPr>
              <a:t> </a:t>
            </a:r>
            <a:r>
              <a:rPr sz="1150" dirty="0">
                <a:solidFill>
                  <a:srgbClr val="231F20"/>
                </a:solidFill>
                <a:latin typeface="Montserrat"/>
                <a:cs typeface="Montserrat"/>
              </a:rPr>
              <a:t>strong</a:t>
            </a:r>
            <a:r>
              <a:rPr sz="1150" spc="-35" dirty="0">
                <a:solidFill>
                  <a:srgbClr val="231F20"/>
                </a:solidFill>
                <a:latin typeface="Montserrat"/>
                <a:cs typeface="Montserrat"/>
              </a:rPr>
              <a:t> </a:t>
            </a:r>
            <a:r>
              <a:rPr sz="1150" dirty="0">
                <a:solidFill>
                  <a:srgbClr val="231F20"/>
                </a:solidFill>
                <a:latin typeface="Montserrat"/>
                <a:cs typeface="Montserrat"/>
              </a:rPr>
              <a:t>analytic</a:t>
            </a:r>
            <a:r>
              <a:rPr sz="1150" spc="-35" dirty="0">
                <a:solidFill>
                  <a:srgbClr val="231F20"/>
                </a:solidFill>
                <a:latin typeface="Montserrat"/>
                <a:cs typeface="Montserrat"/>
              </a:rPr>
              <a:t> </a:t>
            </a:r>
            <a:r>
              <a:rPr sz="1150" spc="-10" dirty="0">
                <a:solidFill>
                  <a:srgbClr val="231F20"/>
                </a:solidFill>
                <a:latin typeface="Montserrat"/>
                <a:cs typeface="Montserrat"/>
              </a:rPr>
              <a:t>skills, competent</a:t>
            </a:r>
            <a:r>
              <a:rPr sz="1150" spc="-5" dirty="0">
                <a:solidFill>
                  <a:srgbClr val="231F20"/>
                </a:solidFill>
                <a:latin typeface="Montserrat"/>
                <a:cs typeface="Montserrat"/>
              </a:rPr>
              <a:t> </a:t>
            </a:r>
            <a:r>
              <a:rPr sz="1150" spc="-10" dirty="0">
                <a:solidFill>
                  <a:srgbClr val="231F20"/>
                </a:solidFill>
                <a:latin typeface="Montserrat"/>
                <a:cs typeface="Montserrat"/>
              </a:rPr>
              <a:t>written</a:t>
            </a:r>
            <a:r>
              <a:rPr sz="1150" spc="-5" dirty="0">
                <a:solidFill>
                  <a:srgbClr val="231F20"/>
                </a:solidFill>
                <a:latin typeface="Montserrat"/>
                <a:cs typeface="Montserrat"/>
              </a:rPr>
              <a:t> </a:t>
            </a:r>
            <a:r>
              <a:rPr sz="1150" spc="-10" dirty="0">
                <a:solidFill>
                  <a:srgbClr val="231F20"/>
                </a:solidFill>
                <a:latin typeface="Montserrat"/>
                <a:cs typeface="Montserrat"/>
              </a:rPr>
              <a:t>expression</a:t>
            </a:r>
            <a:r>
              <a:rPr sz="1150" spc="-5"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dirty="0">
                <a:solidFill>
                  <a:srgbClr val="231F20"/>
                </a:solidFill>
                <a:latin typeface="Montserrat"/>
                <a:cs typeface="Montserrat"/>
              </a:rPr>
              <a:t>a</a:t>
            </a:r>
            <a:r>
              <a:rPr sz="1150" spc="-5" dirty="0">
                <a:solidFill>
                  <a:srgbClr val="231F20"/>
                </a:solidFill>
                <a:latin typeface="Montserrat"/>
                <a:cs typeface="Montserrat"/>
              </a:rPr>
              <a:t> </a:t>
            </a:r>
            <a:r>
              <a:rPr sz="1150" dirty="0">
                <a:solidFill>
                  <a:srgbClr val="231F20"/>
                </a:solidFill>
                <a:latin typeface="Montserrat"/>
                <a:cs typeface="Montserrat"/>
              </a:rPr>
              <a:t>passion</a:t>
            </a:r>
            <a:r>
              <a:rPr sz="1150" spc="-5" dirty="0">
                <a:solidFill>
                  <a:srgbClr val="231F20"/>
                </a:solidFill>
                <a:latin typeface="Montserrat"/>
                <a:cs typeface="Montserrat"/>
              </a:rPr>
              <a:t> </a:t>
            </a:r>
            <a:r>
              <a:rPr sz="1150" dirty="0">
                <a:solidFill>
                  <a:srgbClr val="231F20"/>
                </a:solidFill>
                <a:latin typeface="Montserrat"/>
                <a:cs typeface="Montserrat"/>
              </a:rPr>
              <a:t>for </a:t>
            </a:r>
            <a:r>
              <a:rPr sz="1150" spc="-10" dirty="0">
                <a:solidFill>
                  <a:srgbClr val="231F20"/>
                </a:solidFill>
                <a:latin typeface="Montserrat"/>
                <a:cs typeface="Montserrat"/>
              </a:rPr>
              <a:t>photography</a:t>
            </a:r>
            <a:r>
              <a:rPr sz="1150" spc="-5"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dirty="0">
                <a:solidFill>
                  <a:srgbClr val="231F20"/>
                </a:solidFill>
                <a:latin typeface="Montserrat"/>
                <a:cs typeface="Montserrat"/>
              </a:rPr>
              <a:t>or</a:t>
            </a:r>
            <a:r>
              <a:rPr sz="1150" spc="-5" dirty="0">
                <a:solidFill>
                  <a:srgbClr val="231F20"/>
                </a:solidFill>
                <a:latin typeface="Montserrat"/>
                <a:cs typeface="Montserrat"/>
              </a:rPr>
              <a:t> </a:t>
            </a:r>
            <a:r>
              <a:rPr sz="1150" spc="-10" dirty="0">
                <a:solidFill>
                  <a:srgbClr val="231F20"/>
                </a:solidFill>
                <a:latin typeface="Montserrat"/>
                <a:cs typeface="Montserrat"/>
              </a:rPr>
              <a:t>videography.</a:t>
            </a:r>
            <a:r>
              <a:rPr sz="1150" spc="-5" dirty="0">
                <a:solidFill>
                  <a:srgbClr val="231F20"/>
                </a:solidFill>
                <a:latin typeface="Montserrat"/>
                <a:cs typeface="Montserrat"/>
              </a:rPr>
              <a:t> </a:t>
            </a:r>
            <a:r>
              <a:rPr sz="1150" spc="-10" dirty="0">
                <a:solidFill>
                  <a:srgbClr val="231F20"/>
                </a:solidFill>
                <a:latin typeface="Montserrat"/>
                <a:cs typeface="Montserrat"/>
              </a:rPr>
              <a:t>While </a:t>
            </a:r>
            <a:r>
              <a:rPr sz="1150" dirty="0">
                <a:solidFill>
                  <a:srgbClr val="231F20"/>
                </a:solidFill>
                <a:latin typeface="Montserrat"/>
                <a:cs typeface="Montserrat"/>
              </a:rPr>
              <a:t>some</a:t>
            </a:r>
            <a:r>
              <a:rPr sz="1150" spc="-30" dirty="0">
                <a:solidFill>
                  <a:srgbClr val="231F20"/>
                </a:solidFill>
                <a:latin typeface="Montserrat"/>
                <a:cs typeface="Montserrat"/>
              </a:rPr>
              <a:t> </a:t>
            </a:r>
            <a:r>
              <a:rPr sz="1150" spc="-10" dirty="0">
                <a:solidFill>
                  <a:srgbClr val="231F20"/>
                </a:solidFill>
                <a:latin typeface="Montserrat"/>
                <a:cs typeface="Montserrat"/>
              </a:rPr>
              <a:t>knowledge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editing</a:t>
            </a:r>
            <a:r>
              <a:rPr sz="1150" spc="-25" dirty="0">
                <a:solidFill>
                  <a:srgbClr val="231F20"/>
                </a:solidFill>
                <a:latin typeface="Montserrat"/>
                <a:cs typeface="Montserrat"/>
              </a:rPr>
              <a:t> </a:t>
            </a:r>
            <a:r>
              <a:rPr sz="1150" dirty="0">
                <a:solidFill>
                  <a:srgbClr val="231F20"/>
                </a:solidFill>
                <a:latin typeface="Montserrat"/>
                <a:cs typeface="Montserrat"/>
              </a:rPr>
              <a:t>using</a:t>
            </a:r>
            <a:r>
              <a:rPr sz="1150" spc="-30"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variety</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software</a:t>
            </a:r>
            <a:r>
              <a:rPr sz="1150" spc="-30" dirty="0">
                <a:solidFill>
                  <a:srgbClr val="231F20"/>
                </a:solidFill>
                <a:latin typeface="Montserrat"/>
                <a:cs typeface="Montserrat"/>
              </a:rPr>
              <a:t> </a:t>
            </a:r>
            <a:r>
              <a:rPr sz="1150" dirty="0">
                <a:solidFill>
                  <a:srgbClr val="231F20"/>
                </a:solidFill>
                <a:latin typeface="Montserrat"/>
                <a:cs typeface="Montserrat"/>
              </a:rPr>
              <a:t>such</a:t>
            </a:r>
            <a:r>
              <a:rPr sz="1150" spc="-25" dirty="0">
                <a:solidFill>
                  <a:srgbClr val="231F20"/>
                </a:solidFill>
                <a:latin typeface="Montserrat"/>
                <a:cs typeface="Montserrat"/>
              </a:rPr>
              <a:t> </a:t>
            </a:r>
            <a:r>
              <a:rPr sz="1150" dirty="0">
                <a:solidFill>
                  <a:srgbClr val="231F20"/>
                </a:solidFill>
                <a:latin typeface="Montserrat"/>
                <a:cs typeface="Montserrat"/>
              </a:rPr>
              <a:t>as</a:t>
            </a:r>
            <a:r>
              <a:rPr sz="1150" spc="-30" dirty="0">
                <a:solidFill>
                  <a:srgbClr val="231F20"/>
                </a:solidFill>
                <a:latin typeface="Montserrat"/>
                <a:cs typeface="Montserrat"/>
              </a:rPr>
              <a:t> </a:t>
            </a:r>
            <a:r>
              <a:rPr sz="1150" dirty="0">
                <a:solidFill>
                  <a:srgbClr val="231F20"/>
                </a:solidFill>
                <a:latin typeface="Montserrat"/>
                <a:cs typeface="Montserrat"/>
              </a:rPr>
              <a:t>Photopea</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PixlR</a:t>
            </a:r>
            <a:r>
              <a:rPr sz="1150" spc="-25" dirty="0">
                <a:solidFill>
                  <a:srgbClr val="231F20"/>
                </a:solidFill>
                <a:latin typeface="Montserrat"/>
                <a:cs typeface="Montserrat"/>
              </a:rPr>
              <a:t> </a:t>
            </a:r>
            <a:r>
              <a:rPr sz="1150" dirty="0">
                <a:solidFill>
                  <a:srgbClr val="231F20"/>
                </a:solidFill>
                <a:latin typeface="Montserrat"/>
                <a:cs typeface="Montserrat"/>
              </a:rPr>
              <a:t>would</a:t>
            </a:r>
            <a:r>
              <a:rPr sz="1150" spc="-30" dirty="0">
                <a:solidFill>
                  <a:srgbClr val="231F20"/>
                </a:solidFill>
                <a:latin typeface="Montserrat"/>
                <a:cs typeface="Montserrat"/>
              </a:rPr>
              <a:t> </a:t>
            </a:r>
            <a:r>
              <a:rPr sz="1150" spc="-25" dirty="0">
                <a:solidFill>
                  <a:srgbClr val="231F20"/>
                </a:solidFill>
                <a:latin typeface="Montserrat"/>
                <a:cs typeface="Montserrat"/>
              </a:rPr>
              <a:t>be </a:t>
            </a:r>
            <a:r>
              <a:rPr sz="1150" dirty="0">
                <a:solidFill>
                  <a:srgbClr val="231F20"/>
                </a:solidFill>
                <a:latin typeface="Montserrat"/>
                <a:cs typeface="Montserrat"/>
              </a:rPr>
              <a:t>beneficial,</a:t>
            </a:r>
            <a:r>
              <a:rPr sz="1150" spc="-10" dirty="0">
                <a:solidFill>
                  <a:srgbClr val="231F20"/>
                </a:solidFill>
                <a:latin typeface="Montserrat"/>
                <a:cs typeface="Montserrat"/>
              </a:rPr>
              <a:t> </a:t>
            </a:r>
            <a:r>
              <a:rPr sz="1150" dirty="0">
                <a:solidFill>
                  <a:srgbClr val="231F20"/>
                </a:solidFill>
                <a:latin typeface="Montserrat"/>
                <a:cs typeface="Montserrat"/>
              </a:rPr>
              <a:t>these</a:t>
            </a:r>
            <a:r>
              <a:rPr sz="1150" spc="-10" dirty="0">
                <a:solidFill>
                  <a:srgbClr val="231F20"/>
                </a:solidFill>
                <a:latin typeface="Montserrat"/>
                <a:cs typeface="Montserrat"/>
              </a:rPr>
              <a:t> </a:t>
            </a:r>
            <a:r>
              <a:rPr sz="1150" dirty="0">
                <a:solidFill>
                  <a:srgbClr val="231F20"/>
                </a:solidFill>
                <a:latin typeface="Montserrat"/>
                <a:cs typeface="Montserrat"/>
              </a:rPr>
              <a:t>skills</a:t>
            </a:r>
            <a:r>
              <a:rPr sz="1150" spc="-5" dirty="0">
                <a:solidFill>
                  <a:srgbClr val="231F20"/>
                </a:solidFill>
                <a:latin typeface="Montserrat"/>
                <a:cs typeface="Montserrat"/>
              </a:rPr>
              <a:t> </a:t>
            </a:r>
            <a:r>
              <a:rPr sz="1150" dirty="0">
                <a:solidFill>
                  <a:srgbClr val="231F20"/>
                </a:solidFill>
                <a:latin typeface="Montserrat"/>
                <a:cs typeface="Montserrat"/>
              </a:rPr>
              <a:t>will</a:t>
            </a:r>
            <a:r>
              <a:rPr sz="1150" spc="-10" dirty="0">
                <a:solidFill>
                  <a:srgbClr val="231F20"/>
                </a:solidFill>
                <a:latin typeface="Montserrat"/>
                <a:cs typeface="Montserrat"/>
              </a:rPr>
              <a:t> </a:t>
            </a:r>
            <a:r>
              <a:rPr sz="1150" dirty="0">
                <a:solidFill>
                  <a:srgbClr val="231F20"/>
                </a:solidFill>
                <a:latin typeface="Montserrat"/>
                <a:cs typeface="Montserrat"/>
              </a:rPr>
              <a:t>be</a:t>
            </a:r>
            <a:r>
              <a:rPr sz="1150" spc="-5" dirty="0">
                <a:solidFill>
                  <a:srgbClr val="231F20"/>
                </a:solidFill>
                <a:latin typeface="Montserrat"/>
                <a:cs typeface="Montserrat"/>
              </a:rPr>
              <a:t> </a:t>
            </a:r>
            <a:r>
              <a:rPr sz="1150" spc="-10" dirty="0">
                <a:solidFill>
                  <a:srgbClr val="231F20"/>
                </a:solidFill>
                <a:latin typeface="Montserrat"/>
                <a:cs typeface="Montserrat"/>
              </a:rPr>
              <a:t>covered </a:t>
            </a:r>
            <a:r>
              <a:rPr sz="1150" dirty="0">
                <a:solidFill>
                  <a:srgbClr val="231F20"/>
                </a:solidFill>
                <a:latin typeface="Montserrat"/>
                <a:cs typeface="Montserrat"/>
              </a:rPr>
              <a:t>within</a:t>
            </a:r>
            <a:r>
              <a:rPr sz="1150" spc="-5"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course.</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There</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a:t>
            </a:r>
            <a:r>
              <a:rPr sz="1150" dirty="0">
                <a:solidFill>
                  <a:srgbClr val="231F20"/>
                </a:solidFill>
                <a:latin typeface="Montserrat"/>
                <a:cs typeface="Montserrat"/>
              </a:rPr>
              <a:t>3</a:t>
            </a:r>
            <a:r>
              <a:rPr sz="1150" spc="-25" dirty="0">
                <a:solidFill>
                  <a:srgbClr val="231F20"/>
                </a:solidFill>
                <a:latin typeface="Montserrat"/>
                <a:cs typeface="Montserrat"/>
              </a:rPr>
              <a:t> </a:t>
            </a:r>
            <a:r>
              <a:rPr sz="1150" dirty="0">
                <a:solidFill>
                  <a:srgbClr val="231F20"/>
                </a:solidFill>
                <a:latin typeface="Montserrat"/>
                <a:cs typeface="Montserrat"/>
              </a:rPr>
              <a:t>components</a:t>
            </a:r>
            <a:r>
              <a:rPr sz="1150" spc="-20" dirty="0">
                <a:solidFill>
                  <a:srgbClr val="231F20"/>
                </a:solidFill>
                <a:latin typeface="Montserrat"/>
                <a:cs typeface="Montserrat"/>
              </a:rPr>
              <a:t> </a:t>
            </a:r>
            <a:r>
              <a:rPr sz="1150" spc="-10" dirty="0">
                <a:solidFill>
                  <a:srgbClr val="231F20"/>
                </a:solidFill>
                <a:latin typeface="Montserrat"/>
                <a:cs typeface="Montserrat"/>
              </a:rPr>
              <a:t>completed</a:t>
            </a:r>
            <a:r>
              <a:rPr sz="1150" spc="-25" dirty="0">
                <a:solidFill>
                  <a:srgbClr val="231F20"/>
                </a:solidFill>
                <a:latin typeface="Montserrat"/>
                <a:cs typeface="Montserrat"/>
              </a:rPr>
              <a:t> </a:t>
            </a:r>
            <a:r>
              <a:rPr sz="1150" dirty="0">
                <a:solidFill>
                  <a:srgbClr val="231F20"/>
                </a:solidFill>
                <a:latin typeface="Montserrat"/>
                <a:cs typeface="Montserrat"/>
              </a:rPr>
              <a:t>across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duration</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10" dirty="0">
                <a:solidFill>
                  <a:srgbClr val="231F20"/>
                </a:solidFill>
                <a:latin typeface="Montserrat"/>
                <a:cs typeface="Montserrat"/>
              </a:rPr>
              <a:t>course.</a:t>
            </a:r>
            <a:endParaRPr sz="1150" dirty="0">
              <a:latin typeface="Montserrat"/>
              <a:cs typeface="Montserrat"/>
            </a:endParaRPr>
          </a:p>
          <a:p>
            <a:pPr marL="12700" marR="5080">
              <a:lnSpc>
                <a:spcPct val="108700"/>
              </a:lnSpc>
            </a:pPr>
            <a:r>
              <a:rPr sz="1150" spc="-10" dirty="0">
                <a:solidFill>
                  <a:srgbClr val="231F20"/>
                </a:solidFill>
                <a:latin typeface="Montserrat"/>
                <a:cs typeface="Montserrat"/>
              </a:rPr>
              <a:t>Component</a:t>
            </a:r>
            <a:r>
              <a:rPr sz="1150" spc="-15" dirty="0">
                <a:solidFill>
                  <a:srgbClr val="231F20"/>
                </a:solidFill>
                <a:latin typeface="Montserrat"/>
                <a:cs typeface="Montserrat"/>
              </a:rPr>
              <a:t> </a:t>
            </a:r>
            <a:r>
              <a:rPr sz="1150" dirty="0">
                <a:solidFill>
                  <a:srgbClr val="231F20"/>
                </a:solidFill>
                <a:latin typeface="Montserrat"/>
                <a:cs typeface="Montserrat"/>
              </a:rPr>
              <a:t>1</a:t>
            </a:r>
            <a:r>
              <a:rPr sz="1150" spc="-10" dirty="0">
                <a:solidFill>
                  <a:srgbClr val="231F20"/>
                </a:solidFill>
                <a:latin typeface="Montserrat"/>
                <a:cs typeface="Montserrat"/>
              </a:rPr>
              <a:t> requires extensive research</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review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spc="-10" dirty="0">
                <a:solidFill>
                  <a:srgbClr val="231F20"/>
                </a:solidFill>
                <a:latin typeface="Montserrat"/>
                <a:cs typeface="Montserrat"/>
              </a:rPr>
              <a:t>variety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Media</a:t>
            </a:r>
            <a:r>
              <a:rPr sz="1150" spc="-10" dirty="0">
                <a:solidFill>
                  <a:srgbClr val="231F20"/>
                </a:solidFill>
                <a:latin typeface="Montserrat"/>
                <a:cs typeface="Montserrat"/>
              </a:rPr>
              <a:t> Products</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0" dirty="0">
                <a:solidFill>
                  <a:srgbClr val="231F20"/>
                </a:solidFill>
                <a:latin typeface="Montserrat"/>
                <a:cs typeface="Montserrat"/>
              </a:rPr>
              <a:t> keeping </a:t>
            </a:r>
            <a:r>
              <a:rPr sz="1150" dirty="0">
                <a:solidFill>
                  <a:srgbClr val="231F20"/>
                </a:solidFill>
                <a:latin typeface="Montserrat"/>
                <a:cs typeface="Montserrat"/>
              </a:rPr>
              <a:t>with</a:t>
            </a:r>
            <a:r>
              <a:rPr sz="1150" spc="-15" dirty="0">
                <a:solidFill>
                  <a:srgbClr val="231F20"/>
                </a:solidFill>
                <a:latin typeface="Montserrat"/>
                <a:cs typeface="Montserrat"/>
              </a:rPr>
              <a:t> </a:t>
            </a:r>
            <a:r>
              <a:rPr sz="1150" spc="-10" dirty="0">
                <a:solidFill>
                  <a:srgbClr val="231F20"/>
                </a:solidFill>
                <a:latin typeface="Montserrat"/>
                <a:cs typeface="Montserrat"/>
              </a:rPr>
              <a:t>whatever </a:t>
            </a:r>
            <a:r>
              <a:rPr sz="1150" dirty="0">
                <a:solidFill>
                  <a:srgbClr val="231F20"/>
                </a:solidFill>
                <a:latin typeface="Montserrat"/>
                <a:cs typeface="Montserrat"/>
              </a:rPr>
              <a:t>theme</a:t>
            </a:r>
            <a:r>
              <a:rPr sz="1150" spc="-10" dirty="0">
                <a:solidFill>
                  <a:srgbClr val="231F20"/>
                </a:solidFill>
                <a:latin typeface="Montserrat"/>
                <a:cs typeface="Montserrat"/>
              </a:rPr>
              <a:t> </a:t>
            </a:r>
            <a:r>
              <a:rPr sz="1150" dirty="0">
                <a:solidFill>
                  <a:srgbClr val="231F20"/>
                </a:solidFill>
                <a:latin typeface="Montserrat"/>
                <a:cs typeface="Montserrat"/>
              </a:rPr>
              <a:t>has</a:t>
            </a:r>
            <a:r>
              <a:rPr sz="1150" spc="-15" dirty="0">
                <a:solidFill>
                  <a:srgbClr val="231F20"/>
                </a:solidFill>
                <a:latin typeface="Montserrat"/>
                <a:cs typeface="Montserrat"/>
              </a:rPr>
              <a:t> </a:t>
            </a:r>
            <a:r>
              <a:rPr sz="1150" dirty="0">
                <a:solidFill>
                  <a:srgbClr val="231F20"/>
                </a:solidFill>
                <a:latin typeface="Montserrat"/>
                <a:cs typeface="Montserrat"/>
              </a:rPr>
              <a:t>been</a:t>
            </a:r>
            <a:r>
              <a:rPr sz="1150" spc="-10" dirty="0">
                <a:solidFill>
                  <a:srgbClr val="231F20"/>
                </a:solidFill>
                <a:latin typeface="Montserrat"/>
                <a:cs typeface="Montserrat"/>
              </a:rPr>
              <a:t> </a:t>
            </a:r>
            <a:r>
              <a:rPr sz="1150" dirty="0">
                <a:solidFill>
                  <a:srgbClr val="231F20"/>
                </a:solidFill>
                <a:latin typeface="Montserrat"/>
                <a:cs typeface="Montserrat"/>
              </a:rPr>
              <a:t>assigned</a:t>
            </a:r>
            <a:r>
              <a:rPr sz="1150" spc="-10" dirty="0">
                <a:solidFill>
                  <a:srgbClr val="231F20"/>
                </a:solidFill>
                <a:latin typeface="Montserrat"/>
                <a:cs typeface="Montserrat"/>
              </a:rPr>
              <a:t> </a:t>
            </a:r>
            <a:r>
              <a:rPr sz="1150" dirty="0">
                <a:solidFill>
                  <a:srgbClr val="231F20"/>
                </a:solidFill>
                <a:latin typeface="Montserrat"/>
                <a:cs typeface="Montserrat"/>
              </a:rPr>
              <a:t>by</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10" dirty="0">
                <a:solidFill>
                  <a:srgbClr val="231F20"/>
                </a:solidFill>
                <a:latin typeface="Montserrat"/>
                <a:cs typeface="Montserrat"/>
              </a:rPr>
              <a:t>examining board.</a:t>
            </a:r>
            <a:endParaRPr sz="1150" dirty="0">
              <a:latin typeface="Montserrat"/>
              <a:cs typeface="Montserrat"/>
            </a:endParaRPr>
          </a:p>
          <a:p>
            <a:pPr marL="12700" marR="113664">
              <a:lnSpc>
                <a:spcPct val="108700"/>
              </a:lnSpc>
            </a:pPr>
            <a:r>
              <a:rPr sz="1150" dirty="0">
                <a:solidFill>
                  <a:srgbClr val="231F20"/>
                </a:solidFill>
                <a:latin typeface="Montserrat"/>
                <a:cs typeface="Montserrat"/>
              </a:rPr>
              <a:t>Component</a:t>
            </a:r>
            <a:r>
              <a:rPr sz="1150" spc="-25"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spc="-10" dirty="0">
                <a:solidFill>
                  <a:srgbClr val="231F20"/>
                </a:solidFill>
                <a:latin typeface="Montserrat"/>
                <a:cs typeface="Montserrat"/>
              </a:rPr>
              <a:t>requires</a:t>
            </a:r>
            <a:r>
              <a:rPr sz="1150" spc="-20" dirty="0">
                <a:solidFill>
                  <a:srgbClr val="231F20"/>
                </a:solidFill>
                <a:latin typeface="Montserrat"/>
                <a:cs typeface="Montserrat"/>
              </a:rPr>
              <a:t> </a:t>
            </a:r>
            <a:r>
              <a:rPr sz="1150" dirty="0">
                <a:solidFill>
                  <a:srgbClr val="231F20"/>
                </a:solidFill>
                <a:latin typeface="Montserrat"/>
                <a:cs typeface="Montserrat"/>
              </a:rPr>
              <a:t>some</a:t>
            </a:r>
            <a:r>
              <a:rPr sz="1150" spc="-25" dirty="0">
                <a:solidFill>
                  <a:srgbClr val="231F20"/>
                </a:solidFill>
                <a:latin typeface="Montserrat"/>
                <a:cs typeface="Montserrat"/>
              </a:rPr>
              <a:t> </a:t>
            </a:r>
            <a:r>
              <a:rPr sz="1150" dirty="0">
                <a:solidFill>
                  <a:srgbClr val="231F20"/>
                </a:solidFill>
                <a:latin typeface="Montserrat"/>
                <a:cs typeface="Montserrat"/>
              </a:rPr>
              <a:t>focused</a:t>
            </a:r>
            <a:r>
              <a:rPr sz="1150" spc="-20" dirty="0">
                <a:solidFill>
                  <a:srgbClr val="231F20"/>
                </a:solidFill>
                <a:latin typeface="Montserrat"/>
                <a:cs typeface="Montserrat"/>
              </a:rPr>
              <a:t> </a:t>
            </a:r>
            <a:r>
              <a:rPr sz="1150" spc="-10" dirty="0">
                <a:solidFill>
                  <a:srgbClr val="231F20"/>
                </a:solidFill>
                <a:latin typeface="Montserrat"/>
                <a:cs typeface="Montserrat"/>
              </a:rPr>
              <a:t>research,</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use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photography/videography</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spc="-10" dirty="0">
                <a:solidFill>
                  <a:srgbClr val="231F20"/>
                </a:solidFill>
                <a:latin typeface="Montserrat"/>
                <a:cs typeface="Montserrat"/>
              </a:rPr>
              <a:t>evaluative</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create</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Media</a:t>
            </a:r>
            <a:r>
              <a:rPr sz="1150" spc="-20" dirty="0">
                <a:solidFill>
                  <a:srgbClr val="231F20"/>
                </a:solidFill>
                <a:latin typeface="Montserrat"/>
                <a:cs typeface="Montserrat"/>
              </a:rPr>
              <a:t> </a:t>
            </a:r>
            <a:r>
              <a:rPr sz="1150" dirty="0">
                <a:solidFill>
                  <a:srgbClr val="231F20"/>
                </a:solidFill>
                <a:latin typeface="Montserrat"/>
                <a:cs typeface="Montserrat"/>
              </a:rPr>
              <a:t>Product</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dirty="0">
                <a:solidFill>
                  <a:srgbClr val="231F20"/>
                </a:solidFill>
                <a:latin typeface="Montserrat"/>
                <a:cs typeface="Montserrat"/>
              </a:rPr>
              <a:t>choosing</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industry</a:t>
            </a:r>
            <a:r>
              <a:rPr sz="1150" spc="-20" dirty="0">
                <a:solidFill>
                  <a:srgbClr val="231F20"/>
                </a:solidFill>
                <a:latin typeface="Montserrat"/>
                <a:cs typeface="Montserrat"/>
              </a:rPr>
              <a:t> </a:t>
            </a:r>
            <a:r>
              <a:rPr sz="1150" dirty="0">
                <a:solidFill>
                  <a:srgbClr val="231F20"/>
                </a:solidFill>
                <a:latin typeface="Montserrat"/>
                <a:cs typeface="Montserrat"/>
              </a:rPr>
              <a:t>standards</a:t>
            </a:r>
            <a:r>
              <a:rPr lang="en-GB"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keeping </a:t>
            </a:r>
            <a:r>
              <a:rPr sz="1150" dirty="0">
                <a:solidFill>
                  <a:srgbClr val="231F20"/>
                </a:solidFill>
                <a:latin typeface="Montserrat"/>
                <a:cs typeface="Montserrat"/>
              </a:rPr>
              <a:t>with</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theme</a:t>
            </a:r>
            <a:r>
              <a:rPr sz="1150" spc="-10" dirty="0">
                <a:solidFill>
                  <a:srgbClr val="231F20"/>
                </a:solidFill>
                <a:latin typeface="Montserrat"/>
                <a:cs typeface="Montserrat"/>
              </a:rPr>
              <a:t> </a:t>
            </a:r>
            <a:r>
              <a:rPr sz="1150" dirty="0">
                <a:solidFill>
                  <a:srgbClr val="231F20"/>
                </a:solidFill>
                <a:latin typeface="Montserrat"/>
                <a:cs typeface="Montserrat"/>
              </a:rPr>
              <a:t>assigned</a:t>
            </a:r>
            <a:r>
              <a:rPr sz="1150" spc="-10" dirty="0">
                <a:solidFill>
                  <a:srgbClr val="231F20"/>
                </a:solidFill>
                <a:latin typeface="Montserrat"/>
                <a:cs typeface="Montserrat"/>
              </a:rPr>
              <a:t> </a:t>
            </a:r>
            <a:r>
              <a:rPr sz="1150" dirty="0">
                <a:solidFill>
                  <a:srgbClr val="231F20"/>
                </a:solidFill>
                <a:latin typeface="Montserrat"/>
                <a:cs typeface="Montserrat"/>
              </a:rPr>
              <a:t>by</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examining body.</a:t>
            </a:r>
            <a:endParaRPr sz="1150" dirty="0">
              <a:latin typeface="Montserrat"/>
              <a:cs typeface="Montserrat"/>
            </a:endParaRPr>
          </a:p>
          <a:p>
            <a:pPr marL="12700" marR="85090" algn="just">
              <a:lnSpc>
                <a:spcPct val="108700"/>
              </a:lnSpc>
            </a:pPr>
            <a:r>
              <a:rPr sz="1150" dirty="0">
                <a:solidFill>
                  <a:srgbClr val="231F20"/>
                </a:solidFill>
                <a:latin typeface="Montserrat"/>
                <a:cs typeface="Montserrat"/>
              </a:rPr>
              <a:t>Component</a:t>
            </a:r>
            <a:r>
              <a:rPr sz="1150" spc="-25" dirty="0">
                <a:solidFill>
                  <a:srgbClr val="231F20"/>
                </a:solidFill>
                <a:latin typeface="Montserrat"/>
                <a:cs typeface="Montserrat"/>
              </a:rPr>
              <a:t> </a:t>
            </a:r>
            <a:r>
              <a:rPr sz="1150" dirty="0">
                <a:solidFill>
                  <a:srgbClr val="231F20"/>
                </a:solidFill>
                <a:latin typeface="Montserrat"/>
                <a:cs typeface="Montserrat"/>
              </a:rPr>
              <a:t>3</a:t>
            </a:r>
            <a:r>
              <a:rPr sz="1150" spc="-20" dirty="0">
                <a:solidFill>
                  <a:srgbClr val="231F20"/>
                </a:solidFill>
                <a:latin typeface="Montserrat"/>
                <a:cs typeface="Montserrat"/>
              </a:rPr>
              <a:t> </a:t>
            </a:r>
            <a:r>
              <a:rPr sz="1150" dirty="0">
                <a:solidFill>
                  <a:srgbClr val="231F20"/>
                </a:solidFill>
                <a:latin typeface="Montserrat"/>
                <a:cs typeface="Montserrat"/>
              </a:rPr>
              <a:t>also</a:t>
            </a:r>
            <a:r>
              <a:rPr sz="1150" spc="-25" dirty="0">
                <a:solidFill>
                  <a:srgbClr val="231F20"/>
                </a:solidFill>
                <a:latin typeface="Montserrat"/>
                <a:cs typeface="Montserrat"/>
              </a:rPr>
              <a:t> </a:t>
            </a:r>
            <a:r>
              <a:rPr sz="1150" spc="-10" dirty="0">
                <a:solidFill>
                  <a:srgbClr val="231F20"/>
                </a:solidFill>
                <a:latin typeface="Montserrat"/>
                <a:cs typeface="Montserrat"/>
              </a:rPr>
              <a:t>requires</a:t>
            </a:r>
            <a:r>
              <a:rPr sz="1150" spc="-20" dirty="0">
                <a:solidFill>
                  <a:srgbClr val="231F20"/>
                </a:solidFill>
                <a:latin typeface="Montserrat"/>
                <a:cs typeface="Montserrat"/>
              </a:rPr>
              <a:t> </a:t>
            </a:r>
            <a:r>
              <a:rPr sz="1150" dirty="0">
                <a:solidFill>
                  <a:srgbClr val="231F20"/>
                </a:solidFill>
                <a:latin typeface="Montserrat"/>
                <a:cs typeface="Montserrat"/>
              </a:rPr>
              <a:t>some</a:t>
            </a:r>
            <a:r>
              <a:rPr sz="1150" spc="-25" dirty="0">
                <a:solidFill>
                  <a:srgbClr val="231F20"/>
                </a:solidFill>
                <a:latin typeface="Montserrat"/>
                <a:cs typeface="Montserrat"/>
              </a:rPr>
              <a:t> </a:t>
            </a:r>
            <a:r>
              <a:rPr sz="1150" dirty="0">
                <a:solidFill>
                  <a:srgbClr val="231F20"/>
                </a:solidFill>
                <a:latin typeface="Montserrat"/>
                <a:cs typeface="Montserrat"/>
              </a:rPr>
              <a:t>focused</a:t>
            </a:r>
            <a:r>
              <a:rPr sz="1150" spc="-20" dirty="0">
                <a:solidFill>
                  <a:srgbClr val="231F20"/>
                </a:solidFill>
                <a:latin typeface="Montserrat"/>
                <a:cs typeface="Montserrat"/>
              </a:rPr>
              <a:t> </a:t>
            </a:r>
            <a:r>
              <a:rPr sz="1150" spc="-10" dirty="0">
                <a:solidFill>
                  <a:srgbClr val="231F20"/>
                </a:solidFill>
                <a:latin typeface="Montserrat"/>
                <a:cs typeface="Montserrat"/>
              </a:rPr>
              <a:t>research,</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use</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spc="-10" dirty="0">
                <a:solidFill>
                  <a:srgbClr val="231F20"/>
                </a:solidFill>
                <a:latin typeface="Montserrat"/>
                <a:cs typeface="Montserrat"/>
              </a:rPr>
              <a:t>photography/videography</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spc="-10" dirty="0">
                <a:solidFill>
                  <a:srgbClr val="231F20"/>
                </a:solidFill>
                <a:latin typeface="Montserrat"/>
                <a:cs typeface="Montserrat"/>
              </a:rPr>
              <a:t>evaluative</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create</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Media</a:t>
            </a:r>
            <a:r>
              <a:rPr sz="1150" spc="-20" dirty="0">
                <a:solidFill>
                  <a:srgbClr val="231F20"/>
                </a:solidFill>
                <a:latin typeface="Montserrat"/>
                <a:cs typeface="Montserrat"/>
              </a:rPr>
              <a:t> </a:t>
            </a:r>
            <a:r>
              <a:rPr sz="1150" dirty="0">
                <a:solidFill>
                  <a:srgbClr val="231F20"/>
                </a:solidFill>
                <a:latin typeface="Montserrat"/>
                <a:cs typeface="Montserrat"/>
              </a:rPr>
              <a:t>Product</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dirty="0">
                <a:solidFill>
                  <a:srgbClr val="231F20"/>
                </a:solidFill>
                <a:latin typeface="Montserrat"/>
                <a:cs typeface="Montserrat"/>
              </a:rPr>
              <a:t>choosing</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industry</a:t>
            </a:r>
            <a:r>
              <a:rPr sz="1150" spc="-20" dirty="0">
                <a:solidFill>
                  <a:srgbClr val="231F20"/>
                </a:solidFill>
                <a:latin typeface="Montserrat"/>
                <a:cs typeface="Montserrat"/>
              </a:rPr>
              <a:t> </a:t>
            </a:r>
            <a:r>
              <a:rPr sz="1150" dirty="0">
                <a:solidFill>
                  <a:srgbClr val="231F20"/>
                </a:solidFill>
                <a:latin typeface="Montserrat"/>
                <a:cs typeface="Montserrat"/>
              </a:rPr>
              <a:t>standards</a:t>
            </a:r>
            <a:r>
              <a:rPr lang="en-GB"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keeping </a:t>
            </a:r>
            <a:r>
              <a:rPr sz="1150" dirty="0">
                <a:solidFill>
                  <a:srgbClr val="231F20"/>
                </a:solidFill>
                <a:latin typeface="Montserrat"/>
                <a:cs typeface="Montserrat"/>
              </a:rPr>
              <a:t>with</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theme</a:t>
            </a:r>
            <a:r>
              <a:rPr sz="1150" spc="-10" dirty="0">
                <a:solidFill>
                  <a:srgbClr val="231F20"/>
                </a:solidFill>
                <a:latin typeface="Montserrat"/>
                <a:cs typeface="Montserrat"/>
              </a:rPr>
              <a:t> </a:t>
            </a:r>
            <a:r>
              <a:rPr sz="1150" dirty="0">
                <a:solidFill>
                  <a:srgbClr val="231F20"/>
                </a:solidFill>
                <a:latin typeface="Montserrat"/>
                <a:cs typeface="Montserrat"/>
              </a:rPr>
              <a:t>assigned</a:t>
            </a:r>
            <a:r>
              <a:rPr sz="1150" spc="-10" dirty="0">
                <a:solidFill>
                  <a:srgbClr val="231F20"/>
                </a:solidFill>
                <a:latin typeface="Montserrat"/>
                <a:cs typeface="Montserrat"/>
              </a:rPr>
              <a:t> </a:t>
            </a:r>
            <a:r>
              <a:rPr sz="1150" dirty="0">
                <a:solidFill>
                  <a:srgbClr val="231F20"/>
                </a:solidFill>
                <a:latin typeface="Montserrat"/>
                <a:cs typeface="Montserrat"/>
              </a:rPr>
              <a:t>by</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examining body.</a:t>
            </a:r>
            <a:endParaRPr sz="1150" dirty="0">
              <a:latin typeface="Montserrat"/>
              <a:cs typeface="Montserrat"/>
            </a:endParaRPr>
          </a:p>
          <a:p>
            <a:pPr marL="12700" marR="87630" algn="just">
              <a:lnSpc>
                <a:spcPct val="108700"/>
              </a:lnSpc>
            </a:pPr>
            <a:r>
              <a:rPr sz="1150" dirty="0">
                <a:solidFill>
                  <a:srgbClr val="231F20"/>
                </a:solidFill>
                <a:latin typeface="Montserrat"/>
                <a:cs typeface="Montserrat"/>
              </a:rPr>
              <a:t>All</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these</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done</a:t>
            </a:r>
            <a:r>
              <a:rPr sz="1150" spc="-25" dirty="0">
                <a:solidFill>
                  <a:srgbClr val="231F20"/>
                </a:solidFill>
                <a:latin typeface="Montserrat"/>
                <a:cs typeface="Montserrat"/>
              </a:rPr>
              <a:t> </a:t>
            </a:r>
            <a:r>
              <a:rPr sz="1150" dirty="0">
                <a:solidFill>
                  <a:srgbClr val="231F20"/>
                </a:solidFill>
                <a:latin typeface="Montserrat"/>
                <a:cs typeface="Montserrat"/>
              </a:rPr>
              <a:t>under</a:t>
            </a:r>
            <a:r>
              <a:rPr sz="1150" spc="-25" dirty="0">
                <a:solidFill>
                  <a:srgbClr val="231F20"/>
                </a:solidFill>
                <a:latin typeface="Montserrat"/>
                <a:cs typeface="Montserrat"/>
              </a:rPr>
              <a:t> </a:t>
            </a:r>
            <a:r>
              <a:rPr sz="1150" dirty="0">
                <a:solidFill>
                  <a:srgbClr val="231F20"/>
                </a:solidFill>
                <a:latin typeface="Montserrat"/>
                <a:cs typeface="Montserrat"/>
              </a:rPr>
              <a:t>exam</a:t>
            </a:r>
            <a:r>
              <a:rPr sz="1150" spc="-25" dirty="0">
                <a:solidFill>
                  <a:srgbClr val="231F20"/>
                </a:solidFill>
                <a:latin typeface="Montserrat"/>
                <a:cs typeface="Montserrat"/>
              </a:rPr>
              <a:t> </a:t>
            </a:r>
            <a:r>
              <a:rPr sz="1150" spc="-10" dirty="0">
                <a:solidFill>
                  <a:srgbClr val="231F20"/>
                </a:solidFill>
                <a:latin typeface="Montserrat"/>
                <a:cs typeface="Montserrat"/>
              </a:rPr>
              <a:t>conditions.</a:t>
            </a:r>
            <a:r>
              <a:rPr sz="1150" spc="-25" dirty="0">
                <a:solidFill>
                  <a:srgbClr val="231F20"/>
                </a:solidFill>
                <a:latin typeface="Montserrat"/>
                <a:cs typeface="Montserrat"/>
              </a:rPr>
              <a:t> </a:t>
            </a:r>
            <a:r>
              <a:rPr sz="1150" spc="-10" dirty="0">
                <a:solidFill>
                  <a:srgbClr val="231F20"/>
                </a:solidFill>
                <a:latin typeface="Montserrat"/>
                <a:cs typeface="Montserrat"/>
              </a:rPr>
              <a:t>To</a:t>
            </a:r>
            <a:r>
              <a:rPr sz="1150" spc="-25" dirty="0">
                <a:solidFill>
                  <a:srgbClr val="231F20"/>
                </a:solidFill>
                <a:latin typeface="Montserrat"/>
                <a:cs typeface="Montserrat"/>
              </a:rPr>
              <a:t> </a:t>
            </a:r>
            <a:r>
              <a:rPr sz="1150" spc="-10" dirty="0">
                <a:solidFill>
                  <a:srgbClr val="231F20"/>
                </a:solidFill>
                <a:latin typeface="Montserrat"/>
                <a:cs typeface="Montserrat"/>
              </a:rPr>
              <a:t>excel</a:t>
            </a:r>
            <a:r>
              <a:rPr sz="1150" spc="-25" dirty="0">
                <a:solidFill>
                  <a:srgbClr val="231F20"/>
                </a:solidFill>
                <a:latin typeface="Montserrat"/>
                <a:cs typeface="Montserrat"/>
              </a:rPr>
              <a:t> </a:t>
            </a:r>
            <a:r>
              <a:rPr sz="1150" dirty="0">
                <a:solidFill>
                  <a:srgbClr val="231F20"/>
                </a:solidFill>
                <a:latin typeface="Montserrat"/>
                <a:cs typeface="Montserrat"/>
              </a:rPr>
              <a:t>at</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production</a:t>
            </a:r>
            <a:r>
              <a:rPr sz="1150" spc="-25" dirty="0">
                <a:solidFill>
                  <a:srgbClr val="231F20"/>
                </a:solidFill>
                <a:latin typeface="Montserrat"/>
                <a:cs typeface="Montserrat"/>
              </a:rPr>
              <a:t> </a:t>
            </a:r>
            <a:r>
              <a:rPr sz="1150" dirty="0">
                <a:solidFill>
                  <a:srgbClr val="231F20"/>
                </a:solidFill>
                <a:latin typeface="Montserrat"/>
                <a:cs typeface="Montserrat"/>
              </a:rPr>
              <a:t>pieces,</a:t>
            </a:r>
            <a:r>
              <a:rPr sz="1150" spc="-25" dirty="0">
                <a:solidFill>
                  <a:srgbClr val="231F20"/>
                </a:solidFill>
                <a:latin typeface="Montserrat"/>
                <a:cs typeface="Montserrat"/>
              </a:rPr>
              <a:t> </a:t>
            </a:r>
            <a:r>
              <a:rPr sz="1150" dirty="0">
                <a:solidFill>
                  <a:srgbClr val="231F20"/>
                </a:solidFill>
                <a:latin typeface="Montserrat"/>
                <a:cs typeface="Montserrat"/>
              </a:rPr>
              <a:t>precision</a:t>
            </a:r>
            <a:r>
              <a:rPr sz="1150" spc="-25" dirty="0">
                <a:solidFill>
                  <a:srgbClr val="231F20"/>
                </a:solidFill>
                <a:latin typeface="Montserrat"/>
                <a:cs typeface="Montserrat"/>
              </a:rPr>
              <a:t> and </a:t>
            </a:r>
            <a:r>
              <a:rPr sz="1150" dirty="0">
                <a:solidFill>
                  <a:srgbClr val="231F20"/>
                </a:solidFill>
                <a:latin typeface="Montserrat"/>
                <a:cs typeface="Montserrat"/>
              </a:rPr>
              <a:t>willingness</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adjust</a:t>
            </a:r>
            <a:r>
              <a:rPr sz="1150" spc="-30"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spc="-10" dirty="0">
                <a:solidFill>
                  <a:srgbClr val="231F20"/>
                </a:solidFill>
                <a:latin typeface="Montserrat"/>
                <a:cs typeface="Montserrat"/>
              </a:rPr>
              <a:t>important.</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marR="3594100">
              <a:lnSpc>
                <a:spcPct val="108700"/>
              </a:lnSpc>
            </a:pPr>
            <a:r>
              <a:rPr sz="1150" dirty="0">
                <a:solidFill>
                  <a:srgbClr val="231F20"/>
                </a:solidFill>
                <a:latin typeface="Montserrat"/>
                <a:cs typeface="Montserrat"/>
              </a:rPr>
              <a:t>Creative</a:t>
            </a:r>
            <a:r>
              <a:rPr sz="1150" spc="-55" dirty="0">
                <a:solidFill>
                  <a:srgbClr val="231F20"/>
                </a:solidFill>
                <a:latin typeface="Montserrat"/>
                <a:cs typeface="Montserrat"/>
              </a:rPr>
              <a:t> </a:t>
            </a:r>
            <a:r>
              <a:rPr sz="1150" dirty="0">
                <a:solidFill>
                  <a:srgbClr val="231F20"/>
                </a:solidFill>
                <a:latin typeface="Montserrat"/>
                <a:cs typeface="Montserrat"/>
              </a:rPr>
              <a:t>Media</a:t>
            </a:r>
            <a:r>
              <a:rPr sz="1150" spc="-55" dirty="0">
                <a:solidFill>
                  <a:srgbClr val="231F20"/>
                </a:solidFill>
                <a:latin typeface="Montserrat"/>
                <a:cs typeface="Montserrat"/>
              </a:rPr>
              <a:t> </a:t>
            </a:r>
            <a:r>
              <a:rPr sz="1150" dirty="0">
                <a:solidFill>
                  <a:srgbClr val="231F20"/>
                </a:solidFill>
                <a:latin typeface="Montserrat"/>
                <a:cs typeface="Montserrat"/>
              </a:rPr>
              <a:t>Production</a:t>
            </a:r>
            <a:r>
              <a:rPr sz="1150" spc="-55" dirty="0">
                <a:solidFill>
                  <a:srgbClr val="231F20"/>
                </a:solidFill>
                <a:latin typeface="Montserrat"/>
                <a:cs typeface="Montserrat"/>
              </a:rPr>
              <a:t> </a:t>
            </a:r>
            <a:r>
              <a:rPr sz="1150" dirty="0">
                <a:solidFill>
                  <a:srgbClr val="231F20"/>
                </a:solidFill>
                <a:latin typeface="Montserrat"/>
                <a:cs typeface="Montserrat"/>
              </a:rPr>
              <a:t>BTEC</a:t>
            </a:r>
            <a:r>
              <a:rPr sz="1150" spc="-55" dirty="0">
                <a:solidFill>
                  <a:srgbClr val="231F20"/>
                </a:solidFill>
                <a:latin typeface="Montserrat"/>
                <a:cs typeface="Montserrat"/>
              </a:rPr>
              <a:t> </a:t>
            </a:r>
            <a:r>
              <a:rPr sz="1150" spc="-10" dirty="0">
                <a:solidFill>
                  <a:srgbClr val="231F20"/>
                </a:solidFill>
                <a:latin typeface="Montserrat"/>
                <a:cs typeface="Montserrat"/>
              </a:rPr>
              <a:t>Tech</a:t>
            </a:r>
            <a:r>
              <a:rPr sz="1150" spc="-55" dirty="0">
                <a:solidFill>
                  <a:srgbClr val="231F20"/>
                </a:solidFill>
                <a:latin typeface="Montserrat"/>
                <a:cs typeface="Montserrat"/>
              </a:rPr>
              <a:t> </a:t>
            </a:r>
            <a:r>
              <a:rPr sz="1150" dirty="0">
                <a:solidFill>
                  <a:srgbClr val="231F20"/>
                </a:solidFill>
                <a:latin typeface="Montserrat"/>
                <a:cs typeface="Montserrat"/>
              </a:rPr>
              <a:t>level</a:t>
            </a:r>
            <a:r>
              <a:rPr sz="1150" spc="-55" dirty="0">
                <a:solidFill>
                  <a:srgbClr val="231F20"/>
                </a:solidFill>
                <a:latin typeface="Montserrat"/>
                <a:cs typeface="Montserrat"/>
              </a:rPr>
              <a:t> </a:t>
            </a:r>
            <a:r>
              <a:rPr sz="1150" spc="-50" dirty="0">
                <a:solidFill>
                  <a:srgbClr val="231F20"/>
                </a:solidFill>
                <a:latin typeface="Montserrat"/>
                <a:cs typeface="Montserrat"/>
              </a:rPr>
              <a:t>3 </a:t>
            </a:r>
            <a:r>
              <a:rPr sz="1150" dirty="0">
                <a:solidFill>
                  <a:srgbClr val="231F20"/>
                </a:solidFill>
                <a:latin typeface="Montserrat"/>
                <a:cs typeface="Montserrat"/>
              </a:rPr>
              <a:t>A</a:t>
            </a:r>
            <a:r>
              <a:rPr sz="1150" spc="-40" dirty="0">
                <a:solidFill>
                  <a:srgbClr val="231F20"/>
                </a:solidFill>
                <a:latin typeface="Montserrat"/>
                <a:cs typeface="Montserrat"/>
              </a:rPr>
              <a:t> </a:t>
            </a:r>
            <a:r>
              <a:rPr sz="1150" dirty="0">
                <a:solidFill>
                  <a:srgbClr val="231F20"/>
                </a:solidFill>
                <a:latin typeface="Montserrat"/>
                <a:cs typeface="Montserrat"/>
              </a:rPr>
              <a:t>level</a:t>
            </a:r>
            <a:r>
              <a:rPr sz="1150" spc="-35" dirty="0">
                <a:solidFill>
                  <a:srgbClr val="231F20"/>
                </a:solidFill>
                <a:latin typeface="Montserrat"/>
                <a:cs typeface="Montserrat"/>
              </a:rPr>
              <a:t> </a:t>
            </a:r>
            <a:r>
              <a:rPr sz="1150" dirty="0">
                <a:solidFill>
                  <a:srgbClr val="231F20"/>
                </a:solidFill>
                <a:latin typeface="Montserrat"/>
                <a:cs typeface="Montserrat"/>
              </a:rPr>
              <a:t>Media</a:t>
            </a:r>
            <a:r>
              <a:rPr sz="1150" spc="-35" dirty="0">
                <a:solidFill>
                  <a:srgbClr val="231F20"/>
                </a:solidFill>
                <a:latin typeface="Montserrat"/>
                <a:cs typeface="Montserrat"/>
              </a:rPr>
              <a:t> </a:t>
            </a:r>
            <a:r>
              <a:rPr sz="1150" spc="-10" dirty="0">
                <a:solidFill>
                  <a:srgbClr val="231F20"/>
                </a:solidFill>
                <a:latin typeface="Montserrat"/>
                <a:cs typeface="Montserrat"/>
              </a:rPr>
              <a:t>Studies</a:t>
            </a:r>
            <a:endParaRPr sz="1150" dirty="0">
              <a:latin typeface="Montserrat"/>
              <a:cs typeface="Montserrat"/>
            </a:endParaRPr>
          </a:p>
          <a:p>
            <a:pPr>
              <a:lnSpc>
                <a:spcPct val="100000"/>
              </a:lnSpc>
              <a:spcBef>
                <a:spcPts val="3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Advertising</a:t>
            </a:r>
            <a:r>
              <a:rPr sz="1150" spc="-35" dirty="0">
                <a:solidFill>
                  <a:srgbClr val="231F20"/>
                </a:solidFill>
                <a:latin typeface="Montserrat"/>
                <a:cs typeface="Montserrat"/>
              </a:rPr>
              <a:t> </a:t>
            </a:r>
            <a:r>
              <a:rPr sz="1150" spc="-10" dirty="0">
                <a:solidFill>
                  <a:srgbClr val="231F20"/>
                </a:solidFill>
                <a:latin typeface="Montserrat"/>
                <a:cs typeface="Montserrat"/>
              </a:rPr>
              <a:t>Copywriter</a:t>
            </a:r>
            <a:endParaRPr sz="1150" dirty="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TV/Film</a:t>
            </a:r>
            <a:r>
              <a:rPr sz="1150" spc="-35" dirty="0">
                <a:solidFill>
                  <a:srgbClr val="231F20"/>
                </a:solidFill>
                <a:latin typeface="Montserrat"/>
                <a:cs typeface="Montserrat"/>
              </a:rPr>
              <a:t> </a:t>
            </a:r>
            <a:r>
              <a:rPr sz="1150" spc="-10" dirty="0">
                <a:solidFill>
                  <a:srgbClr val="231F20"/>
                </a:solidFill>
                <a:latin typeface="Montserrat"/>
                <a:cs typeface="Montserrat"/>
              </a:rPr>
              <a:t>Director</a:t>
            </a:r>
            <a:endParaRPr sz="1150" dirty="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Graphic</a:t>
            </a:r>
            <a:r>
              <a:rPr sz="1150" spc="-15" dirty="0">
                <a:solidFill>
                  <a:srgbClr val="231F20"/>
                </a:solidFill>
                <a:latin typeface="Montserrat"/>
                <a:cs typeface="Montserrat"/>
              </a:rPr>
              <a:t> </a:t>
            </a:r>
            <a:r>
              <a:rPr sz="1150" spc="-10" dirty="0">
                <a:solidFill>
                  <a:srgbClr val="231F20"/>
                </a:solidFill>
                <a:latin typeface="Montserrat"/>
                <a:cs typeface="Montserrat"/>
              </a:rPr>
              <a:t>Designer</a:t>
            </a:r>
            <a:endParaRPr sz="1150" dirty="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Animator</a:t>
            </a:r>
            <a:endParaRPr sz="1150" dirty="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Advertising</a:t>
            </a:r>
            <a:r>
              <a:rPr sz="1150" spc="-20" dirty="0">
                <a:solidFill>
                  <a:srgbClr val="231F20"/>
                </a:solidFill>
                <a:latin typeface="Montserrat"/>
                <a:cs typeface="Montserrat"/>
              </a:rPr>
              <a:t> </a:t>
            </a:r>
            <a:r>
              <a:rPr sz="1150" dirty="0">
                <a:solidFill>
                  <a:srgbClr val="231F20"/>
                </a:solidFill>
                <a:latin typeface="Montserrat"/>
                <a:cs typeface="Montserrat"/>
              </a:rPr>
              <a:t>Art</a:t>
            </a:r>
            <a:r>
              <a:rPr sz="1150" spc="-15" dirty="0">
                <a:solidFill>
                  <a:srgbClr val="231F20"/>
                </a:solidFill>
                <a:latin typeface="Montserrat"/>
                <a:cs typeface="Montserrat"/>
              </a:rPr>
              <a:t> </a:t>
            </a:r>
            <a:r>
              <a:rPr sz="1150" spc="-10" dirty="0">
                <a:solidFill>
                  <a:srgbClr val="231F20"/>
                </a:solidFill>
                <a:latin typeface="Montserrat"/>
                <a:cs typeface="Montserrat"/>
              </a:rPr>
              <a:t>Director</a:t>
            </a:r>
            <a:endParaRPr sz="1150" dirty="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Architectural</a:t>
            </a:r>
            <a:r>
              <a:rPr sz="1150" spc="35" dirty="0">
                <a:solidFill>
                  <a:srgbClr val="231F20"/>
                </a:solidFill>
                <a:latin typeface="Montserrat"/>
                <a:cs typeface="Montserrat"/>
              </a:rPr>
              <a:t> </a:t>
            </a:r>
            <a:r>
              <a:rPr sz="1150" spc="-10" dirty="0">
                <a:solidFill>
                  <a:srgbClr val="231F20"/>
                </a:solidFill>
                <a:latin typeface="Montserrat"/>
                <a:cs typeface="Montserrat"/>
              </a:rPr>
              <a:t>Technician</a:t>
            </a:r>
            <a:endParaRPr sz="1150" dirty="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Art </a:t>
            </a:r>
            <a:r>
              <a:rPr sz="1150" spc="-10" dirty="0">
                <a:solidFill>
                  <a:srgbClr val="231F20"/>
                </a:solidFill>
                <a:latin typeface="Montserrat"/>
                <a:cs typeface="Montserrat"/>
              </a:rPr>
              <a:t>Editor</a:t>
            </a:r>
            <a:endParaRPr sz="1150" dirty="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Journalism</a:t>
            </a:r>
            <a:endParaRPr sz="1150" dirty="0">
              <a:latin typeface="Montserrat"/>
              <a:cs typeface="Montserra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995044">
              <a:lnSpc>
                <a:spcPct val="100000"/>
              </a:lnSpc>
              <a:spcBef>
                <a:spcPts val="100"/>
              </a:spcBef>
            </a:pPr>
            <a:r>
              <a:rPr dirty="0"/>
              <a:t>BTEC</a:t>
            </a:r>
            <a:r>
              <a:rPr spc="-55" dirty="0"/>
              <a:t> </a:t>
            </a:r>
            <a:r>
              <a:rPr dirty="0"/>
              <a:t>Health</a:t>
            </a:r>
            <a:r>
              <a:rPr spc="-55" dirty="0"/>
              <a:t> </a:t>
            </a:r>
            <a:r>
              <a:rPr dirty="0"/>
              <a:t>and</a:t>
            </a:r>
            <a:r>
              <a:rPr spc="-55" dirty="0"/>
              <a:t> </a:t>
            </a:r>
            <a:r>
              <a:rPr dirty="0"/>
              <a:t>Social</a:t>
            </a:r>
            <a:r>
              <a:rPr spc="-55" dirty="0"/>
              <a:t> </a:t>
            </a:r>
            <a:r>
              <a:rPr spc="-20" dirty="0"/>
              <a:t>Care</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153" y="8756259"/>
            <a:ext cx="2626995" cy="10896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Nurse</a:t>
            </a:r>
            <a:endParaRPr sz="1150" dirty="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Midwife</a:t>
            </a:r>
            <a:endParaRPr sz="1150" dirty="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Physiotherapist</a:t>
            </a:r>
            <a:endParaRPr sz="1150" dirty="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Paramedic</a:t>
            </a:r>
            <a:endParaRPr sz="1150" dirty="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Occupational</a:t>
            </a:r>
            <a:r>
              <a:rPr sz="1150" spc="-40" dirty="0">
                <a:solidFill>
                  <a:srgbClr val="231F20"/>
                </a:solidFill>
                <a:latin typeface="Montserrat"/>
                <a:cs typeface="Montserrat"/>
              </a:rPr>
              <a:t> </a:t>
            </a:r>
            <a:r>
              <a:rPr sz="1150" spc="-10" dirty="0">
                <a:solidFill>
                  <a:srgbClr val="231F20"/>
                </a:solidFill>
                <a:latin typeface="Montserrat"/>
                <a:cs typeface="Montserrat"/>
              </a:rPr>
              <a:t>Therapist</a:t>
            </a:r>
            <a:endParaRPr sz="1150" dirty="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Speech</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Language</a:t>
            </a:r>
            <a:r>
              <a:rPr sz="1150" spc="-20" dirty="0">
                <a:solidFill>
                  <a:srgbClr val="231F20"/>
                </a:solidFill>
                <a:latin typeface="Montserrat"/>
                <a:cs typeface="Montserrat"/>
              </a:rPr>
              <a:t> </a:t>
            </a:r>
            <a:r>
              <a:rPr sz="1150" spc="-10" dirty="0">
                <a:solidFill>
                  <a:srgbClr val="231F20"/>
                </a:solidFill>
                <a:latin typeface="Montserrat"/>
                <a:cs typeface="Montserrat"/>
              </a:rPr>
              <a:t>Therapist</a:t>
            </a:r>
            <a:endParaRPr sz="1150" dirty="0">
              <a:latin typeface="Montserrat"/>
              <a:cs typeface="Montserrat"/>
            </a:endParaRPr>
          </a:p>
        </p:txBody>
      </p:sp>
      <p:sp>
        <p:nvSpPr>
          <p:cNvPr id="4" name="object 4"/>
          <p:cNvSpPr txBox="1"/>
          <p:nvPr/>
        </p:nvSpPr>
        <p:spPr>
          <a:xfrm>
            <a:off x="3843444" y="8543204"/>
            <a:ext cx="1755775" cy="10896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Dietician</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Dentist</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Healthcare</a:t>
            </a:r>
            <a:r>
              <a:rPr sz="1150" spc="20" dirty="0">
                <a:solidFill>
                  <a:srgbClr val="231F20"/>
                </a:solidFill>
                <a:latin typeface="Montserrat"/>
                <a:cs typeface="Montserrat"/>
              </a:rPr>
              <a:t> </a:t>
            </a:r>
            <a:r>
              <a:rPr sz="1150" spc="-10" dirty="0">
                <a:solidFill>
                  <a:srgbClr val="231F20"/>
                </a:solidFill>
                <a:latin typeface="Montserrat"/>
                <a:cs typeface="Montserrat"/>
              </a:rPr>
              <a:t>Assistant</a:t>
            </a:r>
            <a:endParaRPr sz="115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Pharmacist</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Social</a:t>
            </a:r>
            <a:r>
              <a:rPr sz="1150" spc="-35" dirty="0">
                <a:solidFill>
                  <a:srgbClr val="231F20"/>
                </a:solidFill>
                <a:latin typeface="Montserrat"/>
                <a:cs typeface="Montserrat"/>
              </a:rPr>
              <a:t> </a:t>
            </a:r>
            <a:r>
              <a:rPr sz="1150" spc="-10" dirty="0">
                <a:solidFill>
                  <a:srgbClr val="231F20"/>
                </a:solidFill>
                <a:latin typeface="Montserrat"/>
                <a:cs typeface="Montserrat"/>
              </a:rPr>
              <a:t>Worker</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Youth</a:t>
            </a:r>
            <a:r>
              <a:rPr sz="1150" spc="-80" dirty="0">
                <a:solidFill>
                  <a:srgbClr val="231F20"/>
                </a:solidFill>
                <a:latin typeface="Montserrat"/>
                <a:cs typeface="Montserrat"/>
              </a:rPr>
              <a:t> </a:t>
            </a:r>
            <a:r>
              <a:rPr sz="1150" spc="-10" dirty="0">
                <a:solidFill>
                  <a:srgbClr val="231F20"/>
                </a:solidFill>
                <a:latin typeface="Montserrat"/>
                <a:cs typeface="Montserrat"/>
              </a:rPr>
              <a:t>Worker</a:t>
            </a:r>
            <a:endParaRPr sz="1150">
              <a:latin typeface="Montserrat"/>
              <a:cs typeface="Montserrat"/>
            </a:endParaRPr>
          </a:p>
        </p:txBody>
      </p:sp>
      <p:sp>
        <p:nvSpPr>
          <p:cNvPr id="5" name="object 5"/>
          <p:cNvSpPr txBox="1"/>
          <p:nvPr/>
        </p:nvSpPr>
        <p:spPr>
          <a:xfrm>
            <a:off x="347153" y="751582"/>
            <a:ext cx="6859270" cy="8050922"/>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sz="1150" spc="-10" dirty="0">
                <a:solidFill>
                  <a:srgbClr val="231F20"/>
                </a:solidFill>
                <a:latin typeface="Montserrat"/>
                <a:cs typeface="Montserrat"/>
              </a:rPr>
              <a:t>Pearson</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ts val="1365"/>
              </a:lnSpc>
            </a:pPr>
            <a:r>
              <a:rPr lang="en-GB" sz="1150" dirty="0">
                <a:solidFill>
                  <a:srgbClr val="231F20"/>
                </a:solidFill>
                <a:latin typeface="Montserrat"/>
                <a:cs typeface="Montserrat"/>
              </a:rPr>
              <a:t>Ms Thomas and Ms Dockery</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195580">
              <a:lnSpc>
                <a:spcPts val="1350"/>
              </a:lnSpc>
              <a:spcBef>
                <a:spcPts val="55"/>
              </a:spcBef>
            </a:pPr>
            <a:r>
              <a:rPr sz="1150" dirty="0">
                <a:solidFill>
                  <a:srgbClr val="231F20"/>
                </a:solidFill>
                <a:latin typeface="Montserrat"/>
                <a:cs typeface="Montserrat"/>
              </a:rPr>
              <a:t>Health</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social</a:t>
            </a:r>
            <a:r>
              <a:rPr sz="1150" spc="-25" dirty="0">
                <a:solidFill>
                  <a:srgbClr val="231F20"/>
                </a:solidFill>
                <a:latin typeface="Montserrat"/>
                <a:cs typeface="Montserrat"/>
              </a:rPr>
              <a:t> </a:t>
            </a:r>
            <a:r>
              <a:rPr sz="1150" dirty="0">
                <a:solidFill>
                  <a:srgbClr val="231F20"/>
                </a:solidFill>
                <a:latin typeface="Montserrat"/>
                <a:cs typeface="Montserrat"/>
              </a:rPr>
              <a:t>care</a:t>
            </a:r>
            <a:r>
              <a:rPr sz="1150" spc="-20"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dirty="0">
                <a:solidFill>
                  <a:srgbClr val="231F20"/>
                </a:solidFill>
                <a:latin typeface="Montserrat"/>
                <a:cs typeface="Montserrat"/>
              </a:rPr>
              <a:t>one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fastest</a:t>
            </a:r>
            <a:r>
              <a:rPr sz="1150" spc="-20" dirty="0">
                <a:solidFill>
                  <a:srgbClr val="231F20"/>
                </a:solidFill>
                <a:latin typeface="Montserrat"/>
                <a:cs typeface="Montserrat"/>
              </a:rPr>
              <a:t> </a:t>
            </a:r>
            <a:r>
              <a:rPr sz="1150" dirty="0">
                <a:solidFill>
                  <a:srgbClr val="231F20"/>
                </a:solidFill>
                <a:latin typeface="Montserrat"/>
                <a:cs typeface="Montserrat"/>
              </a:rPr>
              <a:t>growing</a:t>
            </a:r>
            <a:r>
              <a:rPr sz="1150" spc="-20" dirty="0">
                <a:solidFill>
                  <a:srgbClr val="231F20"/>
                </a:solidFill>
                <a:latin typeface="Montserrat"/>
                <a:cs typeface="Montserrat"/>
              </a:rPr>
              <a:t> </a:t>
            </a:r>
            <a:r>
              <a:rPr sz="1150" dirty="0">
                <a:solidFill>
                  <a:srgbClr val="231F20"/>
                </a:solidFill>
                <a:latin typeface="Montserrat"/>
                <a:cs typeface="Montserrat"/>
              </a:rPr>
              <a:t>sectors</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UK</a:t>
            </a:r>
            <a:r>
              <a:rPr sz="1150" spc="-20" dirty="0">
                <a:solidFill>
                  <a:srgbClr val="231F20"/>
                </a:solidFill>
                <a:latin typeface="Montserrat"/>
                <a:cs typeface="Montserrat"/>
              </a:rPr>
              <a:t> </a:t>
            </a:r>
            <a:r>
              <a:rPr sz="1150" dirty="0">
                <a:solidFill>
                  <a:srgbClr val="231F20"/>
                </a:solidFill>
                <a:latin typeface="Montserrat"/>
                <a:cs typeface="Montserrat"/>
              </a:rPr>
              <a:t>with</a:t>
            </a:r>
            <a:r>
              <a:rPr sz="1150" spc="-20" dirty="0">
                <a:solidFill>
                  <a:srgbClr val="231F20"/>
                </a:solidFill>
                <a:latin typeface="Montserrat"/>
                <a:cs typeface="Montserrat"/>
              </a:rPr>
              <a:t> </a:t>
            </a:r>
            <a:r>
              <a:rPr sz="1150" dirty="0">
                <a:solidFill>
                  <a:srgbClr val="231F20"/>
                </a:solidFill>
                <a:latin typeface="Montserrat"/>
                <a:cs typeface="Montserrat"/>
              </a:rPr>
              <a:t>demand</a:t>
            </a:r>
            <a:r>
              <a:rPr sz="1150" spc="-25" dirty="0">
                <a:solidFill>
                  <a:srgbClr val="231F20"/>
                </a:solidFill>
                <a:latin typeface="Montserrat"/>
                <a:cs typeface="Montserrat"/>
              </a:rPr>
              <a:t> </a:t>
            </a:r>
            <a:r>
              <a:rPr sz="1150" dirty="0">
                <a:solidFill>
                  <a:srgbClr val="231F20"/>
                </a:solidFill>
                <a:latin typeface="Montserrat"/>
                <a:cs typeface="Montserrat"/>
              </a:rPr>
              <a:t>for</a:t>
            </a:r>
            <a:r>
              <a:rPr sz="1150" spc="-20" dirty="0">
                <a:solidFill>
                  <a:srgbClr val="231F20"/>
                </a:solidFill>
                <a:latin typeface="Montserrat"/>
                <a:cs typeface="Montserrat"/>
              </a:rPr>
              <a:t> both </a:t>
            </a:r>
            <a:r>
              <a:rPr sz="1150" dirty="0">
                <a:solidFill>
                  <a:srgbClr val="231F20"/>
                </a:solidFill>
                <a:latin typeface="Montserrat"/>
                <a:cs typeface="Montserrat"/>
              </a:rPr>
              <a:t>health</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social</a:t>
            </a:r>
            <a:r>
              <a:rPr sz="1150" spc="-15" dirty="0">
                <a:solidFill>
                  <a:srgbClr val="231F20"/>
                </a:solidFill>
                <a:latin typeface="Montserrat"/>
                <a:cs typeface="Montserrat"/>
              </a:rPr>
              <a:t> </a:t>
            </a:r>
            <a:r>
              <a:rPr sz="1150" dirty="0">
                <a:solidFill>
                  <a:srgbClr val="231F20"/>
                </a:solidFill>
                <a:latin typeface="Montserrat"/>
                <a:cs typeface="Montserrat"/>
              </a:rPr>
              <a:t>care</a:t>
            </a:r>
            <a:r>
              <a:rPr sz="1150" spc="-10" dirty="0">
                <a:solidFill>
                  <a:srgbClr val="231F20"/>
                </a:solidFill>
                <a:latin typeface="Montserrat"/>
                <a:cs typeface="Montserrat"/>
              </a:rPr>
              <a:t> employees</a:t>
            </a:r>
            <a:r>
              <a:rPr sz="1150" spc="-15" dirty="0">
                <a:solidFill>
                  <a:srgbClr val="231F20"/>
                </a:solidFill>
                <a:latin typeface="Montserrat"/>
                <a:cs typeface="Montserrat"/>
              </a:rPr>
              <a:t> </a:t>
            </a:r>
            <a:r>
              <a:rPr sz="1150" spc="-10" dirty="0">
                <a:solidFill>
                  <a:srgbClr val="231F20"/>
                </a:solidFill>
                <a:latin typeface="Montserrat"/>
                <a:cs typeface="Montserrat"/>
              </a:rPr>
              <a:t>continuously</a:t>
            </a:r>
            <a:r>
              <a:rPr sz="1150" spc="-15" dirty="0">
                <a:solidFill>
                  <a:srgbClr val="231F20"/>
                </a:solidFill>
                <a:latin typeface="Montserrat"/>
                <a:cs typeface="Montserrat"/>
              </a:rPr>
              <a:t> </a:t>
            </a:r>
            <a:r>
              <a:rPr sz="1150" spc="-10" dirty="0">
                <a:solidFill>
                  <a:srgbClr val="231F20"/>
                </a:solidFill>
                <a:latin typeface="Montserrat"/>
                <a:cs typeface="Montserrat"/>
              </a:rPr>
              <a:t>rising.</a:t>
            </a:r>
            <a:endParaRPr sz="1150" dirty="0">
              <a:latin typeface="Montserrat"/>
              <a:cs typeface="Montserrat"/>
            </a:endParaRPr>
          </a:p>
          <a:p>
            <a:pPr marL="12700" marR="182880">
              <a:lnSpc>
                <a:spcPts val="1350"/>
              </a:lnSpc>
              <a:spcBef>
                <a:spcPts val="1350"/>
              </a:spcBef>
            </a:pP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course</a:t>
            </a:r>
            <a:r>
              <a:rPr sz="1150" spc="-25" dirty="0">
                <a:solidFill>
                  <a:srgbClr val="231F20"/>
                </a:solidFill>
                <a:latin typeface="Montserrat"/>
                <a:cs typeface="Montserrat"/>
              </a:rPr>
              <a:t> </a:t>
            </a:r>
            <a:r>
              <a:rPr sz="1150" dirty="0">
                <a:solidFill>
                  <a:srgbClr val="231F20"/>
                </a:solidFill>
                <a:latin typeface="Montserrat"/>
                <a:cs typeface="Montserrat"/>
              </a:rPr>
              <a:t>is</a:t>
            </a:r>
            <a:r>
              <a:rPr sz="1150" spc="-25" dirty="0">
                <a:solidFill>
                  <a:srgbClr val="231F20"/>
                </a:solidFill>
                <a:latin typeface="Montserrat"/>
                <a:cs typeface="Montserrat"/>
              </a:rPr>
              <a:t> </a:t>
            </a:r>
            <a:r>
              <a:rPr sz="1150" dirty="0">
                <a:solidFill>
                  <a:srgbClr val="231F20"/>
                </a:solidFill>
                <a:latin typeface="Montserrat"/>
                <a:cs typeface="Montserrat"/>
              </a:rPr>
              <a:t>designed</a:t>
            </a:r>
            <a:r>
              <a:rPr sz="1150" spc="-25" dirty="0">
                <a:solidFill>
                  <a:srgbClr val="231F20"/>
                </a:solidFill>
                <a:latin typeface="Montserrat"/>
                <a:cs typeface="Montserrat"/>
              </a:rPr>
              <a:t> </a:t>
            </a:r>
            <a:r>
              <a:rPr sz="1150" dirty="0">
                <a:solidFill>
                  <a:srgbClr val="231F20"/>
                </a:solidFill>
                <a:latin typeface="Montserrat"/>
                <a:cs typeface="Montserrat"/>
              </a:rPr>
              <a:t>for</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30" dirty="0">
                <a:solidFill>
                  <a:srgbClr val="231F20"/>
                </a:solidFill>
                <a:latin typeface="Montserrat"/>
                <a:cs typeface="Montserrat"/>
              </a:rPr>
              <a:t> </a:t>
            </a:r>
            <a:r>
              <a:rPr sz="1150" dirty="0">
                <a:solidFill>
                  <a:srgbClr val="231F20"/>
                </a:solidFill>
                <a:latin typeface="Montserrat"/>
                <a:cs typeface="Montserrat"/>
              </a:rPr>
              <a:t>who</a:t>
            </a:r>
            <a:r>
              <a:rPr sz="1150" spc="-25" dirty="0">
                <a:solidFill>
                  <a:srgbClr val="231F20"/>
                </a:solidFill>
                <a:latin typeface="Montserrat"/>
                <a:cs typeface="Montserrat"/>
              </a:rPr>
              <a:t> </a:t>
            </a:r>
            <a:r>
              <a:rPr sz="1150" dirty="0">
                <a:solidFill>
                  <a:srgbClr val="231F20"/>
                </a:solidFill>
                <a:latin typeface="Montserrat"/>
                <a:cs typeface="Montserrat"/>
              </a:rPr>
              <a:t>have</a:t>
            </a:r>
            <a:r>
              <a:rPr sz="1150" spc="-25" dirty="0">
                <a:solidFill>
                  <a:srgbClr val="231F20"/>
                </a:solidFill>
                <a:latin typeface="Montserrat"/>
                <a:cs typeface="Montserrat"/>
              </a:rPr>
              <a:t> </a:t>
            </a:r>
            <a:r>
              <a:rPr sz="1150" dirty="0">
                <a:solidFill>
                  <a:srgbClr val="231F20"/>
                </a:solidFill>
                <a:latin typeface="Montserrat"/>
                <a:cs typeface="Montserrat"/>
              </a:rPr>
              <a:t>an</a:t>
            </a:r>
            <a:r>
              <a:rPr sz="1150" spc="-25" dirty="0">
                <a:solidFill>
                  <a:srgbClr val="231F20"/>
                </a:solidFill>
                <a:latin typeface="Montserrat"/>
                <a:cs typeface="Montserrat"/>
              </a:rPr>
              <a:t> </a:t>
            </a:r>
            <a:r>
              <a:rPr sz="1150" dirty="0">
                <a:solidFill>
                  <a:srgbClr val="231F20"/>
                </a:solidFill>
                <a:latin typeface="Montserrat"/>
                <a:cs typeface="Montserrat"/>
              </a:rPr>
              <a:t>interest</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learning</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broad</a:t>
            </a:r>
            <a:r>
              <a:rPr sz="1150" spc="-25" dirty="0">
                <a:solidFill>
                  <a:srgbClr val="231F20"/>
                </a:solidFill>
                <a:latin typeface="Montserrat"/>
                <a:cs typeface="Montserrat"/>
              </a:rPr>
              <a:t> </a:t>
            </a:r>
            <a:r>
              <a:rPr sz="1150" dirty="0">
                <a:solidFill>
                  <a:srgbClr val="231F20"/>
                </a:solidFill>
                <a:latin typeface="Montserrat"/>
                <a:cs typeface="Montserrat"/>
              </a:rPr>
              <a:t>spectrum</a:t>
            </a:r>
            <a:r>
              <a:rPr sz="1150" spc="-25" dirty="0">
                <a:solidFill>
                  <a:srgbClr val="231F20"/>
                </a:solidFill>
                <a:latin typeface="Montserrat"/>
                <a:cs typeface="Montserrat"/>
              </a:rPr>
              <a:t> of </a:t>
            </a:r>
            <a:r>
              <a:rPr sz="1150" dirty="0">
                <a:solidFill>
                  <a:srgbClr val="231F20"/>
                </a:solidFill>
                <a:latin typeface="Montserrat"/>
                <a:cs typeface="Montserrat"/>
              </a:rPr>
              <a:t>topics,</a:t>
            </a:r>
            <a:r>
              <a:rPr sz="1150" spc="-25" dirty="0">
                <a:solidFill>
                  <a:srgbClr val="231F20"/>
                </a:solidFill>
                <a:latin typeface="Montserrat"/>
                <a:cs typeface="Montserrat"/>
              </a:rPr>
              <a:t> </a:t>
            </a:r>
            <a:r>
              <a:rPr sz="1150" dirty="0">
                <a:solidFill>
                  <a:srgbClr val="231F20"/>
                </a:solidFill>
                <a:latin typeface="Montserrat"/>
                <a:cs typeface="Montserrat"/>
              </a:rPr>
              <a:t>including</a:t>
            </a:r>
            <a:r>
              <a:rPr sz="1150" spc="-20" dirty="0">
                <a:solidFill>
                  <a:srgbClr val="231F20"/>
                </a:solidFill>
                <a:latin typeface="Montserrat"/>
                <a:cs typeface="Montserrat"/>
              </a:rPr>
              <a:t> </a:t>
            </a:r>
            <a:r>
              <a:rPr sz="1150" dirty="0">
                <a:solidFill>
                  <a:srgbClr val="231F20"/>
                </a:solidFill>
                <a:latin typeface="Montserrat"/>
                <a:cs typeface="Montserrat"/>
              </a:rPr>
              <a:t>life</a:t>
            </a:r>
            <a:r>
              <a:rPr sz="1150" spc="-20" dirty="0">
                <a:solidFill>
                  <a:srgbClr val="231F20"/>
                </a:solidFill>
                <a:latin typeface="Montserrat"/>
                <a:cs typeface="Montserrat"/>
              </a:rPr>
              <a:t> </a:t>
            </a:r>
            <a:r>
              <a:rPr sz="1150" dirty="0">
                <a:solidFill>
                  <a:srgbClr val="231F20"/>
                </a:solidFill>
                <a:latin typeface="Montserrat"/>
                <a:cs typeface="Montserrat"/>
              </a:rPr>
              <a:t>stage</a:t>
            </a:r>
            <a:r>
              <a:rPr sz="1150" spc="-20" dirty="0">
                <a:solidFill>
                  <a:srgbClr val="231F20"/>
                </a:solidFill>
                <a:latin typeface="Montserrat"/>
                <a:cs typeface="Montserrat"/>
              </a:rPr>
              <a:t> </a:t>
            </a:r>
            <a:r>
              <a:rPr sz="1150" spc="-10" dirty="0">
                <a:solidFill>
                  <a:srgbClr val="231F20"/>
                </a:solidFill>
                <a:latin typeface="Montserrat"/>
                <a:cs typeface="Montserrat"/>
              </a:rPr>
              <a:t>development</a:t>
            </a:r>
            <a:r>
              <a:rPr sz="1150" spc="-25" dirty="0">
                <a:solidFill>
                  <a:srgbClr val="231F20"/>
                </a:solidFill>
                <a:latin typeface="Montserrat"/>
                <a:cs typeface="Montserrat"/>
              </a:rPr>
              <a:t> </a:t>
            </a:r>
            <a:r>
              <a:rPr sz="1150" dirty="0">
                <a:solidFill>
                  <a:srgbClr val="231F20"/>
                </a:solidFill>
                <a:latin typeface="Montserrat"/>
                <a:cs typeface="Montserrat"/>
              </a:rPr>
              <a:t>from</a:t>
            </a:r>
            <a:r>
              <a:rPr sz="1150" spc="-20" dirty="0">
                <a:solidFill>
                  <a:srgbClr val="231F20"/>
                </a:solidFill>
                <a:latin typeface="Montserrat"/>
                <a:cs typeface="Montserrat"/>
              </a:rPr>
              <a:t> </a:t>
            </a:r>
            <a:r>
              <a:rPr sz="1150" dirty="0">
                <a:solidFill>
                  <a:srgbClr val="231F20"/>
                </a:solidFill>
                <a:latin typeface="Montserrat"/>
                <a:cs typeface="Montserrat"/>
              </a:rPr>
              <a:t>infancy</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later</a:t>
            </a:r>
            <a:r>
              <a:rPr sz="1150" spc="-25" dirty="0">
                <a:solidFill>
                  <a:srgbClr val="231F20"/>
                </a:solidFill>
                <a:latin typeface="Montserrat"/>
                <a:cs typeface="Montserrat"/>
              </a:rPr>
              <a:t> </a:t>
            </a:r>
            <a:r>
              <a:rPr sz="1150" dirty="0">
                <a:solidFill>
                  <a:srgbClr val="231F20"/>
                </a:solidFill>
                <a:latin typeface="Montserrat"/>
                <a:cs typeface="Montserrat"/>
              </a:rPr>
              <a:t>adulthood,</a:t>
            </a:r>
            <a:r>
              <a:rPr sz="1150" spc="-20" dirty="0">
                <a:solidFill>
                  <a:srgbClr val="231F20"/>
                </a:solidFill>
                <a:latin typeface="Montserrat"/>
                <a:cs typeface="Montserrat"/>
              </a:rPr>
              <a:t> </a:t>
            </a:r>
            <a:r>
              <a:rPr sz="1150" dirty="0">
                <a:solidFill>
                  <a:srgbClr val="231F20"/>
                </a:solidFill>
                <a:latin typeface="Montserrat"/>
                <a:cs typeface="Montserrat"/>
              </a:rPr>
              <a:t>care</a:t>
            </a:r>
            <a:r>
              <a:rPr sz="1150" spc="-20" dirty="0">
                <a:solidFill>
                  <a:srgbClr val="231F20"/>
                </a:solidFill>
                <a:latin typeface="Montserrat"/>
                <a:cs typeface="Montserrat"/>
              </a:rPr>
              <a:t> </a:t>
            </a:r>
            <a:r>
              <a:rPr sz="1150" dirty="0">
                <a:solidFill>
                  <a:srgbClr val="231F20"/>
                </a:solidFill>
                <a:latin typeface="Montserrat"/>
                <a:cs typeface="Montserrat"/>
              </a:rPr>
              <a:t>needs,</a:t>
            </a:r>
            <a:r>
              <a:rPr sz="1150" spc="-20" dirty="0">
                <a:solidFill>
                  <a:srgbClr val="231F20"/>
                </a:solidFill>
                <a:latin typeface="Montserrat"/>
                <a:cs typeface="Montserrat"/>
              </a:rPr>
              <a:t> </a:t>
            </a:r>
            <a:r>
              <a:rPr sz="1150" spc="-10" dirty="0">
                <a:solidFill>
                  <a:srgbClr val="231F20"/>
                </a:solidFill>
                <a:latin typeface="Montserrat"/>
                <a:cs typeface="Montserrat"/>
              </a:rPr>
              <a:t>health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social</a:t>
            </a:r>
            <a:r>
              <a:rPr sz="1150" spc="-30" dirty="0">
                <a:solidFill>
                  <a:srgbClr val="231F20"/>
                </a:solidFill>
                <a:latin typeface="Montserrat"/>
                <a:cs typeface="Montserrat"/>
              </a:rPr>
              <a:t> </a:t>
            </a:r>
            <a:r>
              <a:rPr sz="1150" dirty="0">
                <a:solidFill>
                  <a:srgbClr val="231F20"/>
                </a:solidFill>
                <a:latin typeface="Montserrat"/>
                <a:cs typeface="Montserrat"/>
              </a:rPr>
              <a:t>care</a:t>
            </a:r>
            <a:r>
              <a:rPr sz="1150" spc="-30" dirty="0">
                <a:solidFill>
                  <a:srgbClr val="231F20"/>
                </a:solidFill>
                <a:latin typeface="Montserrat"/>
                <a:cs typeface="Montserrat"/>
              </a:rPr>
              <a:t> </a:t>
            </a:r>
            <a:r>
              <a:rPr sz="1150" dirty="0">
                <a:solidFill>
                  <a:srgbClr val="231F20"/>
                </a:solidFill>
                <a:latin typeface="Montserrat"/>
                <a:cs typeface="Montserrat"/>
              </a:rPr>
              <a:t>conditions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factors</a:t>
            </a:r>
            <a:r>
              <a:rPr sz="1150" spc="-25" dirty="0">
                <a:solidFill>
                  <a:srgbClr val="231F20"/>
                </a:solidFill>
                <a:latin typeface="Montserrat"/>
                <a:cs typeface="Montserrat"/>
              </a:rPr>
              <a:t> </a:t>
            </a:r>
            <a:r>
              <a:rPr sz="1150" dirty="0">
                <a:solidFill>
                  <a:srgbClr val="231F20"/>
                </a:solidFill>
                <a:latin typeface="Montserrat"/>
                <a:cs typeface="Montserrat"/>
              </a:rPr>
              <a:t>that</a:t>
            </a:r>
            <a:r>
              <a:rPr sz="1150" spc="-30" dirty="0">
                <a:solidFill>
                  <a:srgbClr val="231F20"/>
                </a:solidFill>
                <a:latin typeface="Montserrat"/>
                <a:cs typeface="Montserrat"/>
              </a:rPr>
              <a:t> </a:t>
            </a:r>
            <a:r>
              <a:rPr sz="1150" dirty="0">
                <a:solidFill>
                  <a:srgbClr val="231F20"/>
                </a:solidFill>
                <a:latin typeface="Montserrat"/>
                <a:cs typeface="Montserrat"/>
              </a:rPr>
              <a:t>can</a:t>
            </a:r>
            <a:r>
              <a:rPr sz="1150" spc="-30" dirty="0">
                <a:solidFill>
                  <a:srgbClr val="231F20"/>
                </a:solidFill>
                <a:latin typeface="Montserrat"/>
                <a:cs typeface="Montserrat"/>
              </a:rPr>
              <a:t> </a:t>
            </a:r>
            <a:r>
              <a:rPr sz="1150" dirty="0">
                <a:solidFill>
                  <a:srgbClr val="231F20"/>
                </a:solidFill>
                <a:latin typeface="Montserrat"/>
                <a:cs typeface="Montserrat"/>
              </a:rPr>
              <a:t>influence</a:t>
            </a:r>
            <a:r>
              <a:rPr sz="1150" spc="-30" dirty="0">
                <a:solidFill>
                  <a:srgbClr val="231F20"/>
                </a:solidFill>
                <a:latin typeface="Montserrat"/>
                <a:cs typeface="Montserrat"/>
              </a:rPr>
              <a:t> </a:t>
            </a:r>
            <a:r>
              <a:rPr sz="1150" dirty="0">
                <a:solidFill>
                  <a:srgbClr val="231F20"/>
                </a:solidFill>
                <a:latin typeface="Montserrat"/>
                <a:cs typeface="Montserrat"/>
              </a:rPr>
              <a:t>an</a:t>
            </a:r>
            <a:r>
              <a:rPr sz="1150" spc="-25" dirty="0">
                <a:solidFill>
                  <a:srgbClr val="231F20"/>
                </a:solidFill>
                <a:latin typeface="Montserrat"/>
                <a:cs typeface="Montserrat"/>
              </a:rPr>
              <a:t> </a:t>
            </a:r>
            <a:r>
              <a:rPr sz="1150" dirty="0">
                <a:solidFill>
                  <a:srgbClr val="231F20"/>
                </a:solidFill>
                <a:latin typeface="Montserrat"/>
                <a:cs typeface="Montserrat"/>
              </a:rPr>
              <a:t>individual’s</a:t>
            </a:r>
            <a:r>
              <a:rPr sz="1150" spc="-30" dirty="0">
                <a:solidFill>
                  <a:srgbClr val="231F20"/>
                </a:solidFill>
                <a:latin typeface="Montserrat"/>
                <a:cs typeface="Montserrat"/>
              </a:rPr>
              <a:t> </a:t>
            </a:r>
            <a:r>
              <a:rPr sz="1150" dirty="0">
                <a:solidFill>
                  <a:srgbClr val="231F20"/>
                </a:solidFill>
                <a:latin typeface="Montserrat"/>
                <a:cs typeface="Montserrat"/>
              </a:rPr>
              <a:t>current</a:t>
            </a:r>
            <a:r>
              <a:rPr sz="1150" spc="-30" dirty="0">
                <a:solidFill>
                  <a:srgbClr val="231F20"/>
                </a:solidFill>
                <a:latin typeface="Montserrat"/>
                <a:cs typeface="Montserrat"/>
              </a:rPr>
              <a:t> </a:t>
            </a:r>
            <a:r>
              <a:rPr sz="1150" spc="-10" dirty="0">
                <a:solidFill>
                  <a:srgbClr val="231F20"/>
                </a:solidFill>
                <a:latin typeface="Montserrat"/>
                <a:cs typeface="Montserrat"/>
              </a:rPr>
              <a:t>health </a:t>
            </a:r>
            <a:r>
              <a:rPr sz="1150" dirty="0">
                <a:solidFill>
                  <a:srgbClr val="231F20"/>
                </a:solidFill>
                <a:latin typeface="Montserrat"/>
                <a:cs typeface="Montserrat"/>
              </a:rPr>
              <a:t>and</a:t>
            </a:r>
            <a:r>
              <a:rPr sz="1150" spc="-10" dirty="0">
                <a:solidFill>
                  <a:srgbClr val="231F20"/>
                </a:solidFill>
                <a:latin typeface="Montserrat"/>
                <a:cs typeface="Montserrat"/>
              </a:rPr>
              <a:t> wellbeing.</a:t>
            </a:r>
            <a:endParaRPr sz="1150" dirty="0">
              <a:latin typeface="Montserrat"/>
              <a:cs typeface="Montserrat"/>
            </a:endParaRPr>
          </a:p>
          <a:p>
            <a:pPr marL="12700">
              <a:lnSpc>
                <a:spcPts val="1365"/>
              </a:lnSpc>
              <a:spcBef>
                <a:spcPts val="1280"/>
              </a:spcBef>
            </a:pPr>
            <a:r>
              <a:rPr sz="1150" b="1" dirty="0">
                <a:solidFill>
                  <a:srgbClr val="231F20"/>
                </a:solidFill>
                <a:latin typeface="Montserrat"/>
                <a:cs typeface="Montserrat"/>
              </a:rPr>
              <a:t>All</a:t>
            </a:r>
            <a:r>
              <a:rPr sz="1150" b="1" spc="-40" dirty="0">
                <a:solidFill>
                  <a:srgbClr val="231F20"/>
                </a:solidFill>
                <a:latin typeface="Montserrat"/>
                <a:cs typeface="Montserrat"/>
              </a:rPr>
              <a:t> </a:t>
            </a:r>
            <a:r>
              <a:rPr sz="1150" b="1" dirty="0">
                <a:solidFill>
                  <a:srgbClr val="231F20"/>
                </a:solidFill>
                <a:latin typeface="Montserrat"/>
                <a:cs typeface="Montserrat"/>
              </a:rPr>
              <a:t>Students</a:t>
            </a:r>
            <a:r>
              <a:rPr sz="1150" b="1" spc="-35" dirty="0">
                <a:solidFill>
                  <a:srgbClr val="231F20"/>
                </a:solidFill>
                <a:latin typeface="Montserrat"/>
                <a:cs typeface="Montserrat"/>
              </a:rPr>
              <a:t> </a:t>
            </a:r>
            <a:r>
              <a:rPr sz="1150" b="1" dirty="0">
                <a:solidFill>
                  <a:srgbClr val="231F20"/>
                </a:solidFill>
                <a:latin typeface="Montserrat"/>
                <a:cs typeface="Montserrat"/>
              </a:rPr>
              <a:t>will</a:t>
            </a:r>
            <a:r>
              <a:rPr sz="1150" b="1" spc="-35" dirty="0">
                <a:solidFill>
                  <a:srgbClr val="231F20"/>
                </a:solidFill>
                <a:latin typeface="Montserrat"/>
                <a:cs typeface="Montserrat"/>
              </a:rPr>
              <a:t> </a:t>
            </a:r>
            <a:r>
              <a:rPr sz="1150" b="1" dirty="0">
                <a:solidFill>
                  <a:srgbClr val="231F20"/>
                </a:solidFill>
                <a:latin typeface="Montserrat"/>
                <a:cs typeface="Montserrat"/>
              </a:rPr>
              <a:t>study</a:t>
            </a:r>
            <a:r>
              <a:rPr sz="1150" b="1" spc="-40" dirty="0">
                <a:solidFill>
                  <a:srgbClr val="231F20"/>
                </a:solidFill>
                <a:latin typeface="Montserrat"/>
                <a:cs typeface="Montserrat"/>
              </a:rPr>
              <a:t> </a:t>
            </a:r>
            <a:r>
              <a:rPr sz="1150" b="1" dirty="0">
                <a:solidFill>
                  <a:srgbClr val="231F20"/>
                </a:solidFill>
                <a:latin typeface="Montserrat"/>
                <a:cs typeface="Montserrat"/>
              </a:rPr>
              <a:t>three</a:t>
            </a:r>
            <a:r>
              <a:rPr sz="1150" b="1" spc="-35" dirty="0">
                <a:solidFill>
                  <a:srgbClr val="231F20"/>
                </a:solidFill>
                <a:latin typeface="Montserrat"/>
                <a:cs typeface="Montserrat"/>
              </a:rPr>
              <a:t> </a:t>
            </a:r>
            <a:r>
              <a:rPr sz="1150" b="1" dirty="0">
                <a:solidFill>
                  <a:srgbClr val="231F20"/>
                </a:solidFill>
                <a:latin typeface="Montserrat"/>
                <a:cs typeface="Montserrat"/>
              </a:rPr>
              <a:t>mandatory</a:t>
            </a:r>
            <a:r>
              <a:rPr sz="1150" b="1" spc="-35" dirty="0">
                <a:solidFill>
                  <a:srgbClr val="231F20"/>
                </a:solidFill>
                <a:latin typeface="Montserrat"/>
                <a:cs typeface="Montserrat"/>
              </a:rPr>
              <a:t> </a:t>
            </a:r>
            <a:r>
              <a:rPr sz="1150" b="1" spc="-10" dirty="0">
                <a:solidFill>
                  <a:srgbClr val="231F20"/>
                </a:solidFill>
                <a:latin typeface="Montserrat"/>
                <a:cs typeface="Montserrat"/>
              </a:rPr>
              <a:t>units:</a:t>
            </a:r>
            <a:endParaRPr sz="1150" dirty="0">
              <a:latin typeface="Montserrat"/>
              <a:cs typeface="Montserrat"/>
            </a:endParaRPr>
          </a:p>
          <a:p>
            <a:pPr marL="12700">
              <a:lnSpc>
                <a:spcPts val="1350"/>
              </a:lnSpc>
            </a:pPr>
            <a:r>
              <a:rPr sz="1150" dirty="0">
                <a:solidFill>
                  <a:srgbClr val="231F20"/>
                </a:solidFill>
                <a:latin typeface="Montserrat"/>
                <a:cs typeface="Montserrat"/>
              </a:rPr>
              <a:t>Component</a:t>
            </a:r>
            <a:r>
              <a:rPr sz="1150" spc="-75" dirty="0">
                <a:solidFill>
                  <a:srgbClr val="231F20"/>
                </a:solidFill>
                <a:latin typeface="Montserrat"/>
                <a:cs typeface="Montserrat"/>
              </a:rPr>
              <a:t> </a:t>
            </a:r>
            <a:r>
              <a:rPr sz="1150" spc="-50" dirty="0">
                <a:solidFill>
                  <a:srgbClr val="231F20"/>
                </a:solidFill>
                <a:latin typeface="Montserrat"/>
                <a:cs typeface="Montserrat"/>
              </a:rPr>
              <a:t>1</a:t>
            </a:r>
            <a:r>
              <a:rPr lang="en-GB" sz="1150" spc="-50" dirty="0">
                <a:solidFill>
                  <a:srgbClr val="231F20"/>
                </a:solidFill>
                <a:latin typeface="Montserrat"/>
                <a:cs typeface="Montserrat"/>
              </a:rPr>
              <a:t> – (30% of overall grade)</a:t>
            </a:r>
            <a:endParaRPr sz="1150" dirty="0">
              <a:latin typeface="Montserrat"/>
              <a:cs typeface="Montserrat"/>
            </a:endParaRPr>
          </a:p>
          <a:p>
            <a:pPr marL="12700" marR="82550">
              <a:lnSpc>
                <a:spcPts val="1350"/>
              </a:lnSpc>
              <a:spcBef>
                <a:spcPts val="55"/>
              </a:spcBef>
            </a:pPr>
            <a:r>
              <a:rPr sz="1150" dirty="0">
                <a:solidFill>
                  <a:srgbClr val="231F20"/>
                </a:solidFill>
                <a:latin typeface="Montserrat"/>
                <a:cs typeface="Montserrat"/>
              </a:rPr>
              <a:t>Human</a:t>
            </a:r>
            <a:r>
              <a:rPr sz="1150" spc="-25" dirty="0">
                <a:solidFill>
                  <a:srgbClr val="231F20"/>
                </a:solidFill>
                <a:latin typeface="Montserrat"/>
                <a:cs typeface="Montserrat"/>
              </a:rPr>
              <a:t> </a:t>
            </a:r>
            <a:r>
              <a:rPr sz="1150" dirty="0">
                <a:solidFill>
                  <a:srgbClr val="231F20"/>
                </a:solidFill>
                <a:latin typeface="Montserrat"/>
                <a:cs typeface="Montserrat"/>
              </a:rPr>
              <a:t>Lifespan</a:t>
            </a:r>
            <a:r>
              <a:rPr sz="1150" spc="-25" dirty="0">
                <a:solidFill>
                  <a:srgbClr val="231F20"/>
                </a:solidFill>
                <a:latin typeface="Montserrat"/>
                <a:cs typeface="Montserrat"/>
              </a:rPr>
              <a:t> </a:t>
            </a:r>
            <a:r>
              <a:rPr sz="1150" spc="-10" dirty="0">
                <a:solidFill>
                  <a:srgbClr val="231F20"/>
                </a:solidFill>
                <a:latin typeface="Montserrat"/>
                <a:cs typeface="Montserrat"/>
              </a:rPr>
              <a:t>Development</a:t>
            </a:r>
            <a:r>
              <a:rPr sz="1150" spc="-25" dirty="0">
                <a:solidFill>
                  <a:srgbClr val="231F20"/>
                </a:solidFill>
                <a:latin typeface="Montserrat"/>
                <a:cs typeface="Montserrat"/>
              </a:rPr>
              <a:t> </a:t>
            </a:r>
            <a:r>
              <a:rPr sz="1150" dirty="0">
                <a:solidFill>
                  <a:srgbClr val="231F20"/>
                </a:solidFill>
                <a:latin typeface="Montserrat"/>
                <a:cs typeface="Montserrat"/>
              </a:rPr>
              <a:t>(Non-exam</a:t>
            </a:r>
            <a:r>
              <a:rPr sz="1150" spc="-25" dirty="0">
                <a:solidFill>
                  <a:srgbClr val="231F20"/>
                </a:solidFill>
                <a:latin typeface="Montserrat"/>
                <a:cs typeface="Montserrat"/>
              </a:rPr>
              <a:t> </a:t>
            </a:r>
            <a:r>
              <a:rPr sz="1150" dirty="0">
                <a:solidFill>
                  <a:srgbClr val="231F20"/>
                </a:solidFill>
                <a:latin typeface="Montserrat"/>
                <a:cs typeface="Montserrat"/>
              </a:rPr>
              <a:t>Internal</a:t>
            </a:r>
            <a:r>
              <a:rPr sz="1150" spc="-25" dirty="0">
                <a:solidFill>
                  <a:srgbClr val="231F20"/>
                </a:solidFill>
                <a:latin typeface="Montserrat"/>
                <a:cs typeface="Montserrat"/>
              </a:rPr>
              <a:t> </a:t>
            </a:r>
            <a:r>
              <a:rPr sz="1150" dirty="0">
                <a:solidFill>
                  <a:srgbClr val="231F20"/>
                </a:solidFill>
                <a:latin typeface="Montserrat"/>
                <a:cs typeface="Montserrat"/>
              </a:rPr>
              <a:t>Assessment</a:t>
            </a:r>
            <a:r>
              <a:rPr sz="1150" spc="-25" dirty="0">
                <a:solidFill>
                  <a:srgbClr val="231F20"/>
                </a:solidFill>
                <a:latin typeface="Montserrat"/>
                <a:cs typeface="Montserrat"/>
              </a:rPr>
              <a:t> </a:t>
            </a:r>
            <a:r>
              <a:rPr sz="1150" dirty="0">
                <a:solidFill>
                  <a:srgbClr val="231F20"/>
                </a:solidFill>
                <a:latin typeface="Montserrat"/>
                <a:cs typeface="Montserrat"/>
              </a:rPr>
              <a:t>/</a:t>
            </a:r>
            <a:r>
              <a:rPr sz="1150" spc="-25" dirty="0">
                <a:solidFill>
                  <a:srgbClr val="231F20"/>
                </a:solidFill>
                <a:latin typeface="Montserrat"/>
                <a:cs typeface="Montserrat"/>
              </a:rPr>
              <a:t> </a:t>
            </a:r>
            <a:r>
              <a:rPr sz="1150" spc="-10" dirty="0">
                <a:solidFill>
                  <a:srgbClr val="231F20"/>
                </a:solidFill>
                <a:latin typeface="Montserrat"/>
                <a:cs typeface="Montserrat"/>
              </a:rPr>
              <a:t>Pearson-</a:t>
            </a:r>
            <a:r>
              <a:rPr sz="1150" dirty="0">
                <a:solidFill>
                  <a:srgbClr val="231F20"/>
                </a:solidFill>
                <a:latin typeface="Montserrat"/>
                <a:cs typeface="Montserrat"/>
              </a:rPr>
              <a:t>set</a:t>
            </a:r>
            <a:r>
              <a:rPr sz="1150" spc="-25" dirty="0">
                <a:solidFill>
                  <a:srgbClr val="231F20"/>
                </a:solidFill>
                <a:latin typeface="Montserrat"/>
                <a:cs typeface="Montserrat"/>
              </a:rPr>
              <a:t> </a:t>
            </a:r>
            <a:r>
              <a:rPr sz="1150" spc="-10" dirty="0">
                <a:solidFill>
                  <a:srgbClr val="231F20"/>
                </a:solidFill>
                <a:latin typeface="Montserrat"/>
                <a:cs typeface="Montserrat"/>
              </a:rPr>
              <a:t>assignment)</a:t>
            </a:r>
            <a:r>
              <a:rPr sz="1150" spc="50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this</a:t>
            </a:r>
            <a:r>
              <a:rPr sz="1150" spc="-20" dirty="0">
                <a:solidFill>
                  <a:srgbClr val="231F20"/>
                </a:solidFill>
                <a:latin typeface="Montserrat"/>
                <a:cs typeface="Montserrat"/>
              </a:rPr>
              <a:t> </a:t>
            </a:r>
            <a:r>
              <a:rPr sz="1150" dirty="0">
                <a:solidFill>
                  <a:srgbClr val="231F20"/>
                </a:solidFill>
                <a:latin typeface="Montserrat"/>
                <a:cs typeface="Montserrat"/>
              </a:rPr>
              <a:t>Component,</a:t>
            </a:r>
            <a:r>
              <a:rPr sz="1150" spc="-20" dirty="0">
                <a:solidFill>
                  <a:srgbClr val="231F20"/>
                </a:solidFill>
                <a:latin typeface="Montserrat"/>
                <a:cs typeface="Montserrat"/>
              </a:rPr>
              <a:t> </a:t>
            </a:r>
            <a:r>
              <a:rPr sz="1150" dirty="0">
                <a:solidFill>
                  <a:srgbClr val="231F20"/>
                </a:solidFill>
                <a:latin typeface="Montserrat"/>
                <a:cs typeface="Montserrat"/>
              </a:rPr>
              <a:t>you</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learn</a:t>
            </a:r>
            <a:r>
              <a:rPr sz="1150" spc="-20" dirty="0">
                <a:solidFill>
                  <a:srgbClr val="231F20"/>
                </a:solidFill>
                <a:latin typeface="Montserrat"/>
                <a:cs typeface="Montserrat"/>
              </a:rPr>
              <a:t> </a:t>
            </a:r>
            <a:r>
              <a:rPr sz="1150" dirty="0">
                <a:solidFill>
                  <a:srgbClr val="231F20"/>
                </a:solidFill>
                <a:latin typeface="Montserrat"/>
                <a:cs typeface="Montserrat"/>
              </a:rPr>
              <a:t>about</a:t>
            </a:r>
            <a:r>
              <a:rPr sz="1150" spc="-15" dirty="0">
                <a:solidFill>
                  <a:srgbClr val="231F20"/>
                </a:solidFill>
                <a:latin typeface="Montserrat"/>
                <a:cs typeface="Montserrat"/>
              </a:rPr>
              <a:t> </a:t>
            </a:r>
            <a:r>
              <a:rPr sz="1150" dirty="0">
                <a:solidFill>
                  <a:srgbClr val="231F20"/>
                </a:solidFill>
                <a:latin typeface="Montserrat"/>
                <a:cs typeface="Montserrat"/>
              </a:rPr>
              <a:t>different</a:t>
            </a:r>
            <a:r>
              <a:rPr sz="1150" spc="-20" dirty="0">
                <a:solidFill>
                  <a:srgbClr val="231F20"/>
                </a:solidFill>
                <a:latin typeface="Montserrat"/>
                <a:cs typeface="Montserrat"/>
              </a:rPr>
              <a:t> </a:t>
            </a:r>
            <a:r>
              <a:rPr sz="1150" dirty="0">
                <a:solidFill>
                  <a:srgbClr val="231F20"/>
                </a:solidFill>
                <a:latin typeface="Montserrat"/>
                <a:cs typeface="Montserrat"/>
              </a:rPr>
              <a:t>aspects</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growth</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development</a:t>
            </a:r>
            <a:r>
              <a:rPr sz="1150" spc="-15" dirty="0">
                <a:solidFill>
                  <a:srgbClr val="231F20"/>
                </a:solidFill>
                <a:latin typeface="Montserrat"/>
                <a:cs typeface="Montserrat"/>
              </a:rPr>
              <a:t> </a:t>
            </a:r>
            <a:r>
              <a:rPr sz="1150" spc="-25" dirty="0">
                <a:solidFill>
                  <a:srgbClr val="231F20"/>
                </a:solidFill>
                <a:latin typeface="Montserrat"/>
                <a:cs typeface="Montserrat"/>
              </a:rPr>
              <a:t>and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factors</a:t>
            </a:r>
            <a:r>
              <a:rPr sz="1150" spc="-25"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dirty="0">
                <a:solidFill>
                  <a:srgbClr val="231F20"/>
                </a:solidFill>
                <a:latin typeface="Montserrat"/>
                <a:cs typeface="Montserrat"/>
              </a:rPr>
              <a:t>can</a:t>
            </a:r>
            <a:r>
              <a:rPr sz="1150" spc="-25" dirty="0">
                <a:solidFill>
                  <a:srgbClr val="231F20"/>
                </a:solidFill>
                <a:latin typeface="Montserrat"/>
                <a:cs typeface="Montserrat"/>
              </a:rPr>
              <a:t> </a:t>
            </a:r>
            <a:r>
              <a:rPr sz="1150" dirty="0">
                <a:solidFill>
                  <a:srgbClr val="231F20"/>
                </a:solidFill>
                <a:latin typeface="Montserrat"/>
                <a:cs typeface="Montserrat"/>
              </a:rPr>
              <a:t>affect</a:t>
            </a:r>
            <a:r>
              <a:rPr sz="1150" spc="-20" dirty="0">
                <a:solidFill>
                  <a:srgbClr val="231F20"/>
                </a:solidFill>
                <a:latin typeface="Montserrat"/>
                <a:cs typeface="Montserrat"/>
              </a:rPr>
              <a:t> </a:t>
            </a: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across</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life</a:t>
            </a:r>
            <a:r>
              <a:rPr sz="1150" spc="-20" dirty="0">
                <a:solidFill>
                  <a:srgbClr val="231F20"/>
                </a:solidFill>
                <a:latin typeface="Montserrat"/>
                <a:cs typeface="Montserrat"/>
              </a:rPr>
              <a:t> </a:t>
            </a:r>
            <a:r>
              <a:rPr sz="1150" dirty="0">
                <a:solidFill>
                  <a:srgbClr val="231F20"/>
                </a:solidFill>
                <a:latin typeface="Montserrat"/>
                <a:cs typeface="Montserrat"/>
              </a:rPr>
              <a:t>stages.</a:t>
            </a:r>
            <a:r>
              <a:rPr sz="1150" spc="-25" dirty="0">
                <a:solidFill>
                  <a:srgbClr val="231F20"/>
                </a:solidFill>
                <a:latin typeface="Montserrat"/>
                <a:cs typeface="Montserrat"/>
              </a:rPr>
              <a:t> </a:t>
            </a:r>
            <a:r>
              <a:rPr sz="1150" spc="-10" dirty="0">
                <a:solidFill>
                  <a:srgbClr val="231F20"/>
                </a:solidFill>
                <a:latin typeface="Montserrat"/>
                <a:cs typeface="Montserrat"/>
              </a:rPr>
              <a:t>You</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spc="-10" dirty="0">
                <a:solidFill>
                  <a:srgbClr val="231F20"/>
                </a:solidFill>
                <a:latin typeface="Montserrat"/>
                <a:cs typeface="Montserrat"/>
              </a:rPr>
              <a:t>explore</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different</a:t>
            </a:r>
            <a:r>
              <a:rPr sz="1150" spc="-25" dirty="0">
                <a:solidFill>
                  <a:srgbClr val="231F20"/>
                </a:solidFill>
                <a:latin typeface="Montserrat"/>
                <a:cs typeface="Montserrat"/>
              </a:rPr>
              <a:t> </a:t>
            </a:r>
            <a:r>
              <a:rPr sz="1150" dirty="0">
                <a:solidFill>
                  <a:srgbClr val="231F20"/>
                </a:solidFill>
                <a:latin typeface="Montserrat"/>
                <a:cs typeface="Montserrat"/>
              </a:rPr>
              <a:t>events</a:t>
            </a:r>
            <a:r>
              <a:rPr sz="1150" spc="-25" dirty="0">
                <a:solidFill>
                  <a:srgbClr val="231F20"/>
                </a:solidFill>
                <a:latin typeface="Montserrat"/>
                <a:cs typeface="Montserrat"/>
              </a:rPr>
              <a:t> </a:t>
            </a:r>
            <a:r>
              <a:rPr sz="1150" spc="-20" dirty="0">
                <a:solidFill>
                  <a:srgbClr val="231F20"/>
                </a:solidFill>
                <a:latin typeface="Montserrat"/>
                <a:cs typeface="Montserrat"/>
              </a:rPr>
              <a:t>that</a:t>
            </a:r>
            <a:endParaRPr sz="1150" dirty="0">
              <a:latin typeface="Montserrat"/>
              <a:cs typeface="Montserrat"/>
            </a:endParaRPr>
          </a:p>
          <a:p>
            <a:pPr marL="12700" marR="5080">
              <a:lnSpc>
                <a:spcPts val="1350"/>
              </a:lnSpc>
            </a:pPr>
            <a:r>
              <a:rPr sz="1150" dirty="0">
                <a:solidFill>
                  <a:srgbClr val="231F20"/>
                </a:solidFill>
                <a:latin typeface="Montserrat"/>
                <a:cs typeface="Montserrat"/>
              </a:rPr>
              <a:t>can</a:t>
            </a:r>
            <a:r>
              <a:rPr sz="1150" spc="-35" dirty="0">
                <a:solidFill>
                  <a:srgbClr val="231F20"/>
                </a:solidFill>
                <a:latin typeface="Montserrat"/>
                <a:cs typeface="Montserrat"/>
              </a:rPr>
              <a:t> </a:t>
            </a:r>
            <a:r>
              <a:rPr sz="1150" dirty="0">
                <a:solidFill>
                  <a:srgbClr val="231F20"/>
                </a:solidFill>
                <a:latin typeface="Montserrat"/>
                <a:cs typeface="Montserrat"/>
              </a:rPr>
              <a:t>impact</a:t>
            </a:r>
            <a:r>
              <a:rPr sz="1150" spc="-30" dirty="0">
                <a:solidFill>
                  <a:srgbClr val="231F20"/>
                </a:solidFill>
                <a:latin typeface="Montserrat"/>
                <a:cs typeface="Montserrat"/>
              </a:rPr>
              <a:t> </a:t>
            </a:r>
            <a:r>
              <a:rPr sz="1150" dirty="0">
                <a:solidFill>
                  <a:srgbClr val="231F20"/>
                </a:solidFill>
                <a:latin typeface="Montserrat"/>
                <a:cs typeface="Montserrat"/>
              </a:rPr>
              <a:t>on</a:t>
            </a:r>
            <a:r>
              <a:rPr sz="1150" spc="-30" dirty="0">
                <a:solidFill>
                  <a:srgbClr val="231F20"/>
                </a:solidFill>
                <a:latin typeface="Montserrat"/>
                <a:cs typeface="Montserrat"/>
              </a:rPr>
              <a:t> </a:t>
            </a:r>
            <a:r>
              <a:rPr sz="1150" dirty="0">
                <a:solidFill>
                  <a:srgbClr val="231F20"/>
                </a:solidFill>
                <a:latin typeface="Montserrat"/>
                <a:cs typeface="Montserrat"/>
              </a:rPr>
              <a:t>individuals’</a:t>
            </a:r>
            <a:r>
              <a:rPr sz="1150" spc="-30" dirty="0">
                <a:solidFill>
                  <a:srgbClr val="231F20"/>
                </a:solidFill>
                <a:latin typeface="Montserrat"/>
                <a:cs typeface="Montserrat"/>
              </a:rPr>
              <a:t> </a:t>
            </a:r>
            <a:r>
              <a:rPr sz="1150" dirty="0">
                <a:solidFill>
                  <a:srgbClr val="231F20"/>
                </a:solidFill>
                <a:latin typeface="Montserrat"/>
                <a:cs typeface="Montserrat"/>
              </a:rPr>
              <a:t>physical,</a:t>
            </a:r>
            <a:r>
              <a:rPr sz="1150" spc="-30" dirty="0">
                <a:solidFill>
                  <a:srgbClr val="231F20"/>
                </a:solidFill>
                <a:latin typeface="Montserrat"/>
                <a:cs typeface="Montserrat"/>
              </a:rPr>
              <a:t> </a:t>
            </a:r>
            <a:r>
              <a:rPr sz="1150" dirty="0">
                <a:solidFill>
                  <a:srgbClr val="231F20"/>
                </a:solidFill>
                <a:latin typeface="Montserrat"/>
                <a:cs typeface="Montserrat"/>
              </a:rPr>
              <a:t>intellectual,</a:t>
            </a:r>
            <a:r>
              <a:rPr sz="1150" spc="-35" dirty="0">
                <a:solidFill>
                  <a:srgbClr val="231F20"/>
                </a:solidFill>
                <a:latin typeface="Montserrat"/>
                <a:cs typeface="Montserrat"/>
              </a:rPr>
              <a:t> </a:t>
            </a:r>
            <a:r>
              <a:rPr sz="1150" dirty="0">
                <a:solidFill>
                  <a:srgbClr val="231F20"/>
                </a:solidFill>
                <a:latin typeface="Montserrat"/>
                <a:cs typeface="Montserrat"/>
              </a:rPr>
              <a:t>emotional</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social</a:t>
            </a:r>
            <a:r>
              <a:rPr sz="1150" spc="-30" dirty="0">
                <a:solidFill>
                  <a:srgbClr val="231F20"/>
                </a:solidFill>
                <a:latin typeface="Montserrat"/>
                <a:cs typeface="Montserrat"/>
              </a:rPr>
              <a:t> </a:t>
            </a:r>
            <a:r>
              <a:rPr sz="1150" dirty="0">
                <a:solidFill>
                  <a:srgbClr val="231F20"/>
                </a:solidFill>
                <a:latin typeface="Montserrat"/>
                <a:cs typeface="Montserrat"/>
              </a:rPr>
              <a:t>(PIES)</a:t>
            </a:r>
            <a:r>
              <a:rPr sz="1150" spc="-30" dirty="0">
                <a:solidFill>
                  <a:srgbClr val="231F20"/>
                </a:solidFill>
                <a:latin typeface="Montserrat"/>
                <a:cs typeface="Montserrat"/>
              </a:rPr>
              <a:t> </a:t>
            </a:r>
            <a:r>
              <a:rPr sz="1150" spc="-10" dirty="0">
                <a:solidFill>
                  <a:srgbClr val="231F20"/>
                </a:solidFill>
                <a:latin typeface="Montserrat"/>
                <a:cs typeface="Montserrat"/>
              </a:rPr>
              <a:t>development</a:t>
            </a:r>
            <a:r>
              <a:rPr sz="1150" spc="-35" dirty="0">
                <a:solidFill>
                  <a:srgbClr val="231F20"/>
                </a:solidFill>
                <a:latin typeface="Montserrat"/>
                <a:cs typeface="Montserrat"/>
              </a:rPr>
              <a:t> </a:t>
            </a:r>
            <a:r>
              <a:rPr sz="1150" spc="-25" dirty="0">
                <a:solidFill>
                  <a:srgbClr val="231F20"/>
                </a:solidFill>
                <a:latin typeface="Montserrat"/>
                <a:cs typeface="Montserrat"/>
              </a:rPr>
              <a:t>and </a:t>
            </a:r>
            <a:r>
              <a:rPr sz="1150" dirty="0">
                <a:solidFill>
                  <a:srgbClr val="231F20"/>
                </a:solidFill>
                <a:latin typeface="Montserrat"/>
                <a:cs typeface="Montserrat"/>
              </a:rPr>
              <a:t>how</a:t>
            </a:r>
            <a:r>
              <a:rPr sz="1150" spc="-30" dirty="0">
                <a:solidFill>
                  <a:srgbClr val="231F20"/>
                </a:solidFill>
                <a:latin typeface="Montserrat"/>
                <a:cs typeface="Montserrat"/>
              </a:rPr>
              <a:t> </a:t>
            </a:r>
            <a:r>
              <a:rPr sz="1150" dirty="0">
                <a:solidFill>
                  <a:srgbClr val="231F20"/>
                </a:solidFill>
                <a:latin typeface="Montserrat"/>
                <a:cs typeface="Montserrat"/>
              </a:rPr>
              <a:t>individuals</a:t>
            </a:r>
            <a:r>
              <a:rPr sz="1150" spc="-25" dirty="0">
                <a:solidFill>
                  <a:srgbClr val="231F20"/>
                </a:solidFill>
                <a:latin typeface="Montserrat"/>
                <a:cs typeface="Montserrat"/>
              </a:rPr>
              <a:t> </a:t>
            </a:r>
            <a:r>
              <a:rPr sz="1150" dirty="0">
                <a:solidFill>
                  <a:srgbClr val="231F20"/>
                </a:solidFill>
                <a:latin typeface="Montserrat"/>
                <a:cs typeface="Montserrat"/>
              </a:rPr>
              <a:t>cope</a:t>
            </a:r>
            <a:r>
              <a:rPr sz="1150" spc="-25" dirty="0">
                <a:solidFill>
                  <a:srgbClr val="231F20"/>
                </a:solidFill>
                <a:latin typeface="Montserrat"/>
                <a:cs typeface="Montserrat"/>
              </a:rPr>
              <a:t> </a:t>
            </a:r>
            <a:r>
              <a:rPr sz="1150" dirty="0">
                <a:solidFill>
                  <a:srgbClr val="231F20"/>
                </a:solidFill>
                <a:latin typeface="Montserrat"/>
                <a:cs typeface="Montserrat"/>
              </a:rPr>
              <a:t>with</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supported</a:t>
            </a:r>
            <a:r>
              <a:rPr sz="1150" spc="-25" dirty="0">
                <a:solidFill>
                  <a:srgbClr val="231F20"/>
                </a:solidFill>
                <a:latin typeface="Montserrat"/>
                <a:cs typeface="Montserrat"/>
              </a:rPr>
              <a:t> </a:t>
            </a:r>
            <a:r>
              <a:rPr sz="1150" dirty="0">
                <a:solidFill>
                  <a:srgbClr val="231F20"/>
                </a:solidFill>
                <a:latin typeface="Montserrat"/>
                <a:cs typeface="Montserrat"/>
              </a:rPr>
              <a:t>through</a:t>
            </a:r>
            <a:r>
              <a:rPr sz="1150" spc="-35" dirty="0">
                <a:solidFill>
                  <a:srgbClr val="231F20"/>
                </a:solidFill>
                <a:latin typeface="Montserrat"/>
                <a:cs typeface="Montserrat"/>
              </a:rPr>
              <a:t> </a:t>
            </a:r>
            <a:r>
              <a:rPr sz="1150" dirty="0">
                <a:solidFill>
                  <a:srgbClr val="231F20"/>
                </a:solidFill>
                <a:latin typeface="Montserrat"/>
                <a:cs typeface="Montserrat"/>
              </a:rPr>
              <a:t>changes</a:t>
            </a:r>
            <a:r>
              <a:rPr sz="1150" spc="-25" dirty="0">
                <a:solidFill>
                  <a:srgbClr val="231F20"/>
                </a:solidFill>
                <a:latin typeface="Montserrat"/>
                <a:cs typeface="Montserrat"/>
              </a:rPr>
              <a:t> </a:t>
            </a:r>
            <a:r>
              <a:rPr sz="1150" dirty="0">
                <a:solidFill>
                  <a:srgbClr val="231F20"/>
                </a:solidFill>
                <a:latin typeface="Montserrat"/>
                <a:cs typeface="Montserrat"/>
              </a:rPr>
              <a:t>caused</a:t>
            </a:r>
            <a:r>
              <a:rPr sz="1150" spc="-25" dirty="0">
                <a:solidFill>
                  <a:srgbClr val="231F20"/>
                </a:solidFill>
                <a:latin typeface="Montserrat"/>
                <a:cs typeface="Montserrat"/>
              </a:rPr>
              <a:t> </a:t>
            </a:r>
            <a:r>
              <a:rPr sz="1150" dirty="0">
                <a:solidFill>
                  <a:srgbClr val="231F20"/>
                </a:solidFill>
                <a:latin typeface="Montserrat"/>
                <a:cs typeface="Montserrat"/>
              </a:rPr>
              <a:t>by</a:t>
            </a:r>
            <a:r>
              <a:rPr sz="1150" spc="-25" dirty="0">
                <a:solidFill>
                  <a:srgbClr val="231F20"/>
                </a:solidFill>
                <a:latin typeface="Montserrat"/>
                <a:cs typeface="Montserrat"/>
              </a:rPr>
              <a:t> </a:t>
            </a:r>
            <a:r>
              <a:rPr sz="1150" dirty="0">
                <a:solidFill>
                  <a:srgbClr val="231F20"/>
                </a:solidFill>
                <a:latin typeface="Montserrat"/>
                <a:cs typeface="Montserrat"/>
              </a:rPr>
              <a:t>life</a:t>
            </a:r>
            <a:r>
              <a:rPr sz="1150" spc="-25" dirty="0">
                <a:solidFill>
                  <a:srgbClr val="231F20"/>
                </a:solidFill>
                <a:latin typeface="Montserrat"/>
                <a:cs typeface="Montserrat"/>
              </a:rPr>
              <a:t> </a:t>
            </a:r>
            <a:r>
              <a:rPr sz="1150" spc="-10" dirty="0">
                <a:solidFill>
                  <a:srgbClr val="231F20"/>
                </a:solidFill>
                <a:latin typeface="Montserrat"/>
                <a:cs typeface="Montserrat"/>
              </a:rPr>
              <a:t>events.</a:t>
            </a:r>
            <a:endParaRPr sz="1150" dirty="0">
              <a:latin typeface="Montserrat"/>
              <a:cs typeface="Montserrat"/>
            </a:endParaRPr>
          </a:p>
          <a:p>
            <a:pPr marL="12700">
              <a:lnSpc>
                <a:spcPts val="1365"/>
              </a:lnSpc>
              <a:spcBef>
                <a:spcPts val="1280"/>
              </a:spcBef>
            </a:pPr>
            <a:r>
              <a:rPr sz="1150" dirty="0">
                <a:solidFill>
                  <a:srgbClr val="231F20"/>
                </a:solidFill>
                <a:latin typeface="Montserrat"/>
                <a:cs typeface="Montserrat"/>
              </a:rPr>
              <a:t>Component</a:t>
            </a:r>
            <a:r>
              <a:rPr sz="1150" spc="-75" dirty="0">
                <a:solidFill>
                  <a:srgbClr val="231F20"/>
                </a:solidFill>
                <a:latin typeface="Montserrat"/>
                <a:cs typeface="Montserrat"/>
              </a:rPr>
              <a:t> </a:t>
            </a:r>
            <a:r>
              <a:rPr sz="1150" spc="-50" dirty="0">
                <a:solidFill>
                  <a:srgbClr val="231F20"/>
                </a:solidFill>
                <a:latin typeface="Montserrat"/>
                <a:cs typeface="Montserrat"/>
              </a:rPr>
              <a:t>2</a:t>
            </a:r>
            <a:r>
              <a:rPr lang="en-GB" sz="1150" spc="-50" dirty="0">
                <a:solidFill>
                  <a:srgbClr val="231F20"/>
                </a:solidFill>
                <a:latin typeface="Montserrat"/>
                <a:cs typeface="Montserrat"/>
              </a:rPr>
              <a:t> – (30% of overall grade)</a:t>
            </a:r>
            <a:endParaRPr sz="1150" dirty="0">
              <a:latin typeface="Montserrat"/>
              <a:cs typeface="Montserrat"/>
            </a:endParaRPr>
          </a:p>
          <a:p>
            <a:pPr marL="12700" marR="335915">
              <a:lnSpc>
                <a:spcPts val="1350"/>
              </a:lnSpc>
              <a:spcBef>
                <a:spcPts val="55"/>
              </a:spcBef>
            </a:pPr>
            <a:r>
              <a:rPr sz="1150" dirty="0">
                <a:solidFill>
                  <a:srgbClr val="231F20"/>
                </a:solidFill>
                <a:latin typeface="Montserrat"/>
                <a:cs typeface="Montserrat"/>
              </a:rPr>
              <a:t>Health</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Social</a:t>
            </a:r>
            <a:r>
              <a:rPr sz="1150" spc="-30" dirty="0">
                <a:solidFill>
                  <a:srgbClr val="231F20"/>
                </a:solidFill>
                <a:latin typeface="Montserrat"/>
                <a:cs typeface="Montserrat"/>
              </a:rPr>
              <a:t> </a:t>
            </a:r>
            <a:r>
              <a:rPr sz="1150" dirty="0">
                <a:solidFill>
                  <a:srgbClr val="231F20"/>
                </a:solidFill>
                <a:latin typeface="Montserrat"/>
                <a:cs typeface="Montserrat"/>
              </a:rPr>
              <a:t>Care</a:t>
            </a:r>
            <a:r>
              <a:rPr sz="1150" spc="-25" dirty="0">
                <a:solidFill>
                  <a:srgbClr val="231F20"/>
                </a:solidFill>
                <a:latin typeface="Montserrat"/>
                <a:cs typeface="Montserrat"/>
              </a:rPr>
              <a:t> </a:t>
            </a:r>
            <a:r>
              <a:rPr sz="1150" dirty="0">
                <a:solidFill>
                  <a:srgbClr val="231F20"/>
                </a:solidFill>
                <a:latin typeface="Montserrat"/>
                <a:cs typeface="Montserrat"/>
              </a:rPr>
              <a:t>Services</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Values</a:t>
            </a:r>
            <a:r>
              <a:rPr sz="1150" spc="-25" dirty="0">
                <a:solidFill>
                  <a:srgbClr val="231F20"/>
                </a:solidFill>
                <a:latin typeface="Montserrat"/>
                <a:cs typeface="Montserrat"/>
              </a:rPr>
              <a:t> </a:t>
            </a:r>
            <a:r>
              <a:rPr sz="1150" dirty="0">
                <a:solidFill>
                  <a:srgbClr val="231F20"/>
                </a:solidFill>
                <a:latin typeface="Montserrat"/>
                <a:cs typeface="Montserrat"/>
              </a:rPr>
              <a:t>(Non-exam</a:t>
            </a:r>
            <a:r>
              <a:rPr sz="1150" spc="-30" dirty="0">
                <a:solidFill>
                  <a:srgbClr val="231F20"/>
                </a:solidFill>
                <a:latin typeface="Montserrat"/>
                <a:cs typeface="Montserrat"/>
              </a:rPr>
              <a:t> </a:t>
            </a:r>
            <a:r>
              <a:rPr sz="1150" dirty="0">
                <a:solidFill>
                  <a:srgbClr val="231F20"/>
                </a:solidFill>
                <a:latin typeface="Montserrat"/>
                <a:cs typeface="Montserrat"/>
              </a:rPr>
              <a:t>Internal</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25" dirty="0">
                <a:solidFill>
                  <a:srgbClr val="231F20"/>
                </a:solidFill>
                <a:latin typeface="Montserrat"/>
                <a:cs typeface="Montserrat"/>
              </a:rPr>
              <a:t> </a:t>
            </a:r>
            <a:r>
              <a:rPr sz="1150" dirty="0">
                <a:solidFill>
                  <a:srgbClr val="231F20"/>
                </a:solidFill>
                <a:latin typeface="Montserrat"/>
                <a:cs typeface="Montserrat"/>
              </a:rPr>
              <a:t>/</a:t>
            </a:r>
            <a:r>
              <a:rPr sz="1150" spc="-30" dirty="0">
                <a:solidFill>
                  <a:srgbClr val="231F20"/>
                </a:solidFill>
                <a:latin typeface="Montserrat"/>
                <a:cs typeface="Montserrat"/>
              </a:rPr>
              <a:t> </a:t>
            </a:r>
            <a:r>
              <a:rPr sz="1150" spc="-10" dirty="0">
                <a:solidFill>
                  <a:srgbClr val="231F20"/>
                </a:solidFill>
                <a:latin typeface="Montserrat"/>
                <a:cs typeface="Montserrat"/>
              </a:rPr>
              <a:t>Pearson-</a:t>
            </a:r>
            <a:r>
              <a:rPr sz="1150" spc="-25" dirty="0">
                <a:solidFill>
                  <a:srgbClr val="231F20"/>
                </a:solidFill>
                <a:latin typeface="Montserrat"/>
                <a:cs typeface="Montserrat"/>
              </a:rPr>
              <a:t>set </a:t>
            </a:r>
            <a:r>
              <a:rPr sz="1150" spc="-10" dirty="0">
                <a:solidFill>
                  <a:srgbClr val="231F20"/>
                </a:solidFill>
                <a:latin typeface="Montserrat"/>
                <a:cs typeface="Montserrat"/>
              </a:rPr>
              <a:t>assignment)</a:t>
            </a:r>
            <a:endParaRPr sz="1150" dirty="0">
              <a:latin typeface="Montserrat"/>
              <a:cs typeface="Montserrat"/>
            </a:endParaRPr>
          </a:p>
          <a:p>
            <a:pPr marL="12700" marR="264160">
              <a:lnSpc>
                <a:spcPts val="1350"/>
              </a:lnSpc>
            </a:pP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Component,</a:t>
            </a:r>
            <a:r>
              <a:rPr sz="1150" spc="-25" dirty="0">
                <a:solidFill>
                  <a:srgbClr val="231F20"/>
                </a:solidFill>
                <a:latin typeface="Montserrat"/>
                <a:cs typeface="Montserrat"/>
              </a:rPr>
              <a:t> </a:t>
            </a:r>
            <a:r>
              <a:rPr sz="1150" dirty="0">
                <a:solidFill>
                  <a:srgbClr val="231F20"/>
                </a:solidFill>
                <a:latin typeface="Montserrat"/>
                <a:cs typeface="Montserrat"/>
              </a:rPr>
              <a:t>you</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spc="-10" dirty="0">
                <a:solidFill>
                  <a:srgbClr val="231F20"/>
                </a:solidFill>
                <a:latin typeface="Montserrat"/>
                <a:cs typeface="Montserrat"/>
              </a:rPr>
              <a:t>explore</a:t>
            </a:r>
            <a:r>
              <a:rPr sz="1150" spc="-25" dirty="0">
                <a:solidFill>
                  <a:srgbClr val="231F20"/>
                </a:solidFill>
                <a:latin typeface="Montserrat"/>
                <a:cs typeface="Montserrat"/>
              </a:rPr>
              <a:t> </a:t>
            </a:r>
            <a:r>
              <a:rPr sz="1150" dirty="0">
                <a:solidFill>
                  <a:srgbClr val="231F20"/>
                </a:solidFill>
                <a:latin typeface="Montserrat"/>
                <a:cs typeface="Montserrat"/>
              </a:rPr>
              <a:t>health</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social</a:t>
            </a:r>
            <a:r>
              <a:rPr sz="1150" spc="-25" dirty="0">
                <a:solidFill>
                  <a:srgbClr val="231F20"/>
                </a:solidFill>
                <a:latin typeface="Montserrat"/>
                <a:cs typeface="Montserrat"/>
              </a:rPr>
              <a:t> </a:t>
            </a:r>
            <a:r>
              <a:rPr sz="1150" dirty="0">
                <a:solidFill>
                  <a:srgbClr val="231F20"/>
                </a:solidFill>
                <a:latin typeface="Montserrat"/>
                <a:cs typeface="Montserrat"/>
              </a:rPr>
              <a:t>care</a:t>
            </a:r>
            <a:r>
              <a:rPr sz="1150" spc="-25" dirty="0">
                <a:solidFill>
                  <a:srgbClr val="231F20"/>
                </a:solidFill>
                <a:latin typeface="Montserrat"/>
                <a:cs typeface="Montserrat"/>
              </a:rPr>
              <a:t> </a:t>
            </a:r>
            <a:r>
              <a:rPr sz="1150" dirty="0">
                <a:solidFill>
                  <a:srgbClr val="231F20"/>
                </a:solidFill>
                <a:latin typeface="Montserrat"/>
                <a:cs typeface="Montserrat"/>
              </a:rPr>
              <a:t>services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how</a:t>
            </a:r>
            <a:r>
              <a:rPr sz="1150" spc="-25" dirty="0">
                <a:solidFill>
                  <a:srgbClr val="231F20"/>
                </a:solidFill>
                <a:latin typeface="Montserrat"/>
                <a:cs typeface="Montserrat"/>
              </a:rPr>
              <a:t> </a:t>
            </a:r>
            <a:r>
              <a:rPr sz="1150" dirty="0">
                <a:solidFill>
                  <a:srgbClr val="231F20"/>
                </a:solidFill>
                <a:latin typeface="Montserrat"/>
                <a:cs typeface="Montserrat"/>
              </a:rPr>
              <a:t>they</a:t>
            </a:r>
            <a:r>
              <a:rPr sz="1150" spc="-25" dirty="0">
                <a:solidFill>
                  <a:srgbClr val="231F20"/>
                </a:solidFill>
                <a:latin typeface="Montserrat"/>
                <a:cs typeface="Montserrat"/>
              </a:rPr>
              <a:t> </a:t>
            </a:r>
            <a:r>
              <a:rPr sz="1150" dirty="0">
                <a:solidFill>
                  <a:srgbClr val="231F20"/>
                </a:solidFill>
                <a:latin typeface="Montserrat"/>
                <a:cs typeface="Montserrat"/>
              </a:rPr>
              <a:t>meet</a:t>
            </a:r>
            <a:r>
              <a:rPr sz="1150" spc="-25" dirty="0">
                <a:solidFill>
                  <a:srgbClr val="231F20"/>
                </a:solidFill>
                <a:latin typeface="Montserrat"/>
                <a:cs typeface="Montserrat"/>
              </a:rPr>
              <a:t> the </a:t>
            </a:r>
            <a:r>
              <a:rPr sz="1150" dirty="0">
                <a:solidFill>
                  <a:srgbClr val="231F20"/>
                </a:solidFill>
                <a:latin typeface="Montserrat"/>
                <a:cs typeface="Montserrat"/>
              </a:rPr>
              <a:t>needs</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service</a:t>
            </a:r>
            <a:r>
              <a:rPr sz="1150" spc="-25" dirty="0">
                <a:solidFill>
                  <a:srgbClr val="231F20"/>
                </a:solidFill>
                <a:latin typeface="Montserrat"/>
                <a:cs typeface="Montserrat"/>
              </a:rPr>
              <a:t> </a:t>
            </a:r>
            <a:r>
              <a:rPr sz="1150" dirty="0">
                <a:solidFill>
                  <a:srgbClr val="231F20"/>
                </a:solidFill>
                <a:latin typeface="Montserrat"/>
                <a:cs typeface="Montserrat"/>
              </a:rPr>
              <a:t>users.</a:t>
            </a:r>
            <a:r>
              <a:rPr sz="1150" spc="-30" dirty="0">
                <a:solidFill>
                  <a:srgbClr val="231F20"/>
                </a:solidFill>
                <a:latin typeface="Montserrat"/>
                <a:cs typeface="Montserrat"/>
              </a:rPr>
              <a:t> </a:t>
            </a:r>
            <a:r>
              <a:rPr sz="1150" spc="-10" dirty="0">
                <a:solidFill>
                  <a:srgbClr val="231F20"/>
                </a:solidFill>
                <a:latin typeface="Montserrat"/>
                <a:cs typeface="Montserrat"/>
              </a:rPr>
              <a:t>You</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dirty="0">
                <a:solidFill>
                  <a:srgbClr val="231F20"/>
                </a:solidFill>
                <a:latin typeface="Montserrat"/>
                <a:cs typeface="Montserrat"/>
              </a:rPr>
              <a:t>also</a:t>
            </a:r>
            <a:r>
              <a:rPr sz="1150" spc="-30" dirty="0">
                <a:solidFill>
                  <a:srgbClr val="231F20"/>
                </a:solidFill>
                <a:latin typeface="Montserrat"/>
                <a:cs typeface="Montserrat"/>
              </a:rPr>
              <a:t> </a:t>
            </a:r>
            <a:r>
              <a:rPr sz="1150" dirty="0">
                <a:solidFill>
                  <a:srgbClr val="231F20"/>
                </a:solidFill>
                <a:latin typeface="Montserrat"/>
                <a:cs typeface="Montserrat"/>
              </a:rPr>
              <a:t>study</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dirty="0">
                <a:solidFill>
                  <a:srgbClr val="231F20"/>
                </a:solidFill>
                <a:latin typeface="Montserrat"/>
                <a:cs typeface="Montserrat"/>
              </a:rPr>
              <a:t>attributes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values</a:t>
            </a:r>
            <a:r>
              <a:rPr sz="1150" spc="-30" dirty="0">
                <a:solidFill>
                  <a:srgbClr val="231F20"/>
                </a:solidFill>
                <a:latin typeface="Montserrat"/>
                <a:cs typeface="Montserrat"/>
              </a:rPr>
              <a:t> </a:t>
            </a:r>
            <a:r>
              <a:rPr sz="1150" spc="-10" dirty="0">
                <a:solidFill>
                  <a:srgbClr val="231F20"/>
                </a:solidFill>
                <a:latin typeface="Montserrat"/>
                <a:cs typeface="Montserrat"/>
              </a:rPr>
              <a:t>required</a:t>
            </a:r>
            <a:r>
              <a:rPr sz="1150" spc="-25" dirty="0">
                <a:solidFill>
                  <a:srgbClr val="231F20"/>
                </a:solidFill>
                <a:latin typeface="Montserrat"/>
                <a:cs typeface="Montserrat"/>
              </a:rPr>
              <a:t> </a:t>
            </a:r>
            <a:r>
              <a:rPr sz="1150" spc="-20" dirty="0">
                <a:solidFill>
                  <a:srgbClr val="231F20"/>
                </a:solidFill>
                <a:latin typeface="Montserrat"/>
                <a:cs typeface="Montserrat"/>
              </a:rPr>
              <a:t>when </a:t>
            </a:r>
            <a:r>
              <a:rPr sz="1150" dirty="0">
                <a:solidFill>
                  <a:srgbClr val="231F20"/>
                </a:solidFill>
                <a:latin typeface="Montserrat"/>
                <a:cs typeface="Montserrat"/>
              </a:rPr>
              <a:t>giving</a:t>
            </a:r>
            <a:r>
              <a:rPr sz="1150" spc="-30" dirty="0">
                <a:solidFill>
                  <a:srgbClr val="231F20"/>
                </a:solidFill>
                <a:latin typeface="Montserrat"/>
                <a:cs typeface="Montserrat"/>
              </a:rPr>
              <a:t> </a:t>
            </a:r>
            <a:r>
              <a:rPr sz="1150" spc="-10" dirty="0">
                <a:solidFill>
                  <a:srgbClr val="231F20"/>
                </a:solidFill>
                <a:latin typeface="Montserrat"/>
                <a:cs typeface="Montserrat"/>
              </a:rPr>
              <a:t>care.</a:t>
            </a:r>
            <a:endParaRPr sz="1150" dirty="0">
              <a:latin typeface="Montserrat"/>
              <a:cs typeface="Montserrat"/>
            </a:endParaRPr>
          </a:p>
          <a:p>
            <a:pPr marL="12700">
              <a:lnSpc>
                <a:spcPts val="1365"/>
              </a:lnSpc>
              <a:spcBef>
                <a:spcPts val="1280"/>
              </a:spcBef>
            </a:pPr>
            <a:r>
              <a:rPr sz="1150" dirty="0">
                <a:solidFill>
                  <a:srgbClr val="231F20"/>
                </a:solidFill>
                <a:latin typeface="Montserrat"/>
                <a:cs typeface="Montserrat"/>
              </a:rPr>
              <a:t>Component</a:t>
            </a:r>
            <a:r>
              <a:rPr sz="1150" spc="-75" dirty="0">
                <a:solidFill>
                  <a:srgbClr val="231F20"/>
                </a:solidFill>
                <a:latin typeface="Montserrat"/>
                <a:cs typeface="Montserrat"/>
              </a:rPr>
              <a:t> </a:t>
            </a:r>
            <a:r>
              <a:rPr sz="1150" spc="-50" dirty="0">
                <a:solidFill>
                  <a:srgbClr val="231F20"/>
                </a:solidFill>
                <a:latin typeface="Montserrat"/>
                <a:cs typeface="Montserrat"/>
              </a:rPr>
              <a:t>3</a:t>
            </a:r>
            <a:r>
              <a:rPr lang="en-GB" sz="1150" spc="-50" dirty="0">
                <a:solidFill>
                  <a:srgbClr val="231F20"/>
                </a:solidFill>
                <a:latin typeface="Montserrat"/>
                <a:cs typeface="Montserrat"/>
              </a:rPr>
              <a:t> – (40% of overall grade)</a:t>
            </a:r>
            <a:endParaRPr sz="1150" dirty="0">
              <a:latin typeface="Montserrat"/>
              <a:cs typeface="Montserrat"/>
            </a:endParaRPr>
          </a:p>
          <a:p>
            <a:pPr marL="12700">
              <a:lnSpc>
                <a:spcPts val="1350"/>
              </a:lnSpc>
            </a:pPr>
            <a:r>
              <a:rPr sz="1150" dirty="0">
                <a:solidFill>
                  <a:srgbClr val="231F20"/>
                </a:solidFill>
                <a:latin typeface="Montserrat"/>
                <a:cs typeface="Montserrat"/>
              </a:rPr>
              <a:t>Health</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Wellbeing (External Assessment)</a:t>
            </a:r>
            <a:endParaRPr sz="1150" dirty="0">
              <a:latin typeface="Montserrat"/>
              <a:cs typeface="Montserrat"/>
            </a:endParaRPr>
          </a:p>
          <a:p>
            <a:pPr marL="12700" marR="30480">
              <a:lnSpc>
                <a:spcPts val="1350"/>
              </a:lnSpc>
              <a:spcBef>
                <a:spcPts val="55"/>
              </a:spcBef>
            </a:pP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external</a:t>
            </a:r>
            <a:r>
              <a:rPr sz="1150" spc="-25" dirty="0">
                <a:solidFill>
                  <a:srgbClr val="231F20"/>
                </a:solidFill>
                <a:latin typeface="Montserrat"/>
                <a:cs typeface="Montserrat"/>
              </a:rPr>
              <a:t> </a:t>
            </a:r>
            <a:r>
              <a:rPr sz="1150" dirty="0">
                <a:solidFill>
                  <a:srgbClr val="231F20"/>
                </a:solidFill>
                <a:latin typeface="Montserrat"/>
                <a:cs typeface="Montserrat"/>
              </a:rPr>
              <a:t>Component,</a:t>
            </a:r>
            <a:r>
              <a:rPr sz="1150" spc="-25" dirty="0">
                <a:solidFill>
                  <a:srgbClr val="231F20"/>
                </a:solidFill>
                <a:latin typeface="Montserrat"/>
                <a:cs typeface="Montserrat"/>
              </a:rPr>
              <a:t> </a:t>
            </a:r>
            <a:r>
              <a:rPr sz="1150" dirty="0">
                <a:solidFill>
                  <a:srgbClr val="231F20"/>
                </a:solidFill>
                <a:latin typeface="Montserrat"/>
                <a:cs typeface="Montserrat"/>
              </a:rPr>
              <a:t>you</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spc="-10" dirty="0">
                <a:solidFill>
                  <a:srgbClr val="231F20"/>
                </a:solidFill>
                <a:latin typeface="Montserrat"/>
                <a:cs typeface="Montserrat"/>
              </a:rPr>
              <a:t>explore</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factors</a:t>
            </a:r>
            <a:r>
              <a:rPr sz="1150" spc="-25"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dirty="0">
                <a:solidFill>
                  <a:srgbClr val="231F20"/>
                </a:solidFill>
                <a:latin typeface="Montserrat"/>
                <a:cs typeface="Montserrat"/>
              </a:rPr>
              <a:t>affect</a:t>
            </a:r>
            <a:r>
              <a:rPr sz="1150" spc="-25" dirty="0">
                <a:solidFill>
                  <a:srgbClr val="231F20"/>
                </a:solidFill>
                <a:latin typeface="Montserrat"/>
                <a:cs typeface="Montserrat"/>
              </a:rPr>
              <a:t> </a:t>
            </a:r>
            <a:r>
              <a:rPr sz="1150" dirty="0">
                <a:solidFill>
                  <a:srgbClr val="231F20"/>
                </a:solidFill>
                <a:latin typeface="Montserrat"/>
                <a:cs typeface="Montserrat"/>
              </a:rPr>
              <a:t>health</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wellbeing, </a:t>
            </a:r>
            <a:r>
              <a:rPr sz="1150" dirty="0">
                <a:solidFill>
                  <a:srgbClr val="231F20"/>
                </a:solidFill>
                <a:latin typeface="Montserrat"/>
                <a:cs typeface="Montserrat"/>
              </a:rPr>
              <a:t>learning</a:t>
            </a:r>
            <a:r>
              <a:rPr sz="1150" spc="-25" dirty="0">
                <a:solidFill>
                  <a:srgbClr val="231F20"/>
                </a:solidFill>
                <a:latin typeface="Montserrat"/>
                <a:cs typeface="Montserrat"/>
              </a:rPr>
              <a:t> </a:t>
            </a:r>
            <a:r>
              <a:rPr sz="1150" dirty="0">
                <a:solidFill>
                  <a:srgbClr val="231F20"/>
                </a:solidFill>
                <a:latin typeface="Montserrat"/>
                <a:cs typeface="Montserrat"/>
              </a:rPr>
              <a:t>about</a:t>
            </a:r>
            <a:r>
              <a:rPr sz="1150" spc="-20" dirty="0">
                <a:solidFill>
                  <a:srgbClr val="231F20"/>
                </a:solidFill>
                <a:latin typeface="Montserrat"/>
                <a:cs typeface="Montserrat"/>
              </a:rPr>
              <a:t> </a:t>
            </a:r>
            <a:r>
              <a:rPr sz="1150" spc="-10" dirty="0">
                <a:solidFill>
                  <a:srgbClr val="231F20"/>
                </a:solidFill>
                <a:latin typeface="Montserrat"/>
                <a:cs typeface="Montserrat"/>
              </a:rPr>
              <a:t>physiological</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lifestyle</a:t>
            </a:r>
            <a:r>
              <a:rPr sz="1150" spc="-20" dirty="0">
                <a:solidFill>
                  <a:srgbClr val="231F20"/>
                </a:solidFill>
                <a:latin typeface="Montserrat"/>
                <a:cs typeface="Montserrat"/>
              </a:rPr>
              <a:t> </a:t>
            </a:r>
            <a:r>
              <a:rPr sz="1150" dirty="0">
                <a:solidFill>
                  <a:srgbClr val="231F20"/>
                </a:solidFill>
                <a:latin typeface="Montserrat"/>
                <a:cs typeface="Montserrat"/>
              </a:rPr>
              <a:t>indicators,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person-</a:t>
            </a:r>
            <a:r>
              <a:rPr sz="1150" dirty="0">
                <a:solidFill>
                  <a:srgbClr val="231F20"/>
                </a:solidFill>
                <a:latin typeface="Montserrat"/>
                <a:cs typeface="Montserrat"/>
              </a:rPr>
              <a:t>centred</a:t>
            </a:r>
            <a:r>
              <a:rPr sz="1150" spc="-20" dirty="0">
                <a:solidFill>
                  <a:srgbClr val="231F20"/>
                </a:solidFill>
                <a:latin typeface="Montserrat"/>
                <a:cs typeface="Montserrat"/>
              </a:rPr>
              <a:t> </a:t>
            </a:r>
            <a:r>
              <a:rPr sz="1150" dirty="0">
                <a:solidFill>
                  <a:srgbClr val="231F20"/>
                </a:solidFill>
                <a:latin typeface="Montserrat"/>
                <a:cs typeface="Montserrat"/>
              </a:rPr>
              <a:t>approaches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make </a:t>
            </a:r>
            <a:r>
              <a:rPr sz="1150" spc="-10" dirty="0">
                <a:solidFill>
                  <a:srgbClr val="231F20"/>
                </a:solidFill>
                <a:latin typeface="Montserrat"/>
                <a:cs typeface="Montserrat"/>
              </a:rPr>
              <a:t>recommendations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improve</a:t>
            </a:r>
            <a:r>
              <a:rPr sz="1150" spc="-15" dirty="0">
                <a:solidFill>
                  <a:srgbClr val="231F20"/>
                </a:solidFill>
                <a:latin typeface="Montserrat"/>
                <a:cs typeface="Montserrat"/>
              </a:rPr>
              <a:t> </a:t>
            </a:r>
            <a:r>
              <a:rPr sz="1150" dirty="0">
                <a:solidFill>
                  <a:srgbClr val="231F20"/>
                </a:solidFill>
                <a:latin typeface="Montserrat"/>
                <a:cs typeface="Montserrat"/>
              </a:rPr>
              <a:t>an</a:t>
            </a:r>
            <a:r>
              <a:rPr sz="1150" spc="-15" dirty="0">
                <a:solidFill>
                  <a:srgbClr val="231F20"/>
                </a:solidFill>
                <a:latin typeface="Montserrat"/>
                <a:cs typeface="Montserrat"/>
              </a:rPr>
              <a:t> </a:t>
            </a:r>
            <a:r>
              <a:rPr sz="1150" dirty="0">
                <a:solidFill>
                  <a:srgbClr val="231F20"/>
                </a:solidFill>
                <a:latin typeface="Montserrat"/>
                <a:cs typeface="Montserrat"/>
              </a:rPr>
              <a:t>individual’s</a:t>
            </a:r>
            <a:r>
              <a:rPr sz="1150" spc="-15" dirty="0">
                <a:solidFill>
                  <a:srgbClr val="231F20"/>
                </a:solidFill>
                <a:latin typeface="Montserrat"/>
                <a:cs typeface="Montserrat"/>
              </a:rPr>
              <a:t> </a:t>
            </a:r>
            <a:r>
              <a:rPr sz="1150" dirty="0">
                <a:solidFill>
                  <a:srgbClr val="231F20"/>
                </a:solidFill>
                <a:latin typeface="Montserrat"/>
                <a:cs typeface="Montserrat"/>
              </a:rPr>
              <a:t>health</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wellbeing.</a:t>
            </a:r>
            <a:endParaRPr sz="1150" dirty="0">
              <a:latin typeface="Montserrat"/>
              <a:cs typeface="Montserrat"/>
            </a:endParaRPr>
          </a:p>
          <a:p>
            <a:pPr marL="12700">
              <a:lnSpc>
                <a:spcPts val="1365"/>
              </a:lnSpc>
              <a:spcBef>
                <a:spcPts val="1280"/>
              </a:spcBef>
            </a:pPr>
            <a:r>
              <a:rPr sz="1150" b="1" spc="-10" dirty="0">
                <a:solidFill>
                  <a:srgbClr val="231F20"/>
                </a:solidFill>
                <a:latin typeface="Montserrat"/>
                <a:cs typeface="Montserrat"/>
              </a:rPr>
              <a:t>Assessment(s)</a:t>
            </a:r>
            <a:endParaRPr sz="1150" dirty="0">
              <a:latin typeface="Montserrat"/>
              <a:cs typeface="Montserrat"/>
            </a:endParaRPr>
          </a:p>
          <a:p>
            <a:pPr marL="12700" marR="93345">
              <a:lnSpc>
                <a:spcPts val="1350"/>
              </a:lnSpc>
              <a:spcBef>
                <a:spcPts val="55"/>
              </a:spcBef>
            </a:pPr>
            <a:r>
              <a:rPr sz="1150" dirty="0">
                <a:solidFill>
                  <a:srgbClr val="231F20"/>
                </a:solidFill>
                <a:latin typeface="Montserrat"/>
                <a:cs typeface="Montserrat"/>
              </a:rPr>
              <a:t>40%</a:t>
            </a:r>
            <a:r>
              <a:rPr sz="1150" spc="-50" dirty="0">
                <a:solidFill>
                  <a:srgbClr val="231F20"/>
                </a:solidFill>
                <a:latin typeface="Montserrat"/>
                <a:cs typeface="Montserrat"/>
              </a:rPr>
              <a:t> </a:t>
            </a:r>
            <a:r>
              <a:rPr sz="1150" dirty="0">
                <a:solidFill>
                  <a:srgbClr val="231F20"/>
                </a:solidFill>
                <a:latin typeface="Montserrat"/>
                <a:cs typeface="Montserrat"/>
              </a:rPr>
              <a:t>External</a:t>
            </a:r>
            <a:r>
              <a:rPr sz="1150" spc="-40" dirty="0">
                <a:solidFill>
                  <a:srgbClr val="231F20"/>
                </a:solidFill>
                <a:latin typeface="Montserrat"/>
                <a:cs typeface="Montserrat"/>
              </a:rPr>
              <a:t> </a:t>
            </a:r>
            <a:r>
              <a:rPr sz="1150" spc="-10" dirty="0">
                <a:solidFill>
                  <a:srgbClr val="231F20"/>
                </a:solidFill>
                <a:latin typeface="Montserrat"/>
                <a:cs typeface="Montserrat"/>
              </a:rPr>
              <a:t>Written</a:t>
            </a:r>
            <a:r>
              <a:rPr sz="1150" spc="-40" dirty="0">
                <a:solidFill>
                  <a:srgbClr val="231F20"/>
                </a:solidFill>
                <a:latin typeface="Montserrat"/>
                <a:cs typeface="Montserrat"/>
              </a:rPr>
              <a:t> </a:t>
            </a:r>
            <a:r>
              <a:rPr sz="1150" dirty="0">
                <a:solidFill>
                  <a:srgbClr val="231F20"/>
                </a:solidFill>
                <a:latin typeface="Montserrat"/>
                <a:cs typeface="Montserrat"/>
              </a:rPr>
              <a:t>exam</a:t>
            </a:r>
            <a:r>
              <a:rPr sz="1150" spc="-40" dirty="0">
                <a:solidFill>
                  <a:srgbClr val="231F20"/>
                </a:solidFill>
                <a:latin typeface="Montserrat"/>
                <a:cs typeface="Montserrat"/>
              </a:rPr>
              <a:t> </a:t>
            </a:r>
            <a:r>
              <a:rPr sz="1150" dirty="0">
                <a:solidFill>
                  <a:srgbClr val="231F20"/>
                </a:solidFill>
                <a:latin typeface="Montserrat"/>
                <a:cs typeface="Montserrat"/>
              </a:rPr>
              <a:t>(Component</a:t>
            </a:r>
            <a:r>
              <a:rPr sz="1150" spc="-45" dirty="0">
                <a:solidFill>
                  <a:srgbClr val="231F20"/>
                </a:solidFill>
                <a:latin typeface="Montserrat"/>
                <a:cs typeface="Montserrat"/>
              </a:rPr>
              <a:t> </a:t>
            </a:r>
            <a:r>
              <a:rPr sz="1150" dirty="0">
                <a:solidFill>
                  <a:srgbClr val="231F20"/>
                </a:solidFill>
                <a:latin typeface="Montserrat"/>
                <a:cs typeface="Montserrat"/>
              </a:rPr>
              <a:t>3)</a:t>
            </a:r>
            <a:r>
              <a:rPr sz="1150" spc="-40" dirty="0">
                <a:solidFill>
                  <a:srgbClr val="231F20"/>
                </a:solidFill>
                <a:latin typeface="Montserrat"/>
                <a:cs typeface="Montserrat"/>
              </a:rPr>
              <a:t> </a:t>
            </a:r>
            <a:r>
              <a:rPr sz="1150" dirty="0">
                <a:solidFill>
                  <a:srgbClr val="231F20"/>
                </a:solidFill>
                <a:latin typeface="Montserrat"/>
                <a:cs typeface="Montserrat"/>
              </a:rPr>
              <a:t>and</a:t>
            </a:r>
            <a:r>
              <a:rPr sz="1150" spc="-40" dirty="0">
                <a:solidFill>
                  <a:srgbClr val="231F20"/>
                </a:solidFill>
                <a:latin typeface="Montserrat"/>
                <a:cs typeface="Montserrat"/>
              </a:rPr>
              <a:t> </a:t>
            </a:r>
            <a:r>
              <a:rPr sz="1150" dirty="0">
                <a:solidFill>
                  <a:srgbClr val="231F20"/>
                </a:solidFill>
                <a:latin typeface="Montserrat"/>
                <a:cs typeface="Montserrat"/>
              </a:rPr>
              <a:t>60%</a:t>
            </a:r>
            <a:r>
              <a:rPr sz="1150" spc="-40" dirty="0">
                <a:solidFill>
                  <a:srgbClr val="231F20"/>
                </a:solidFill>
                <a:latin typeface="Montserrat"/>
                <a:cs typeface="Montserrat"/>
              </a:rPr>
              <a:t> </a:t>
            </a:r>
            <a:r>
              <a:rPr sz="1150" spc="-10" dirty="0">
                <a:solidFill>
                  <a:srgbClr val="231F20"/>
                </a:solidFill>
                <a:latin typeface="Montserrat"/>
                <a:cs typeface="Montserrat"/>
              </a:rPr>
              <a:t>Non-</a:t>
            </a:r>
            <a:r>
              <a:rPr sz="1150" dirty="0">
                <a:solidFill>
                  <a:srgbClr val="231F20"/>
                </a:solidFill>
                <a:latin typeface="Montserrat"/>
                <a:cs typeface="Montserrat"/>
              </a:rPr>
              <a:t>exam</a:t>
            </a:r>
            <a:r>
              <a:rPr sz="1150" spc="-40" dirty="0">
                <a:solidFill>
                  <a:srgbClr val="231F20"/>
                </a:solidFill>
                <a:latin typeface="Montserrat"/>
                <a:cs typeface="Montserrat"/>
              </a:rPr>
              <a:t> </a:t>
            </a:r>
            <a:r>
              <a:rPr sz="1150" dirty="0">
                <a:solidFill>
                  <a:srgbClr val="231F20"/>
                </a:solidFill>
                <a:latin typeface="Montserrat"/>
                <a:cs typeface="Montserrat"/>
              </a:rPr>
              <a:t>Assignment</a:t>
            </a:r>
            <a:r>
              <a:rPr sz="1150" spc="-45" dirty="0">
                <a:solidFill>
                  <a:srgbClr val="231F20"/>
                </a:solidFill>
                <a:latin typeface="Montserrat"/>
                <a:cs typeface="Montserrat"/>
              </a:rPr>
              <a:t> </a:t>
            </a:r>
            <a:r>
              <a:rPr sz="1150" dirty="0">
                <a:solidFill>
                  <a:srgbClr val="231F20"/>
                </a:solidFill>
                <a:latin typeface="Montserrat"/>
                <a:cs typeface="Montserrat"/>
              </a:rPr>
              <a:t>(Component</a:t>
            </a:r>
            <a:r>
              <a:rPr sz="1150" spc="-40" dirty="0">
                <a:solidFill>
                  <a:srgbClr val="231F20"/>
                </a:solidFill>
                <a:latin typeface="Montserrat"/>
                <a:cs typeface="Montserrat"/>
              </a:rPr>
              <a:t> </a:t>
            </a:r>
            <a:r>
              <a:rPr sz="1150" spc="-50" dirty="0">
                <a:solidFill>
                  <a:srgbClr val="231F20"/>
                </a:solidFill>
                <a:latin typeface="Montserrat"/>
                <a:cs typeface="Montserrat"/>
              </a:rPr>
              <a:t>1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Component</a:t>
            </a:r>
            <a:r>
              <a:rPr sz="1150" spc="-20"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qualification</a:t>
            </a:r>
            <a:r>
              <a:rPr sz="1150" spc="-25"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dirty="0">
                <a:solidFill>
                  <a:srgbClr val="231F20"/>
                </a:solidFill>
                <a:latin typeface="Montserrat"/>
                <a:cs typeface="Montserrat"/>
              </a:rPr>
              <a:t>graded</a:t>
            </a:r>
            <a:r>
              <a:rPr sz="1150" spc="-20" dirty="0">
                <a:solidFill>
                  <a:srgbClr val="231F20"/>
                </a:solidFill>
                <a:latin typeface="Montserrat"/>
                <a:cs typeface="Montserrat"/>
              </a:rPr>
              <a:t> </a:t>
            </a:r>
            <a:r>
              <a:rPr sz="1150" dirty="0">
                <a:solidFill>
                  <a:srgbClr val="231F20"/>
                </a:solidFill>
                <a:latin typeface="Montserrat"/>
                <a:cs typeface="Montserrat"/>
              </a:rPr>
              <a:t>over</a:t>
            </a:r>
            <a:r>
              <a:rPr sz="1150" spc="-20" dirty="0">
                <a:solidFill>
                  <a:srgbClr val="231F20"/>
                </a:solidFill>
                <a:latin typeface="Montserrat"/>
                <a:cs typeface="Montserrat"/>
              </a:rPr>
              <a:t> </a:t>
            </a:r>
            <a:r>
              <a:rPr sz="1150" dirty="0">
                <a:solidFill>
                  <a:srgbClr val="231F20"/>
                </a:solidFill>
                <a:latin typeface="Montserrat"/>
                <a:cs typeface="Montserrat"/>
              </a:rPr>
              <a:t>seven</a:t>
            </a:r>
            <a:r>
              <a:rPr sz="1150" spc="-25" dirty="0">
                <a:solidFill>
                  <a:srgbClr val="231F20"/>
                </a:solidFill>
                <a:latin typeface="Montserrat"/>
                <a:cs typeface="Montserrat"/>
              </a:rPr>
              <a:t> </a:t>
            </a:r>
            <a:r>
              <a:rPr sz="1150" dirty="0">
                <a:solidFill>
                  <a:srgbClr val="231F20"/>
                </a:solidFill>
                <a:latin typeface="Montserrat"/>
                <a:cs typeface="Montserrat"/>
              </a:rPr>
              <a:t>grades</a:t>
            </a:r>
            <a:r>
              <a:rPr sz="1150" spc="-20" dirty="0">
                <a:solidFill>
                  <a:srgbClr val="231F20"/>
                </a:solidFill>
                <a:latin typeface="Montserrat"/>
                <a:cs typeface="Montserrat"/>
              </a:rPr>
              <a:t> </a:t>
            </a:r>
            <a:r>
              <a:rPr sz="1150" dirty="0">
                <a:solidFill>
                  <a:srgbClr val="231F20"/>
                </a:solidFill>
                <a:latin typeface="Montserrat"/>
                <a:cs typeface="Montserrat"/>
              </a:rPr>
              <a:t>from</a:t>
            </a:r>
            <a:r>
              <a:rPr sz="1150" spc="-20" dirty="0">
                <a:solidFill>
                  <a:srgbClr val="231F20"/>
                </a:solidFill>
                <a:latin typeface="Montserrat"/>
                <a:cs typeface="Montserrat"/>
              </a:rPr>
              <a:t> </a:t>
            </a:r>
            <a:r>
              <a:rPr sz="1150" dirty="0">
                <a:solidFill>
                  <a:srgbClr val="231F20"/>
                </a:solidFill>
                <a:latin typeface="Montserrat"/>
                <a:cs typeface="Montserrat"/>
              </a:rPr>
              <a:t>Level</a:t>
            </a:r>
            <a:r>
              <a:rPr sz="1150" spc="-20"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dirty="0">
                <a:solidFill>
                  <a:srgbClr val="231F20"/>
                </a:solidFill>
                <a:latin typeface="Montserrat"/>
                <a:cs typeface="Montserrat"/>
              </a:rPr>
              <a:t>Pass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Level</a:t>
            </a:r>
            <a:r>
              <a:rPr sz="1150" spc="-20" dirty="0">
                <a:solidFill>
                  <a:srgbClr val="231F20"/>
                </a:solidFill>
                <a:latin typeface="Montserrat"/>
                <a:cs typeface="Montserrat"/>
              </a:rPr>
              <a:t> </a:t>
            </a:r>
            <a:r>
              <a:rPr sz="1150" spc="-50" dirty="0">
                <a:solidFill>
                  <a:srgbClr val="231F20"/>
                </a:solidFill>
                <a:latin typeface="Montserrat"/>
                <a:cs typeface="Montserrat"/>
              </a:rPr>
              <a:t>2 </a:t>
            </a:r>
            <a:r>
              <a:rPr sz="1150" spc="-10" dirty="0">
                <a:solidFill>
                  <a:srgbClr val="231F20"/>
                </a:solidFill>
                <a:latin typeface="Montserrat"/>
                <a:cs typeface="Montserrat"/>
              </a:rPr>
              <a:t>Distinction*</a:t>
            </a:r>
            <a:endParaRPr sz="1150" dirty="0">
              <a:latin typeface="Montserrat"/>
              <a:cs typeface="Montserrat"/>
            </a:endParaRPr>
          </a:p>
          <a:p>
            <a:pPr marL="12700">
              <a:lnSpc>
                <a:spcPts val="1365"/>
              </a:lnSpc>
              <a:spcBef>
                <a:spcPts val="128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nSpc>
                <a:spcPts val="1365"/>
              </a:lnSpc>
            </a:pPr>
            <a:r>
              <a:rPr sz="1150" dirty="0">
                <a:solidFill>
                  <a:srgbClr val="231F20"/>
                </a:solidFill>
                <a:latin typeface="Montserrat"/>
                <a:cs typeface="Montserrat"/>
              </a:rPr>
              <a:t>BTEC</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30" dirty="0">
                <a:solidFill>
                  <a:srgbClr val="231F20"/>
                </a:solidFill>
                <a:latin typeface="Montserrat"/>
                <a:cs typeface="Montserrat"/>
              </a:rPr>
              <a:t> </a:t>
            </a:r>
            <a:r>
              <a:rPr sz="1150" dirty="0">
                <a:solidFill>
                  <a:srgbClr val="231F20"/>
                </a:solidFill>
                <a:latin typeface="Montserrat"/>
                <a:cs typeface="Montserrat"/>
              </a:rPr>
              <a:t>3</a:t>
            </a:r>
            <a:r>
              <a:rPr sz="1150" spc="-30" dirty="0">
                <a:solidFill>
                  <a:srgbClr val="231F20"/>
                </a:solidFill>
                <a:latin typeface="Montserrat"/>
                <a:cs typeface="Montserrat"/>
              </a:rPr>
              <a:t> </a:t>
            </a:r>
            <a:r>
              <a:rPr sz="1150" dirty="0">
                <a:solidFill>
                  <a:srgbClr val="231F20"/>
                </a:solidFill>
                <a:latin typeface="Montserrat"/>
                <a:cs typeface="Montserrat"/>
              </a:rPr>
              <a:t>Health</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Social</a:t>
            </a:r>
            <a:r>
              <a:rPr sz="1150" spc="-30" dirty="0">
                <a:solidFill>
                  <a:srgbClr val="231F20"/>
                </a:solidFill>
                <a:latin typeface="Montserrat"/>
                <a:cs typeface="Montserrat"/>
              </a:rPr>
              <a:t> </a:t>
            </a:r>
            <a:r>
              <a:rPr sz="1150" spc="-20" dirty="0">
                <a:solidFill>
                  <a:srgbClr val="231F20"/>
                </a:solidFill>
                <a:latin typeface="Montserrat"/>
                <a:cs typeface="Montserrat"/>
              </a:rPr>
              <a:t>Care</a:t>
            </a:r>
            <a:endParaRPr sz="1150" dirty="0">
              <a:latin typeface="Montserrat"/>
              <a:cs typeface="Montserrat"/>
            </a:endParaRPr>
          </a:p>
          <a:p>
            <a:pPr marL="12700">
              <a:lnSpc>
                <a:spcPct val="100000"/>
              </a:lnSpc>
              <a:spcBef>
                <a:spcPts val="132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A7DF633-E60B-46FF-84CC-61F823A45D58}"/>
              </a:ext>
            </a:extLst>
          </p:cNvPr>
          <p:cNvSpPr/>
          <p:nvPr/>
        </p:nvSpPr>
        <p:spPr>
          <a:xfrm>
            <a:off x="4540250" y="7480300"/>
            <a:ext cx="3016250" cy="27432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object 2"/>
          <p:cNvSpPr txBox="1">
            <a:spLocks noGrp="1"/>
          </p:cNvSpPr>
          <p:nvPr>
            <p:ph type="title"/>
          </p:nvPr>
        </p:nvSpPr>
        <p:spPr>
          <a:prstGeom prst="rect">
            <a:avLst/>
          </a:prstGeom>
        </p:spPr>
        <p:txBody>
          <a:bodyPr vert="horz" wrap="square" lIns="0" tIns="12700" rIns="0" bIns="0" rtlCol="0">
            <a:spAutoFit/>
          </a:bodyPr>
          <a:lstStyle/>
          <a:p>
            <a:pPr marL="1280795">
              <a:lnSpc>
                <a:spcPct val="100000"/>
              </a:lnSpc>
              <a:spcBef>
                <a:spcPts val="100"/>
              </a:spcBef>
            </a:pPr>
            <a:r>
              <a:rPr dirty="0"/>
              <a:t>GCSE</a:t>
            </a:r>
            <a:r>
              <a:rPr spc="-70" dirty="0"/>
              <a:t> </a:t>
            </a:r>
            <a:r>
              <a:rPr spc="-10" dirty="0"/>
              <a:t>Computer</a:t>
            </a:r>
            <a:r>
              <a:rPr spc="-65" dirty="0"/>
              <a:t> </a:t>
            </a:r>
            <a:r>
              <a:rPr spc="-10" dirty="0"/>
              <a:t>Science</a:t>
            </a:r>
          </a:p>
        </p:txBody>
      </p:sp>
      <p:sp>
        <p:nvSpPr>
          <p:cNvPr id="9" name="Rectangle 8">
            <a:extLst>
              <a:ext uri="{FF2B5EF4-FFF2-40B4-BE49-F238E27FC236}">
                <a16:creationId xmlns:a16="http://schemas.microsoft.com/office/drawing/2014/main" id="{CF97245D-F8A6-46D4-B6B6-00837455A368}"/>
              </a:ext>
            </a:extLst>
          </p:cNvPr>
          <p:cNvSpPr/>
          <p:nvPr/>
        </p:nvSpPr>
        <p:spPr>
          <a:xfrm>
            <a:off x="0" y="10220611"/>
            <a:ext cx="7556500" cy="270094"/>
          </a:xfrm>
          <a:prstGeom prst="rect">
            <a:avLst/>
          </a:prstGeom>
          <a:solidFill>
            <a:srgbClr val="2540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29299" y="725128"/>
            <a:ext cx="6866890" cy="8658524"/>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sz="1150" spc="-25" dirty="0">
                <a:solidFill>
                  <a:srgbClr val="231F20"/>
                </a:solidFill>
                <a:latin typeface="Montserrat"/>
                <a:cs typeface="Montserrat"/>
              </a:rPr>
              <a:t>OCR</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dirty="0">
              <a:latin typeface="Montserrat"/>
              <a:cs typeface="Montserrat"/>
            </a:endParaRPr>
          </a:p>
          <a:p>
            <a:pPr marL="12700">
              <a:lnSpc>
                <a:spcPts val="1365"/>
              </a:lnSpc>
            </a:pPr>
            <a:r>
              <a:rPr sz="1150" dirty="0">
                <a:solidFill>
                  <a:srgbClr val="231F20"/>
                </a:solidFill>
                <a:latin typeface="Montserrat"/>
                <a:cs typeface="Montserrat"/>
              </a:rPr>
              <a:t>Mr</a:t>
            </a:r>
            <a:r>
              <a:rPr sz="1150" spc="-20" dirty="0">
                <a:solidFill>
                  <a:srgbClr val="231F20"/>
                </a:solidFill>
                <a:latin typeface="Montserrat"/>
                <a:cs typeface="Montserrat"/>
              </a:rPr>
              <a:t> </a:t>
            </a:r>
            <a:r>
              <a:rPr sz="1150" spc="-10" dirty="0">
                <a:solidFill>
                  <a:srgbClr val="231F20"/>
                </a:solidFill>
                <a:latin typeface="Montserrat"/>
                <a:cs typeface="Montserrat"/>
              </a:rPr>
              <a:t>Hoque</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34925">
              <a:lnSpc>
                <a:spcPts val="1350"/>
              </a:lnSpc>
              <a:spcBef>
                <a:spcPts val="55"/>
              </a:spcBef>
            </a:pP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OCR</a:t>
            </a:r>
            <a:r>
              <a:rPr sz="1150" spc="-15" dirty="0">
                <a:solidFill>
                  <a:srgbClr val="231F20"/>
                </a:solidFill>
                <a:latin typeface="Montserrat"/>
                <a:cs typeface="Montserrat"/>
              </a:rPr>
              <a:t> </a:t>
            </a:r>
            <a:r>
              <a:rPr sz="1150" dirty="0">
                <a:solidFill>
                  <a:srgbClr val="231F20"/>
                </a:solidFill>
                <a:latin typeface="Montserrat"/>
                <a:cs typeface="Montserrat"/>
              </a:rPr>
              <a:t>GCSE</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Computer</a:t>
            </a:r>
            <a:r>
              <a:rPr sz="1150" spc="-15" dirty="0">
                <a:solidFill>
                  <a:srgbClr val="231F20"/>
                </a:solidFill>
                <a:latin typeface="Montserrat"/>
                <a:cs typeface="Montserrat"/>
              </a:rPr>
              <a:t> </a:t>
            </a:r>
            <a:r>
              <a:rPr sz="1150" dirty="0">
                <a:solidFill>
                  <a:srgbClr val="231F20"/>
                </a:solidFill>
                <a:latin typeface="Montserrat"/>
                <a:cs typeface="Montserrat"/>
              </a:rPr>
              <a:t>Science,</a:t>
            </a:r>
            <a:r>
              <a:rPr sz="1150" spc="-15" dirty="0">
                <a:solidFill>
                  <a:srgbClr val="231F20"/>
                </a:solidFill>
                <a:latin typeface="Montserrat"/>
                <a:cs typeface="Montserrat"/>
              </a:rPr>
              <a:t> </a:t>
            </a:r>
            <a:r>
              <a:rPr sz="1150" dirty="0">
                <a:solidFill>
                  <a:srgbClr val="231F20"/>
                </a:solidFill>
                <a:latin typeface="Montserrat"/>
                <a:cs typeface="Montserrat"/>
              </a:rPr>
              <a:t>under</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course</a:t>
            </a:r>
            <a:r>
              <a:rPr sz="1150" spc="-15" dirty="0">
                <a:solidFill>
                  <a:srgbClr val="231F20"/>
                </a:solidFill>
                <a:latin typeface="Montserrat"/>
                <a:cs typeface="Montserrat"/>
              </a:rPr>
              <a:t> </a:t>
            </a:r>
            <a:r>
              <a:rPr sz="1150" dirty="0">
                <a:solidFill>
                  <a:srgbClr val="231F20"/>
                </a:solidFill>
                <a:latin typeface="Montserrat"/>
                <a:cs typeface="Montserrat"/>
              </a:rPr>
              <a:t>specification</a:t>
            </a:r>
            <a:r>
              <a:rPr sz="1150" spc="-15" dirty="0">
                <a:solidFill>
                  <a:srgbClr val="231F20"/>
                </a:solidFill>
                <a:latin typeface="Montserrat"/>
                <a:cs typeface="Montserrat"/>
              </a:rPr>
              <a:t> </a:t>
            </a:r>
            <a:r>
              <a:rPr sz="1150" spc="-10" dirty="0">
                <a:solidFill>
                  <a:srgbClr val="231F20"/>
                </a:solidFill>
                <a:latin typeface="Montserrat"/>
                <a:cs typeface="Montserrat"/>
              </a:rPr>
              <a:t>J277,</a:t>
            </a:r>
            <a:r>
              <a:rPr sz="1150" spc="-20" dirty="0">
                <a:solidFill>
                  <a:srgbClr val="231F20"/>
                </a:solidFill>
                <a:latin typeface="Montserrat"/>
                <a:cs typeface="Montserrat"/>
              </a:rPr>
              <a:t> </a:t>
            </a:r>
            <a:r>
              <a:rPr sz="1150" dirty="0">
                <a:solidFill>
                  <a:srgbClr val="231F20"/>
                </a:solidFill>
                <a:latin typeface="Montserrat"/>
                <a:cs typeface="Montserrat"/>
              </a:rPr>
              <a:t>is</a:t>
            </a:r>
            <a:r>
              <a:rPr sz="1150" spc="-15" dirty="0">
                <a:solidFill>
                  <a:srgbClr val="231F20"/>
                </a:solidFill>
                <a:latin typeface="Montserrat"/>
                <a:cs typeface="Montserrat"/>
              </a:rPr>
              <a:t> </a:t>
            </a:r>
            <a:r>
              <a:rPr sz="1150" dirty="0">
                <a:solidFill>
                  <a:srgbClr val="231F20"/>
                </a:solidFill>
                <a:latin typeface="Montserrat"/>
                <a:cs typeface="Montserrat"/>
              </a:rPr>
              <a:t>designed</a:t>
            </a:r>
            <a:r>
              <a:rPr sz="1150" spc="-15" dirty="0">
                <a:solidFill>
                  <a:srgbClr val="231F20"/>
                </a:solidFill>
                <a:latin typeface="Montserrat"/>
                <a:cs typeface="Montserrat"/>
              </a:rPr>
              <a:t> </a:t>
            </a:r>
            <a:r>
              <a:rPr sz="1150" spc="-25" dirty="0">
                <a:solidFill>
                  <a:srgbClr val="231F20"/>
                </a:solidFill>
                <a:latin typeface="Montserrat"/>
                <a:cs typeface="Montserrat"/>
              </a:rPr>
              <a:t>to </a:t>
            </a:r>
            <a:r>
              <a:rPr sz="1150" dirty="0">
                <a:solidFill>
                  <a:srgbClr val="231F20"/>
                </a:solidFill>
                <a:latin typeface="Montserrat"/>
                <a:cs typeface="Montserrat"/>
              </a:rPr>
              <a:t>provide</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with</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spc="-10" dirty="0">
                <a:solidFill>
                  <a:srgbClr val="231F20"/>
                </a:solidFill>
                <a:latin typeface="Montserrat"/>
                <a:cs typeface="Montserrat"/>
              </a:rPr>
              <a:t>comprehensive</a:t>
            </a:r>
            <a:r>
              <a:rPr sz="1150" spc="-20" dirty="0">
                <a:solidFill>
                  <a:srgbClr val="231F20"/>
                </a:solidFill>
                <a:latin typeface="Montserrat"/>
                <a:cs typeface="Montserrat"/>
              </a:rPr>
              <a:t> </a:t>
            </a:r>
            <a:r>
              <a:rPr sz="1150" dirty="0">
                <a:solidFill>
                  <a:srgbClr val="231F20"/>
                </a:solidFill>
                <a:latin typeface="Montserrat"/>
                <a:cs typeface="Montserrat"/>
              </a:rPr>
              <a:t>understanding</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principles</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10" dirty="0">
                <a:solidFill>
                  <a:srgbClr val="231F20"/>
                </a:solidFill>
                <a:latin typeface="Montserrat"/>
                <a:cs typeface="Montserrat"/>
              </a:rPr>
              <a:t>computer</a:t>
            </a:r>
            <a:r>
              <a:rPr sz="1150" spc="-20" dirty="0">
                <a:solidFill>
                  <a:srgbClr val="231F20"/>
                </a:solidFill>
                <a:latin typeface="Montserrat"/>
                <a:cs typeface="Montserrat"/>
              </a:rPr>
              <a:t> </a:t>
            </a:r>
            <a:r>
              <a:rPr sz="1150" spc="-10" dirty="0">
                <a:solidFill>
                  <a:srgbClr val="231F20"/>
                </a:solidFill>
                <a:latin typeface="Montserrat"/>
                <a:cs typeface="Montserrat"/>
              </a:rPr>
              <a:t>science. </a:t>
            </a:r>
            <a:r>
              <a:rPr sz="1150" dirty="0">
                <a:solidFill>
                  <a:srgbClr val="231F20"/>
                </a:solidFill>
                <a:latin typeface="Montserrat"/>
                <a:cs typeface="Montserrat"/>
              </a:rPr>
              <a:t>This</a:t>
            </a:r>
            <a:r>
              <a:rPr sz="1150" spc="-20" dirty="0">
                <a:solidFill>
                  <a:srgbClr val="231F20"/>
                </a:solidFill>
                <a:latin typeface="Montserrat"/>
                <a:cs typeface="Montserrat"/>
              </a:rPr>
              <a:t> </a:t>
            </a:r>
            <a:r>
              <a:rPr sz="1150" dirty="0">
                <a:solidFill>
                  <a:srgbClr val="231F20"/>
                </a:solidFill>
                <a:latin typeface="Montserrat"/>
                <a:cs typeface="Montserrat"/>
              </a:rPr>
              <a:t>course</a:t>
            </a:r>
            <a:r>
              <a:rPr sz="1150" spc="-15" dirty="0">
                <a:solidFill>
                  <a:srgbClr val="231F20"/>
                </a:solidFill>
                <a:latin typeface="Montserrat"/>
                <a:cs typeface="Montserrat"/>
              </a:rPr>
              <a:t> </a:t>
            </a:r>
            <a:r>
              <a:rPr sz="1150" dirty="0">
                <a:solidFill>
                  <a:srgbClr val="231F20"/>
                </a:solidFill>
                <a:latin typeface="Montserrat"/>
                <a:cs typeface="Montserrat"/>
              </a:rPr>
              <a:t>aims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develop</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computational</a:t>
            </a:r>
            <a:r>
              <a:rPr sz="1150" spc="-20" dirty="0">
                <a:solidFill>
                  <a:srgbClr val="231F20"/>
                </a:solidFill>
                <a:latin typeface="Montserrat"/>
                <a:cs typeface="Montserrat"/>
              </a:rPr>
              <a:t> </a:t>
            </a:r>
            <a:r>
              <a:rPr sz="1150" dirty="0">
                <a:solidFill>
                  <a:srgbClr val="231F20"/>
                </a:solidFill>
                <a:latin typeface="Montserrat"/>
                <a:cs typeface="Montserrat"/>
              </a:rPr>
              <a:t>thinking</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fundamental</a:t>
            </a:r>
            <a:r>
              <a:rPr sz="1150" spc="-15" dirty="0">
                <a:solidFill>
                  <a:srgbClr val="231F20"/>
                </a:solidFill>
                <a:latin typeface="Montserrat"/>
                <a:cs typeface="Montserrat"/>
              </a:rPr>
              <a:t> </a:t>
            </a:r>
            <a:r>
              <a:rPr sz="1150" dirty="0">
                <a:solidFill>
                  <a:srgbClr val="231F20"/>
                </a:solidFill>
                <a:latin typeface="Montserrat"/>
                <a:cs typeface="Montserrat"/>
              </a:rPr>
              <a:t>aspect</a:t>
            </a:r>
            <a:r>
              <a:rPr sz="1150" spc="-20" dirty="0">
                <a:solidFill>
                  <a:srgbClr val="231F20"/>
                </a:solidFill>
                <a:latin typeface="Montserrat"/>
                <a:cs typeface="Montserrat"/>
              </a:rPr>
              <a:t> </a:t>
            </a:r>
            <a:r>
              <a:rPr sz="1150" spc="-25" dirty="0">
                <a:solidFill>
                  <a:srgbClr val="231F20"/>
                </a:solidFill>
                <a:latin typeface="Montserrat"/>
                <a:cs typeface="Montserrat"/>
              </a:rPr>
              <a:t>of </a:t>
            </a:r>
            <a:r>
              <a:rPr sz="1150" spc="-10" dirty="0">
                <a:solidFill>
                  <a:srgbClr val="231F20"/>
                </a:solidFill>
                <a:latin typeface="Montserrat"/>
                <a:cs typeface="Montserrat"/>
              </a:rPr>
              <a:t>problem-</a:t>
            </a:r>
            <a:r>
              <a:rPr sz="1150" dirty="0">
                <a:solidFill>
                  <a:srgbClr val="231F20"/>
                </a:solidFill>
                <a:latin typeface="Montserrat"/>
                <a:cs typeface="Montserrat"/>
              </a:rPr>
              <a:t>solving</a:t>
            </a:r>
            <a:r>
              <a:rPr sz="1150" spc="-10" dirty="0">
                <a:solidFill>
                  <a:srgbClr val="231F20"/>
                </a:solidFill>
                <a:latin typeface="Montserrat"/>
                <a:cs typeface="Montserrat"/>
              </a:rPr>
              <a:t> </a:t>
            </a:r>
            <a:r>
              <a:rPr sz="1150" dirty="0">
                <a:solidFill>
                  <a:srgbClr val="231F20"/>
                </a:solidFill>
                <a:latin typeface="Montserrat"/>
                <a:cs typeface="Montserrat"/>
              </a:rPr>
              <a:t>in</a:t>
            </a:r>
            <a:r>
              <a:rPr sz="1150" spc="-5" dirty="0">
                <a:solidFill>
                  <a:srgbClr val="231F20"/>
                </a:solidFill>
                <a:latin typeface="Montserrat"/>
                <a:cs typeface="Montserrat"/>
              </a:rPr>
              <a:t> </a:t>
            </a:r>
            <a:r>
              <a:rPr sz="1150" dirty="0">
                <a:solidFill>
                  <a:srgbClr val="231F20"/>
                </a:solidFill>
                <a:latin typeface="Montserrat"/>
                <a:cs typeface="Montserrat"/>
              </a:rPr>
              <a:t>the</a:t>
            </a:r>
            <a:r>
              <a:rPr sz="1150" spc="-5" dirty="0">
                <a:solidFill>
                  <a:srgbClr val="231F20"/>
                </a:solidFill>
                <a:latin typeface="Montserrat"/>
                <a:cs typeface="Montserrat"/>
              </a:rPr>
              <a:t> </a:t>
            </a:r>
            <a:r>
              <a:rPr sz="1150" dirty="0">
                <a:solidFill>
                  <a:srgbClr val="231F20"/>
                </a:solidFill>
                <a:latin typeface="Montserrat"/>
                <a:cs typeface="Montserrat"/>
              </a:rPr>
              <a:t>modern</a:t>
            </a:r>
            <a:r>
              <a:rPr sz="1150" spc="-5" dirty="0">
                <a:solidFill>
                  <a:srgbClr val="231F20"/>
                </a:solidFill>
                <a:latin typeface="Montserrat"/>
                <a:cs typeface="Montserrat"/>
              </a:rPr>
              <a:t> </a:t>
            </a:r>
            <a:r>
              <a:rPr sz="1150" spc="-10" dirty="0">
                <a:solidFill>
                  <a:srgbClr val="231F20"/>
                </a:solidFill>
                <a:latin typeface="Montserrat"/>
                <a:cs typeface="Montserrat"/>
              </a:rPr>
              <a:t>technological</a:t>
            </a:r>
            <a:r>
              <a:rPr sz="1150" spc="-5" dirty="0">
                <a:solidFill>
                  <a:srgbClr val="231F20"/>
                </a:solidFill>
                <a:latin typeface="Montserrat"/>
                <a:cs typeface="Montserrat"/>
              </a:rPr>
              <a:t> </a:t>
            </a:r>
            <a:r>
              <a:rPr sz="1150" spc="-10" dirty="0">
                <a:solidFill>
                  <a:srgbClr val="231F20"/>
                </a:solidFill>
                <a:latin typeface="Montserrat"/>
                <a:cs typeface="Montserrat"/>
              </a:rPr>
              <a:t>world.</a:t>
            </a:r>
            <a:endParaRPr sz="1150" dirty="0">
              <a:latin typeface="Montserrat"/>
              <a:cs typeface="Montserrat"/>
            </a:endParaRPr>
          </a:p>
          <a:p>
            <a:pPr marL="12700">
              <a:lnSpc>
                <a:spcPts val="1310"/>
              </a:lnSpc>
            </a:pPr>
            <a:r>
              <a:rPr sz="1150" dirty="0">
                <a:solidFill>
                  <a:srgbClr val="231F20"/>
                </a:solidFill>
                <a:latin typeface="Montserrat"/>
                <a:cs typeface="Montserrat"/>
              </a:rPr>
              <a:t>Key</a:t>
            </a:r>
            <a:r>
              <a:rPr sz="1150" spc="-40" dirty="0">
                <a:solidFill>
                  <a:srgbClr val="231F20"/>
                </a:solidFill>
                <a:latin typeface="Montserrat"/>
                <a:cs typeface="Montserrat"/>
              </a:rPr>
              <a:t> </a:t>
            </a:r>
            <a:r>
              <a:rPr sz="1150" dirty="0">
                <a:solidFill>
                  <a:srgbClr val="231F20"/>
                </a:solidFill>
                <a:latin typeface="Montserrat"/>
                <a:cs typeface="Montserrat"/>
              </a:rPr>
              <a:t>components</a:t>
            </a:r>
            <a:r>
              <a:rPr sz="1150" spc="-40" dirty="0">
                <a:solidFill>
                  <a:srgbClr val="231F20"/>
                </a:solidFill>
                <a:latin typeface="Montserrat"/>
                <a:cs typeface="Montserrat"/>
              </a:rPr>
              <a:t> </a:t>
            </a:r>
            <a:r>
              <a:rPr sz="1150" dirty="0">
                <a:solidFill>
                  <a:srgbClr val="231F20"/>
                </a:solidFill>
                <a:latin typeface="Montserrat"/>
                <a:cs typeface="Montserrat"/>
              </a:rPr>
              <a:t>of</a:t>
            </a:r>
            <a:r>
              <a:rPr sz="1150" spc="-40" dirty="0">
                <a:solidFill>
                  <a:srgbClr val="231F20"/>
                </a:solidFill>
                <a:latin typeface="Montserrat"/>
                <a:cs typeface="Montserrat"/>
              </a:rPr>
              <a:t> </a:t>
            </a:r>
            <a:r>
              <a:rPr sz="1150" dirty="0">
                <a:solidFill>
                  <a:srgbClr val="231F20"/>
                </a:solidFill>
                <a:latin typeface="Montserrat"/>
                <a:cs typeface="Montserrat"/>
              </a:rPr>
              <a:t>the</a:t>
            </a:r>
            <a:r>
              <a:rPr sz="1150" spc="-40" dirty="0">
                <a:solidFill>
                  <a:srgbClr val="231F20"/>
                </a:solidFill>
                <a:latin typeface="Montserrat"/>
                <a:cs typeface="Montserrat"/>
              </a:rPr>
              <a:t> </a:t>
            </a:r>
            <a:r>
              <a:rPr sz="1150" dirty="0">
                <a:solidFill>
                  <a:srgbClr val="231F20"/>
                </a:solidFill>
                <a:latin typeface="Montserrat"/>
                <a:cs typeface="Montserrat"/>
              </a:rPr>
              <a:t>course</a:t>
            </a:r>
            <a:r>
              <a:rPr sz="1150" spc="-40" dirty="0">
                <a:solidFill>
                  <a:srgbClr val="231F20"/>
                </a:solidFill>
                <a:latin typeface="Montserrat"/>
                <a:cs typeface="Montserrat"/>
              </a:rPr>
              <a:t> </a:t>
            </a:r>
            <a:r>
              <a:rPr sz="1150" spc="-10" dirty="0">
                <a:solidFill>
                  <a:srgbClr val="231F20"/>
                </a:solidFill>
                <a:latin typeface="Montserrat"/>
                <a:cs typeface="Montserrat"/>
              </a:rPr>
              <a:t>include:</a:t>
            </a:r>
            <a:endParaRPr sz="1150" dirty="0">
              <a:latin typeface="Montserrat"/>
              <a:cs typeface="Montserrat"/>
            </a:endParaRPr>
          </a:p>
          <a:p>
            <a:pPr marL="12700" marR="250190">
              <a:lnSpc>
                <a:spcPts val="1350"/>
              </a:lnSpc>
              <a:spcBef>
                <a:spcPts val="1390"/>
              </a:spcBef>
            </a:pPr>
            <a:r>
              <a:rPr sz="1150" b="1" dirty="0">
                <a:solidFill>
                  <a:srgbClr val="231F20"/>
                </a:solidFill>
                <a:latin typeface="Montserrat"/>
                <a:cs typeface="Montserrat"/>
              </a:rPr>
              <a:t>Computer</a:t>
            </a:r>
            <a:r>
              <a:rPr sz="1150" b="1" spc="-25" dirty="0">
                <a:solidFill>
                  <a:srgbClr val="231F20"/>
                </a:solidFill>
                <a:latin typeface="Montserrat"/>
                <a:cs typeface="Montserrat"/>
              </a:rPr>
              <a:t> </a:t>
            </a:r>
            <a:r>
              <a:rPr sz="1150" b="1" spc="-10" dirty="0">
                <a:solidFill>
                  <a:srgbClr val="231F20"/>
                </a:solidFill>
                <a:latin typeface="Montserrat"/>
                <a:cs typeface="Montserrat"/>
              </a:rPr>
              <a:t>Systems</a:t>
            </a:r>
            <a:r>
              <a:rPr sz="1150" b="1" spc="-25" dirty="0">
                <a:solidFill>
                  <a:srgbClr val="231F20"/>
                </a:solidFill>
                <a:latin typeface="Montserrat"/>
                <a:cs typeface="Montserrat"/>
              </a:rPr>
              <a:t> </a:t>
            </a:r>
            <a:r>
              <a:rPr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unit</a:t>
            </a:r>
            <a:r>
              <a:rPr sz="1150" spc="-20" dirty="0">
                <a:solidFill>
                  <a:srgbClr val="231F20"/>
                </a:solidFill>
                <a:latin typeface="Montserrat"/>
                <a:cs typeface="Montserrat"/>
              </a:rPr>
              <a:t> </a:t>
            </a:r>
            <a:r>
              <a:rPr sz="1150" dirty="0">
                <a:solidFill>
                  <a:srgbClr val="231F20"/>
                </a:solidFill>
                <a:latin typeface="Montserrat"/>
                <a:cs typeface="Montserrat"/>
              </a:rPr>
              <a:t>focuses</a:t>
            </a:r>
            <a:r>
              <a:rPr sz="1150" spc="-25" dirty="0">
                <a:solidFill>
                  <a:srgbClr val="231F20"/>
                </a:solidFill>
                <a:latin typeface="Montserrat"/>
                <a:cs typeface="Montserrat"/>
              </a:rPr>
              <a:t> </a:t>
            </a:r>
            <a:r>
              <a:rPr sz="1150" dirty="0">
                <a:solidFill>
                  <a:srgbClr val="231F20"/>
                </a:solidFill>
                <a:latin typeface="Montserrat"/>
                <a:cs typeface="Montserrat"/>
              </a:rPr>
              <a:t>on</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theory</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how</a:t>
            </a:r>
            <a:r>
              <a:rPr sz="1150" spc="-25" dirty="0">
                <a:solidFill>
                  <a:srgbClr val="231F20"/>
                </a:solidFill>
                <a:latin typeface="Montserrat"/>
                <a:cs typeface="Montserrat"/>
              </a:rPr>
              <a:t> </a:t>
            </a:r>
            <a:r>
              <a:rPr sz="1150" spc="-10" dirty="0">
                <a:solidFill>
                  <a:srgbClr val="231F20"/>
                </a:solidFill>
                <a:latin typeface="Montserrat"/>
                <a:cs typeface="Montserrat"/>
              </a:rPr>
              <a:t>computers</a:t>
            </a:r>
            <a:r>
              <a:rPr sz="1150" spc="-20" dirty="0">
                <a:solidFill>
                  <a:srgbClr val="231F20"/>
                </a:solidFill>
                <a:latin typeface="Montserrat"/>
                <a:cs typeface="Montserrat"/>
              </a:rPr>
              <a:t> </a:t>
            </a:r>
            <a:r>
              <a:rPr sz="1150" dirty="0">
                <a:solidFill>
                  <a:srgbClr val="231F20"/>
                </a:solidFill>
                <a:latin typeface="Montserrat"/>
                <a:cs typeface="Montserrat"/>
              </a:rPr>
              <a:t>work</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covers </a:t>
            </a:r>
            <a:r>
              <a:rPr sz="1150" dirty="0">
                <a:solidFill>
                  <a:srgbClr val="231F20"/>
                </a:solidFill>
                <a:latin typeface="Montserrat"/>
                <a:cs typeface="Montserrat"/>
              </a:rPr>
              <a:t>topics</a:t>
            </a:r>
            <a:r>
              <a:rPr sz="1150" spc="-25" dirty="0">
                <a:solidFill>
                  <a:srgbClr val="231F20"/>
                </a:solidFill>
                <a:latin typeface="Montserrat"/>
                <a:cs typeface="Montserrat"/>
              </a:rPr>
              <a:t> </a:t>
            </a:r>
            <a:r>
              <a:rPr sz="1150" dirty="0">
                <a:solidFill>
                  <a:srgbClr val="231F20"/>
                </a:solidFill>
                <a:latin typeface="Montserrat"/>
                <a:cs typeface="Montserrat"/>
              </a:rPr>
              <a:t>like</a:t>
            </a:r>
            <a:r>
              <a:rPr sz="1150" spc="-20" dirty="0">
                <a:solidFill>
                  <a:srgbClr val="231F20"/>
                </a:solidFill>
                <a:latin typeface="Montserrat"/>
                <a:cs typeface="Montserrat"/>
              </a:rPr>
              <a:t> </a:t>
            </a:r>
            <a:r>
              <a:rPr sz="1150" dirty="0">
                <a:solidFill>
                  <a:srgbClr val="231F20"/>
                </a:solidFill>
                <a:latin typeface="Montserrat"/>
                <a:cs typeface="Montserrat"/>
              </a:rPr>
              <a:t>hardware,</a:t>
            </a:r>
            <a:r>
              <a:rPr sz="1150" spc="-20" dirty="0">
                <a:solidFill>
                  <a:srgbClr val="231F20"/>
                </a:solidFill>
                <a:latin typeface="Montserrat"/>
                <a:cs typeface="Montserrat"/>
              </a:rPr>
              <a:t> </a:t>
            </a:r>
            <a:r>
              <a:rPr sz="1150" spc="-10" dirty="0">
                <a:solidFill>
                  <a:srgbClr val="231F20"/>
                </a:solidFill>
                <a:latin typeface="Montserrat"/>
                <a:cs typeface="Montserrat"/>
              </a:rPr>
              <a:t>software,</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ethical,</a:t>
            </a:r>
            <a:r>
              <a:rPr sz="1150" spc="-25" dirty="0">
                <a:solidFill>
                  <a:srgbClr val="231F20"/>
                </a:solidFill>
                <a:latin typeface="Montserrat"/>
                <a:cs typeface="Montserrat"/>
              </a:rPr>
              <a:t> </a:t>
            </a:r>
            <a:r>
              <a:rPr sz="1150" dirty="0">
                <a:solidFill>
                  <a:srgbClr val="231F20"/>
                </a:solidFill>
                <a:latin typeface="Montserrat"/>
                <a:cs typeface="Montserrat"/>
              </a:rPr>
              <a:t>legal,</a:t>
            </a:r>
            <a:r>
              <a:rPr sz="1150" spc="-20" dirty="0">
                <a:solidFill>
                  <a:srgbClr val="231F20"/>
                </a:solidFill>
                <a:latin typeface="Montserrat"/>
                <a:cs typeface="Montserrat"/>
              </a:rPr>
              <a:t> </a:t>
            </a:r>
            <a:r>
              <a:rPr sz="1150" dirty="0">
                <a:solidFill>
                  <a:srgbClr val="231F20"/>
                </a:solidFill>
                <a:latin typeface="Montserrat"/>
                <a:cs typeface="Montserrat"/>
              </a:rPr>
              <a:t>cultural,</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environmental</a:t>
            </a:r>
            <a:r>
              <a:rPr sz="1150" spc="-20" dirty="0">
                <a:solidFill>
                  <a:srgbClr val="231F20"/>
                </a:solidFill>
                <a:latin typeface="Montserrat"/>
                <a:cs typeface="Montserrat"/>
              </a:rPr>
              <a:t> </a:t>
            </a:r>
            <a:r>
              <a:rPr sz="1150" spc="-10" dirty="0">
                <a:solidFill>
                  <a:srgbClr val="231F20"/>
                </a:solidFill>
                <a:latin typeface="Montserrat"/>
                <a:cs typeface="Montserrat"/>
              </a:rPr>
              <a:t>concerns </a:t>
            </a:r>
            <a:r>
              <a:rPr sz="1150" dirty="0">
                <a:solidFill>
                  <a:srgbClr val="231F20"/>
                </a:solidFill>
                <a:latin typeface="Montserrat"/>
                <a:cs typeface="Montserrat"/>
              </a:rPr>
              <a:t>associated</a:t>
            </a:r>
            <a:r>
              <a:rPr sz="1150" spc="-30" dirty="0">
                <a:solidFill>
                  <a:srgbClr val="231F20"/>
                </a:solidFill>
                <a:latin typeface="Montserrat"/>
                <a:cs typeface="Montserrat"/>
              </a:rPr>
              <a:t> </a:t>
            </a:r>
            <a:r>
              <a:rPr sz="1150" dirty="0">
                <a:solidFill>
                  <a:srgbClr val="231F20"/>
                </a:solidFill>
                <a:latin typeface="Montserrat"/>
                <a:cs typeface="Montserrat"/>
              </a:rPr>
              <a:t>with</a:t>
            </a:r>
            <a:r>
              <a:rPr sz="1150" spc="-25" dirty="0">
                <a:solidFill>
                  <a:srgbClr val="231F20"/>
                </a:solidFill>
                <a:latin typeface="Montserrat"/>
                <a:cs typeface="Montserrat"/>
              </a:rPr>
              <a:t> </a:t>
            </a:r>
            <a:r>
              <a:rPr sz="1150" spc="-10" dirty="0">
                <a:solidFill>
                  <a:srgbClr val="231F20"/>
                </a:solidFill>
                <a:latin typeface="Montserrat"/>
                <a:cs typeface="Montserrat"/>
              </a:rPr>
              <a:t>computer</a:t>
            </a:r>
            <a:r>
              <a:rPr sz="1150" spc="-25" dirty="0">
                <a:solidFill>
                  <a:srgbClr val="231F20"/>
                </a:solidFill>
                <a:latin typeface="Montserrat"/>
                <a:cs typeface="Montserrat"/>
              </a:rPr>
              <a:t> </a:t>
            </a:r>
            <a:r>
              <a:rPr sz="1150" dirty="0">
                <a:solidFill>
                  <a:srgbClr val="231F20"/>
                </a:solidFill>
                <a:latin typeface="Montserrat"/>
                <a:cs typeface="Montserrat"/>
              </a:rPr>
              <a:t>science.</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learn</a:t>
            </a:r>
            <a:r>
              <a:rPr sz="1150" spc="-30" dirty="0">
                <a:solidFill>
                  <a:srgbClr val="231F20"/>
                </a:solidFill>
                <a:latin typeface="Montserrat"/>
                <a:cs typeface="Montserrat"/>
              </a:rPr>
              <a:t> </a:t>
            </a:r>
            <a:r>
              <a:rPr sz="1150" dirty="0">
                <a:solidFill>
                  <a:srgbClr val="231F20"/>
                </a:solidFill>
                <a:latin typeface="Montserrat"/>
                <a:cs typeface="Montserrat"/>
              </a:rPr>
              <a:t>about</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central</a:t>
            </a:r>
            <a:r>
              <a:rPr sz="1150" spc="-25" dirty="0">
                <a:solidFill>
                  <a:srgbClr val="231F20"/>
                </a:solidFill>
                <a:latin typeface="Montserrat"/>
                <a:cs typeface="Montserrat"/>
              </a:rPr>
              <a:t> </a:t>
            </a:r>
            <a:r>
              <a:rPr sz="1150" dirty="0">
                <a:solidFill>
                  <a:srgbClr val="231F20"/>
                </a:solidFill>
                <a:latin typeface="Montserrat"/>
                <a:cs typeface="Montserrat"/>
              </a:rPr>
              <a:t>processing</a:t>
            </a:r>
            <a:r>
              <a:rPr sz="1150" spc="-25" dirty="0">
                <a:solidFill>
                  <a:srgbClr val="231F20"/>
                </a:solidFill>
                <a:latin typeface="Montserrat"/>
                <a:cs typeface="Montserrat"/>
              </a:rPr>
              <a:t> </a:t>
            </a:r>
            <a:r>
              <a:rPr sz="1150" dirty="0">
                <a:solidFill>
                  <a:srgbClr val="231F20"/>
                </a:solidFill>
                <a:latin typeface="Montserrat"/>
                <a:cs typeface="Montserrat"/>
              </a:rPr>
              <a:t>unit</a:t>
            </a:r>
            <a:r>
              <a:rPr sz="1150" spc="-25" dirty="0">
                <a:solidFill>
                  <a:srgbClr val="231F20"/>
                </a:solidFill>
                <a:latin typeface="Montserrat"/>
                <a:cs typeface="Montserrat"/>
              </a:rPr>
              <a:t> </a:t>
            </a:r>
            <a:r>
              <a:rPr sz="1150" spc="-10" dirty="0">
                <a:solidFill>
                  <a:srgbClr val="231F20"/>
                </a:solidFill>
                <a:latin typeface="Montserrat"/>
                <a:cs typeface="Montserrat"/>
              </a:rPr>
              <a:t>(CPU), computer</a:t>
            </a:r>
            <a:r>
              <a:rPr sz="1150" spc="-25" dirty="0">
                <a:solidFill>
                  <a:srgbClr val="231F20"/>
                </a:solidFill>
                <a:latin typeface="Montserrat"/>
                <a:cs typeface="Montserrat"/>
              </a:rPr>
              <a:t> </a:t>
            </a:r>
            <a:r>
              <a:rPr sz="1150" spc="-10" dirty="0">
                <a:solidFill>
                  <a:srgbClr val="231F20"/>
                </a:solidFill>
                <a:latin typeface="Montserrat"/>
                <a:cs typeface="Montserrat"/>
              </a:rPr>
              <a:t>memory,</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storage,</a:t>
            </a:r>
            <a:r>
              <a:rPr sz="1150" spc="-20" dirty="0">
                <a:solidFill>
                  <a:srgbClr val="231F20"/>
                </a:solidFill>
                <a:latin typeface="Montserrat"/>
                <a:cs typeface="Montserrat"/>
              </a:rPr>
              <a:t> </a:t>
            </a:r>
            <a:r>
              <a:rPr sz="1150" dirty="0">
                <a:solidFill>
                  <a:srgbClr val="231F20"/>
                </a:solidFill>
                <a:latin typeface="Montserrat"/>
                <a:cs typeface="Montserrat"/>
              </a:rPr>
              <a:t>wired</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wireless</a:t>
            </a:r>
            <a:r>
              <a:rPr sz="1150" spc="-20" dirty="0">
                <a:solidFill>
                  <a:srgbClr val="231F20"/>
                </a:solidFill>
                <a:latin typeface="Montserrat"/>
                <a:cs typeface="Montserrat"/>
              </a:rPr>
              <a:t> </a:t>
            </a:r>
            <a:r>
              <a:rPr sz="1150" spc="-10" dirty="0">
                <a:solidFill>
                  <a:srgbClr val="231F20"/>
                </a:solidFill>
                <a:latin typeface="Montserrat"/>
                <a:cs typeface="Montserrat"/>
              </a:rPr>
              <a:t>networks,</a:t>
            </a:r>
            <a:r>
              <a:rPr sz="1150" spc="-25" dirty="0">
                <a:solidFill>
                  <a:srgbClr val="231F20"/>
                </a:solidFill>
                <a:latin typeface="Montserrat"/>
                <a:cs typeface="Montserrat"/>
              </a:rPr>
              <a:t> </a:t>
            </a:r>
            <a:r>
              <a:rPr sz="1150" spc="-10" dirty="0">
                <a:solidFill>
                  <a:srgbClr val="231F20"/>
                </a:solidFill>
                <a:latin typeface="Montserrat"/>
                <a:cs typeface="Montserrat"/>
              </a:rPr>
              <a:t>network</a:t>
            </a:r>
            <a:r>
              <a:rPr sz="1150" spc="-20" dirty="0">
                <a:solidFill>
                  <a:srgbClr val="231F20"/>
                </a:solidFill>
                <a:latin typeface="Montserrat"/>
                <a:cs typeface="Montserrat"/>
              </a:rPr>
              <a:t> </a:t>
            </a:r>
            <a:r>
              <a:rPr sz="1150" spc="-10" dirty="0">
                <a:solidFill>
                  <a:srgbClr val="231F20"/>
                </a:solidFill>
                <a:latin typeface="Montserrat"/>
                <a:cs typeface="Montserrat"/>
              </a:rPr>
              <a:t>topologies,</a:t>
            </a:r>
            <a:r>
              <a:rPr sz="1150" spc="-20" dirty="0">
                <a:solidFill>
                  <a:srgbClr val="231F20"/>
                </a:solidFill>
                <a:latin typeface="Montserrat"/>
                <a:cs typeface="Montserrat"/>
              </a:rPr>
              <a:t> </a:t>
            </a:r>
            <a:r>
              <a:rPr sz="1150" spc="-10" dirty="0">
                <a:solidFill>
                  <a:srgbClr val="231F20"/>
                </a:solidFill>
                <a:latin typeface="Montserrat"/>
                <a:cs typeface="Montserrat"/>
              </a:rPr>
              <a:t>system security,</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system</a:t>
            </a:r>
            <a:r>
              <a:rPr sz="1150" spc="-15" dirty="0">
                <a:solidFill>
                  <a:srgbClr val="231F20"/>
                </a:solidFill>
                <a:latin typeface="Montserrat"/>
                <a:cs typeface="Montserrat"/>
              </a:rPr>
              <a:t> </a:t>
            </a:r>
            <a:r>
              <a:rPr sz="1150" spc="-10" dirty="0">
                <a:solidFill>
                  <a:srgbClr val="231F20"/>
                </a:solidFill>
                <a:latin typeface="Montserrat"/>
                <a:cs typeface="Montserrat"/>
              </a:rPr>
              <a:t>software.</a:t>
            </a:r>
            <a:endParaRPr sz="1150" dirty="0">
              <a:latin typeface="Montserrat"/>
              <a:cs typeface="Montserrat"/>
            </a:endParaRPr>
          </a:p>
          <a:p>
            <a:pPr marL="12700" marR="220345">
              <a:lnSpc>
                <a:spcPts val="1350"/>
              </a:lnSpc>
              <a:spcBef>
                <a:spcPts val="1350"/>
              </a:spcBef>
            </a:pPr>
            <a:r>
              <a:rPr sz="1150" b="1" spc="-10" dirty="0">
                <a:solidFill>
                  <a:srgbClr val="231F20"/>
                </a:solidFill>
                <a:latin typeface="Montserrat"/>
                <a:cs typeface="Montserrat"/>
              </a:rPr>
              <a:t>Computational</a:t>
            </a:r>
            <a:r>
              <a:rPr sz="1150" b="1" spc="-20" dirty="0">
                <a:solidFill>
                  <a:srgbClr val="231F20"/>
                </a:solidFill>
                <a:latin typeface="Montserrat"/>
                <a:cs typeface="Montserrat"/>
              </a:rPr>
              <a:t> </a:t>
            </a:r>
            <a:r>
              <a:rPr sz="1150" b="1" dirty="0">
                <a:solidFill>
                  <a:srgbClr val="231F20"/>
                </a:solidFill>
                <a:latin typeface="Montserrat"/>
                <a:cs typeface="Montserrat"/>
              </a:rPr>
              <a:t>Thinking,</a:t>
            </a:r>
            <a:r>
              <a:rPr sz="1150" b="1" spc="-20" dirty="0">
                <a:solidFill>
                  <a:srgbClr val="231F20"/>
                </a:solidFill>
                <a:latin typeface="Montserrat"/>
                <a:cs typeface="Montserrat"/>
              </a:rPr>
              <a:t> </a:t>
            </a:r>
            <a:r>
              <a:rPr sz="1150" b="1" dirty="0">
                <a:solidFill>
                  <a:srgbClr val="231F20"/>
                </a:solidFill>
                <a:latin typeface="Montserrat"/>
                <a:cs typeface="Montserrat"/>
              </a:rPr>
              <a:t>Algorithms</a:t>
            </a:r>
            <a:r>
              <a:rPr sz="1150" b="1" spc="-15" dirty="0">
                <a:solidFill>
                  <a:srgbClr val="231F20"/>
                </a:solidFill>
                <a:latin typeface="Montserrat"/>
                <a:cs typeface="Montserrat"/>
              </a:rPr>
              <a:t> </a:t>
            </a:r>
            <a:r>
              <a:rPr sz="1150" b="1" dirty="0">
                <a:solidFill>
                  <a:srgbClr val="231F20"/>
                </a:solidFill>
                <a:latin typeface="Montserrat"/>
                <a:cs typeface="Montserrat"/>
              </a:rPr>
              <a:t>and</a:t>
            </a:r>
            <a:r>
              <a:rPr sz="1150" b="1" spc="-20" dirty="0">
                <a:solidFill>
                  <a:srgbClr val="231F20"/>
                </a:solidFill>
                <a:latin typeface="Montserrat"/>
                <a:cs typeface="Montserrat"/>
              </a:rPr>
              <a:t> </a:t>
            </a:r>
            <a:r>
              <a:rPr sz="1150" b="1" spc="-10" dirty="0">
                <a:solidFill>
                  <a:srgbClr val="231F20"/>
                </a:solidFill>
                <a:latin typeface="Montserrat"/>
                <a:cs typeface="Montserrat"/>
              </a:rPr>
              <a:t>Programming:</a:t>
            </a:r>
            <a:r>
              <a:rPr sz="1150" b="1" spc="-15" dirty="0">
                <a:solidFill>
                  <a:srgbClr val="231F20"/>
                </a:solidFill>
                <a:latin typeface="Montserrat"/>
                <a:cs typeface="Montserrat"/>
              </a:rPr>
              <a:t> </a:t>
            </a:r>
            <a:r>
              <a:rPr sz="1150" dirty="0">
                <a:solidFill>
                  <a:srgbClr val="231F20"/>
                </a:solidFill>
                <a:latin typeface="Montserrat"/>
                <a:cs typeface="Montserrat"/>
              </a:rPr>
              <a:t>This</a:t>
            </a:r>
            <a:r>
              <a:rPr sz="1150" spc="-20" dirty="0">
                <a:solidFill>
                  <a:srgbClr val="231F20"/>
                </a:solidFill>
                <a:latin typeface="Montserrat"/>
                <a:cs typeface="Montserrat"/>
              </a:rPr>
              <a:t> </a:t>
            </a:r>
            <a:r>
              <a:rPr sz="1150" dirty="0">
                <a:solidFill>
                  <a:srgbClr val="231F20"/>
                </a:solidFill>
                <a:latin typeface="Montserrat"/>
                <a:cs typeface="Montserrat"/>
              </a:rPr>
              <a:t>unit</a:t>
            </a:r>
            <a:r>
              <a:rPr sz="1150" spc="-15" dirty="0">
                <a:solidFill>
                  <a:srgbClr val="231F20"/>
                </a:solidFill>
                <a:latin typeface="Montserrat"/>
                <a:cs typeface="Montserrat"/>
              </a:rPr>
              <a:t> </a:t>
            </a:r>
            <a:r>
              <a:rPr sz="1150" dirty="0">
                <a:solidFill>
                  <a:srgbClr val="231F20"/>
                </a:solidFill>
                <a:latin typeface="Montserrat"/>
                <a:cs typeface="Montserrat"/>
              </a:rPr>
              <a:t>delves</a:t>
            </a:r>
            <a:r>
              <a:rPr sz="1150" spc="-15" dirty="0">
                <a:solidFill>
                  <a:srgbClr val="231F20"/>
                </a:solidFill>
                <a:latin typeface="Montserrat"/>
                <a:cs typeface="Montserrat"/>
              </a:rPr>
              <a:t> </a:t>
            </a:r>
            <a:r>
              <a:rPr sz="1150" dirty="0">
                <a:solidFill>
                  <a:srgbClr val="231F20"/>
                </a:solidFill>
                <a:latin typeface="Montserrat"/>
                <a:cs typeface="Montserrat"/>
              </a:rPr>
              <a:t>into</a:t>
            </a:r>
            <a:r>
              <a:rPr sz="1150" spc="-20" dirty="0">
                <a:solidFill>
                  <a:srgbClr val="231F20"/>
                </a:solidFill>
                <a:latin typeface="Montserrat"/>
                <a:cs typeface="Montserrat"/>
              </a:rPr>
              <a:t> </a:t>
            </a:r>
            <a:r>
              <a:rPr sz="1150" spc="-10" dirty="0">
                <a:solidFill>
                  <a:srgbClr val="231F20"/>
                </a:solidFill>
                <a:latin typeface="Montserrat"/>
                <a:cs typeface="Montserrat"/>
              </a:rPr>
              <a:t>algorithms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programming</a:t>
            </a:r>
            <a:r>
              <a:rPr sz="1150" spc="10" dirty="0">
                <a:solidFill>
                  <a:srgbClr val="231F20"/>
                </a:solidFill>
                <a:latin typeface="Montserrat"/>
                <a:cs typeface="Montserrat"/>
              </a:rPr>
              <a:t> </a:t>
            </a:r>
            <a:r>
              <a:rPr sz="1150" spc="-10" dirty="0">
                <a:solidFill>
                  <a:srgbClr val="231F20"/>
                </a:solidFill>
                <a:latin typeface="Montserrat"/>
                <a:cs typeface="Montserrat"/>
              </a:rPr>
              <a:t>concepts.</a:t>
            </a:r>
            <a:r>
              <a:rPr sz="1150" spc="10" dirty="0">
                <a:solidFill>
                  <a:srgbClr val="231F20"/>
                </a:solidFill>
                <a:latin typeface="Montserrat"/>
                <a:cs typeface="Montserrat"/>
              </a:rPr>
              <a:t> </a:t>
            </a:r>
            <a:r>
              <a:rPr sz="1150" dirty="0">
                <a:solidFill>
                  <a:srgbClr val="231F20"/>
                </a:solidFill>
                <a:latin typeface="Montserrat"/>
                <a:cs typeface="Montserrat"/>
              </a:rPr>
              <a:t>Students</a:t>
            </a:r>
            <a:r>
              <a:rPr sz="1150" spc="10" dirty="0">
                <a:solidFill>
                  <a:srgbClr val="231F20"/>
                </a:solidFill>
                <a:latin typeface="Montserrat"/>
                <a:cs typeface="Montserrat"/>
              </a:rPr>
              <a:t> </a:t>
            </a:r>
            <a:r>
              <a:rPr sz="1150" spc="-10" dirty="0">
                <a:solidFill>
                  <a:srgbClr val="231F20"/>
                </a:solidFill>
                <a:latin typeface="Montserrat"/>
                <a:cs typeface="Montserrat"/>
              </a:rPr>
              <a:t>explore</a:t>
            </a:r>
            <a:r>
              <a:rPr sz="1150" spc="10" dirty="0">
                <a:solidFill>
                  <a:srgbClr val="231F20"/>
                </a:solidFill>
                <a:latin typeface="Montserrat"/>
                <a:cs typeface="Montserrat"/>
              </a:rPr>
              <a:t> </a:t>
            </a:r>
            <a:r>
              <a:rPr sz="1150" spc="-10" dirty="0">
                <a:solidFill>
                  <a:srgbClr val="231F20"/>
                </a:solidFill>
                <a:latin typeface="Montserrat"/>
                <a:cs typeface="Montserrat"/>
              </a:rPr>
              <a:t>algorithms,</a:t>
            </a:r>
            <a:r>
              <a:rPr sz="1150" spc="10" dirty="0">
                <a:solidFill>
                  <a:srgbClr val="231F20"/>
                </a:solidFill>
                <a:latin typeface="Montserrat"/>
                <a:cs typeface="Montserrat"/>
              </a:rPr>
              <a:t> </a:t>
            </a:r>
            <a:r>
              <a:rPr sz="1150" spc="-10" dirty="0">
                <a:solidFill>
                  <a:srgbClr val="231F20"/>
                </a:solidFill>
                <a:latin typeface="Montserrat"/>
                <a:cs typeface="Montserrat"/>
              </a:rPr>
              <a:t>programming</a:t>
            </a:r>
            <a:r>
              <a:rPr sz="1150" spc="10" dirty="0">
                <a:solidFill>
                  <a:srgbClr val="231F20"/>
                </a:solidFill>
                <a:latin typeface="Montserrat"/>
                <a:cs typeface="Montserrat"/>
              </a:rPr>
              <a:t> </a:t>
            </a:r>
            <a:r>
              <a:rPr sz="1150" spc="-10" dirty="0">
                <a:solidFill>
                  <a:srgbClr val="231F20"/>
                </a:solidFill>
                <a:latin typeface="Montserrat"/>
                <a:cs typeface="Montserrat"/>
              </a:rPr>
              <a:t>techniques, </a:t>
            </a:r>
            <a:r>
              <a:rPr sz="1150" dirty="0">
                <a:solidFill>
                  <a:srgbClr val="231F20"/>
                </a:solidFill>
                <a:latin typeface="Montserrat"/>
                <a:cs typeface="Montserrat"/>
              </a:rPr>
              <a:t>producing</a:t>
            </a:r>
            <a:r>
              <a:rPr sz="1150" spc="-10" dirty="0">
                <a:solidFill>
                  <a:srgbClr val="231F20"/>
                </a:solidFill>
                <a:latin typeface="Montserrat"/>
                <a:cs typeface="Montserrat"/>
              </a:rPr>
              <a:t> </a:t>
            </a:r>
            <a:r>
              <a:rPr sz="1150" dirty="0">
                <a:solidFill>
                  <a:srgbClr val="231F20"/>
                </a:solidFill>
                <a:latin typeface="Montserrat"/>
                <a:cs typeface="Montserrat"/>
              </a:rPr>
              <a:t>robust</a:t>
            </a:r>
            <a:r>
              <a:rPr sz="1150" spc="-10" dirty="0">
                <a:solidFill>
                  <a:srgbClr val="231F20"/>
                </a:solidFill>
                <a:latin typeface="Montserrat"/>
                <a:cs typeface="Montserrat"/>
              </a:rPr>
              <a:t> programs,</a:t>
            </a:r>
            <a:r>
              <a:rPr sz="1150" spc="-5" dirty="0">
                <a:solidFill>
                  <a:srgbClr val="231F20"/>
                </a:solidFill>
                <a:latin typeface="Montserrat"/>
                <a:cs typeface="Montserrat"/>
              </a:rPr>
              <a:t> </a:t>
            </a:r>
            <a:r>
              <a:rPr sz="1150" dirty="0">
                <a:solidFill>
                  <a:srgbClr val="231F20"/>
                </a:solidFill>
                <a:latin typeface="Montserrat"/>
                <a:cs typeface="Montserrat"/>
              </a:rPr>
              <a:t>computational</a:t>
            </a:r>
            <a:r>
              <a:rPr sz="1150" spc="-10" dirty="0">
                <a:solidFill>
                  <a:srgbClr val="231F20"/>
                </a:solidFill>
                <a:latin typeface="Montserrat"/>
                <a:cs typeface="Montserrat"/>
              </a:rPr>
              <a:t> </a:t>
            </a:r>
            <a:r>
              <a:rPr sz="1150" dirty="0">
                <a:solidFill>
                  <a:srgbClr val="231F20"/>
                </a:solidFill>
                <a:latin typeface="Montserrat"/>
                <a:cs typeface="Montserrat"/>
              </a:rPr>
              <a:t>logic,</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dirty="0">
                <a:solidFill>
                  <a:srgbClr val="231F20"/>
                </a:solidFill>
                <a:latin typeface="Montserrat"/>
                <a:cs typeface="Montserrat"/>
              </a:rPr>
              <a:t>data</a:t>
            </a:r>
            <a:r>
              <a:rPr sz="1150" spc="-10" dirty="0">
                <a:solidFill>
                  <a:srgbClr val="231F20"/>
                </a:solidFill>
                <a:latin typeface="Montserrat"/>
                <a:cs typeface="Montserrat"/>
              </a:rPr>
              <a:t> representation. </a:t>
            </a:r>
            <a:r>
              <a:rPr sz="1150" dirty="0">
                <a:solidFill>
                  <a:srgbClr val="231F20"/>
                </a:solidFill>
                <a:latin typeface="Montserrat"/>
                <a:cs typeface="Montserrat"/>
              </a:rPr>
              <a:t>This</a:t>
            </a:r>
            <a:r>
              <a:rPr sz="1150" spc="-5" dirty="0">
                <a:solidFill>
                  <a:srgbClr val="231F20"/>
                </a:solidFill>
                <a:latin typeface="Montserrat"/>
                <a:cs typeface="Montserrat"/>
              </a:rPr>
              <a:t> </a:t>
            </a:r>
            <a:r>
              <a:rPr sz="1150" dirty="0">
                <a:solidFill>
                  <a:srgbClr val="231F20"/>
                </a:solidFill>
                <a:latin typeface="Montserrat"/>
                <a:cs typeface="Montserrat"/>
              </a:rPr>
              <a:t>part</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spc="-25" dirty="0">
                <a:solidFill>
                  <a:srgbClr val="231F20"/>
                </a:solidFill>
                <a:latin typeface="Montserrat"/>
                <a:cs typeface="Montserrat"/>
              </a:rPr>
              <a:t>the </a:t>
            </a:r>
            <a:r>
              <a:rPr sz="1150" dirty="0">
                <a:solidFill>
                  <a:srgbClr val="231F20"/>
                </a:solidFill>
                <a:latin typeface="Montserrat"/>
                <a:cs typeface="Montserrat"/>
              </a:rPr>
              <a:t>course</a:t>
            </a:r>
            <a:r>
              <a:rPr sz="1150" spc="-15" dirty="0">
                <a:solidFill>
                  <a:srgbClr val="231F20"/>
                </a:solidFill>
                <a:latin typeface="Montserrat"/>
                <a:cs typeface="Montserrat"/>
              </a:rPr>
              <a:t> </a:t>
            </a:r>
            <a:r>
              <a:rPr sz="1150" spc="-10" dirty="0">
                <a:solidFill>
                  <a:srgbClr val="231F20"/>
                </a:solidFill>
                <a:latin typeface="Montserrat"/>
                <a:cs typeface="Montserrat"/>
              </a:rPr>
              <a:t>emphasizes </a:t>
            </a:r>
            <a:r>
              <a:rPr sz="1150" dirty="0">
                <a:solidFill>
                  <a:srgbClr val="231F20"/>
                </a:solidFill>
                <a:latin typeface="Montserrat"/>
                <a:cs typeface="Montserrat"/>
              </a:rPr>
              <a:t>the</a:t>
            </a:r>
            <a:r>
              <a:rPr sz="1150" spc="-10" dirty="0">
                <a:solidFill>
                  <a:srgbClr val="231F20"/>
                </a:solidFill>
                <a:latin typeface="Montserrat"/>
                <a:cs typeface="Montserrat"/>
              </a:rPr>
              <a:t> development</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students’</a:t>
            </a:r>
            <a:r>
              <a:rPr sz="1150" spc="-10" dirty="0">
                <a:solidFill>
                  <a:srgbClr val="231F20"/>
                </a:solidFill>
                <a:latin typeface="Montserrat"/>
                <a:cs typeface="Montserrat"/>
              </a:rPr>
              <a:t> </a:t>
            </a:r>
            <a:r>
              <a:rPr sz="1150" dirty="0">
                <a:solidFill>
                  <a:srgbClr val="231F20"/>
                </a:solidFill>
                <a:latin typeface="Montserrat"/>
                <a:cs typeface="Montserrat"/>
              </a:rPr>
              <a:t>skills</a:t>
            </a:r>
            <a:r>
              <a:rPr sz="1150" spc="-10"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thinking</a:t>
            </a:r>
            <a:r>
              <a:rPr sz="1150" spc="-10" dirty="0">
                <a:solidFill>
                  <a:srgbClr val="231F20"/>
                </a:solidFill>
                <a:latin typeface="Montserrat"/>
                <a:cs typeface="Montserrat"/>
              </a:rPr>
              <a:t> logically, </a:t>
            </a:r>
            <a:r>
              <a:rPr sz="1150" dirty="0">
                <a:solidFill>
                  <a:srgbClr val="231F20"/>
                </a:solidFill>
                <a:latin typeface="Montserrat"/>
                <a:cs typeface="Montserrat"/>
              </a:rPr>
              <a:t>breaking</a:t>
            </a:r>
            <a:r>
              <a:rPr sz="1150" spc="-15" dirty="0">
                <a:solidFill>
                  <a:srgbClr val="231F20"/>
                </a:solidFill>
                <a:latin typeface="Montserrat"/>
                <a:cs typeface="Montserrat"/>
              </a:rPr>
              <a:t> </a:t>
            </a:r>
            <a:r>
              <a:rPr sz="1150" spc="-20" dirty="0">
                <a:solidFill>
                  <a:srgbClr val="231F20"/>
                </a:solidFill>
                <a:latin typeface="Montserrat"/>
                <a:cs typeface="Montserrat"/>
              </a:rPr>
              <a:t>down </a:t>
            </a:r>
            <a:r>
              <a:rPr sz="1150" dirty="0">
                <a:solidFill>
                  <a:srgbClr val="231F20"/>
                </a:solidFill>
                <a:latin typeface="Montserrat"/>
                <a:cs typeface="Montserrat"/>
              </a:rPr>
              <a:t>problems,</a:t>
            </a:r>
            <a:r>
              <a:rPr sz="1150" spc="-45" dirty="0">
                <a:solidFill>
                  <a:srgbClr val="231F20"/>
                </a:solidFill>
                <a:latin typeface="Montserrat"/>
                <a:cs typeface="Montserrat"/>
              </a:rPr>
              <a:t> </a:t>
            </a:r>
            <a:r>
              <a:rPr sz="1150" dirty="0">
                <a:solidFill>
                  <a:srgbClr val="231F20"/>
                </a:solidFill>
                <a:latin typeface="Montserrat"/>
                <a:cs typeface="Montserrat"/>
              </a:rPr>
              <a:t>and</a:t>
            </a:r>
            <a:r>
              <a:rPr sz="1150" spc="-40" dirty="0">
                <a:solidFill>
                  <a:srgbClr val="231F20"/>
                </a:solidFill>
                <a:latin typeface="Montserrat"/>
                <a:cs typeface="Montserrat"/>
              </a:rPr>
              <a:t> </a:t>
            </a:r>
            <a:r>
              <a:rPr sz="1150" dirty="0">
                <a:solidFill>
                  <a:srgbClr val="231F20"/>
                </a:solidFill>
                <a:latin typeface="Montserrat"/>
                <a:cs typeface="Montserrat"/>
              </a:rPr>
              <a:t>implementing</a:t>
            </a:r>
            <a:r>
              <a:rPr sz="1150" spc="-40" dirty="0">
                <a:solidFill>
                  <a:srgbClr val="231F20"/>
                </a:solidFill>
                <a:latin typeface="Montserrat"/>
                <a:cs typeface="Montserrat"/>
              </a:rPr>
              <a:t> </a:t>
            </a:r>
            <a:r>
              <a:rPr sz="1150" dirty="0">
                <a:solidFill>
                  <a:srgbClr val="231F20"/>
                </a:solidFill>
                <a:latin typeface="Montserrat"/>
                <a:cs typeface="Montserrat"/>
              </a:rPr>
              <a:t>solutions</a:t>
            </a:r>
            <a:r>
              <a:rPr sz="1150" spc="-40" dirty="0">
                <a:solidFill>
                  <a:srgbClr val="231F20"/>
                </a:solidFill>
                <a:latin typeface="Montserrat"/>
                <a:cs typeface="Montserrat"/>
              </a:rPr>
              <a:t> </a:t>
            </a:r>
            <a:r>
              <a:rPr sz="1150" dirty="0">
                <a:solidFill>
                  <a:srgbClr val="231F20"/>
                </a:solidFill>
                <a:latin typeface="Montserrat"/>
                <a:cs typeface="Montserrat"/>
              </a:rPr>
              <a:t>through</a:t>
            </a:r>
            <a:r>
              <a:rPr sz="1150" spc="-45" dirty="0">
                <a:solidFill>
                  <a:srgbClr val="231F20"/>
                </a:solidFill>
                <a:latin typeface="Montserrat"/>
                <a:cs typeface="Montserrat"/>
              </a:rPr>
              <a:t> </a:t>
            </a:r>
            <a:r>
              <a:rPr sz="1150" spc="-10" dirty="0">
                <a:solidFill>
                  <a:srgbClr val="231F20"/>
                </a:solidFill>
                <a:latin typeface="Montserrat"/>
                <a:cs typeface="Montserrat"/>
              </a:rPr>
              <a:t>programming.</a:t>
            </a:r>
            <a:endParaRPr sz="1150" dirty="0">
              <a:latin typeface="Montserrat"/>
              <a:cs typeface="Montserrat"/>
            </a:endParaRPr>
          </a:p>
          <a:p>
            <a:pPr marL="12700" marR="411480">
              <a:lnSpc>
                <a:spcPts val="1350"/>
              </a:lnSpc>
              <a:spcBef>
                <a:spcPts val="1350"/>
              </a:spcBef>
            </a:pPr>
            <a:r>
              <a:rPr sz="1150" b="1" spc="-10" dirty="0">
                <a:solidFill>
                  <a:srgbClr val="231F20"/>
                </a:solidFill>
                <a:latin typeface="Montserrat"/>
                <a:cs typeface="Montserrat"/>
              </a:rPr>
              <a:t>Programming</a:t>
            </a:r>
            <a:r>
              <a:rPr sz="1150" b="1" spc="-20" dirty="0">
                <a:solidFill>
                  <a:srgbClr val="231F20"/>
                </a:solidFill>
                <a:latin typeface="Montserrat"/>
                <a:cs typeface="Montserrat"/>
              </a:rPr>
              <a:t> </a:t>
            </a:r>
            <a:r>
              <a:rPr sz="1150" b="1" dirty="0">
                <a:solidFill>
                  <a:srgbClr val="231F20"/>
                </a:solidFill>
                <a:latin typeface="Montserrat"/>
                <a:cs typeface="Montserrat"/>
              </a:rPr>
              <a:t>Project:</a:t>
            </a:r>
            <a:r>
              <a:rPr sz="1150" b="1" spc="-15" dirty="0">
                <a:solidFill>
                  <a:srgbClr val="231F20"/>
                </a:solidFill>
                <a:latin typeface="Montserrat"/>
                <a:cs typeface="Montserrat"/>
              </a:rPr>
              <a:t> </a:t>
            </a:r>
            <a:r>
              <a:rPr sz="1150" dirty="0">
                <a:solidFill>
                  <a:srgbClr val="231F20"/>
                </a:solidFill>
                <a:latin typeface="Montserrat"/>
                <a:cs typeface="Montserrat"/>
              </a:rPr>
              <a:t>Although</a:t>
            </a:r>
            <a:r>
              <a:rPr sz="1150" spc="-20" dirty="0">
                <a:solidFill>
                  <a:srgbClr val="231F20"/>
                </a:solidFill>
                <a:latin typeface="Montserrat"/>
                <a:cs typeface="Montserrat"/>
              </a:rPr>
              <a:t> </a:t>
            </a:r>
            <a:r>
              <a:rPr sz="1150" dirty="0">
                <a:solidFill>
                  <a:srgbClr val="231F20"/>
                </a:solidFill>
                <a:latin typeface="Montserrat"/>
                <a:cs typeface="Montserrat"/>
              </a:rPr>
              <a:t>not</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formal</a:t>
            </a:r>
            <a:r>
              <a:rPr sz="1150" spc="-15" dirty="0">
                <a:solidFill>
                  <a:srgbClr val="231F20"/>
                </a:solidFill>
                <a:latin typeface="Montserrat"/>
                <a:cs typeface="Montserrat"/>
              </a:rPr>
              <a:t> </a:t>
            </a:r>
            <a:r>
              <a:rPr sz="1150" dirty="0">
                <a:solidFill>
                  <a:srgbClr val="231F20"/>
                </a:solidFill>
                <a:latin typeface="Montserrat"/>
                <a:cs typeface="Montserrat"/>
              </a:rPr>
              <a:t>part</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GCSE</a:t>
            </a:r>
            <a:r>
              <a:rPr sz="1150" spc="-20" dirty="0">
                <a:solidFill>
                  <a:srgbClr val="231F20"/>
                </a:solidFill>
                <a:latin typeface="Montserrat"/>
                <a:cs typeface="Montserrat"/>
              </a:rPr>
              <a:t> </a:t>
            </a:r>
            <a:r>
              <a:rPr sz="1150" dirty="0">
                <a:solidFill>
                  <a:srgbClr val="231F20"/>
                </a:solidFill>
                <a:latin typeface="Montserrat"/>
                <a:cs typeface="Montserrat"/>
              </a:rPr>
              <a:t>assessment,</a:t>
            </a:r>
            <a:r>
              <a:rPr sz="1150" spc="-15" dirty="0">
                <a:solidFill>
                  <a:srgbClr val="231F20"/>
                </a:solidFill>
                <a:latin typeface="Montserrat"/>
                <a:cs typeface="Montserrat"/>
              </a:rPr>
              <a:t> </a:t>
            </a:r>
            <a:r>
              <a:rPr sz="1150" spc="-10" dirty="0">
                <a:solidFill>
                  <a:srgbClr val="231F20"/>
                </a:solidFill>
                <a:latin typeface="Montserrat"/>
                <a:cs typeface="Montserrat"/>
              </a:rPr>
              <a:t>students</a:t>
            </a:r>
            <a:r>
              <a:rPr sz="1150" spc="500" dirty="0">
                <a:solidFill>
                  <a:srgbClr val="231F20"/>
                </a:solidFill>
                <a:latin typeface="Montserrat"/>
                <a:cs typeface="Montserrat"/>
              </a:rPr>
              <a:t> </a:t>
            </a:r>
            <a:r>
              <a:rPr sz="1150" dirty="0">
                <a:solidFill>
                  <a:srgbClr val="231F20"/>
                </a:solidFill>
                <a:latin typeface="Montserrat"/>
                <a:cs typeface="Montserrat"/>
              </a:rPr>
              <a:t>are</a:t>
            </a:r>
            <a:r>
              <a:rPr sz="1150" spc="-15" dirty="0">
                <a:solidFill>
                  <a:srgbClr val="231F20"/>
                </a:solidFill>
                <a:latin typeface="Montserrat"/>
                <a:cs typeface="Montserrat"/>
              </a:rPr>
              <a:t> </a:t>
            </a:r>
            <a:r>
              <a:rPr sz="1150" spc="-10" dirty="0">
                <a:solidFill>
                  <a:srgbClr val="231F20"/>
                </a:solidFill>
                <a:latin typeface="Montserrat"/>
                <a:cs typeface="Montserrat"/>
              </a:rPr>
              <a:t>expected</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engage</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spc="-10" dirty="0">
                <a:solidFill>
                  <a:srgbClr val="231F20"/>
                </a:solidFill>
                <a:latin typeface="Montserrat"/>
                <a:cs typeface="Montserrat"/>
              </a:rPr>
              <a:t>programming</a:t>
            </a:r>
            <a:r>
              <a:rPr sz="1150" spc="-15" dirty="0">
                <a:solidFill>
                  <a:srgbClr val="231F20"/>
                </a:solidFill>
                <a:latin typeface="Montserrat"/>
                <a:cs typeface="Montserrat"/>
              </a:rPr>
              <a:t> </a:t>
            </a:r>
            <a:r>
              <a:rPr sz="1150" dirty="0">
                <a:solidFill>
                  <a:srgbClr val="231F20"/>
                </a:solidFill>
                <a:latin typeface="Montserrat"/>
                <a:cs typeface="Montserrat"/>
              </a:rPr>
              <a:t>project.</a:t>
            </a:r>
            <a:r>
              <a:rPr sz="1150" spc="-10" dirty="0">
                <a:solidFill>
                  <a:srgbClr val="231F20"/>
                </a:solidFill>
                <a:latin typeface="Montserrat"/>
                <a:cs typeface="Montserrat"/>
              </a:rPr>
              <a:t> </a:t>
            </a:r>
            <a:r>
              <a:rPr sz="1150" dirty="0">
                <a:solidFill>
                  <a:srgbClr val="231F20"/>
                </a:solidFill>
                <a:latin typeface="Montserrat"/>
                <a:cs typeface="Montserrat"/>
              </a:rPr>
              <a:t>This</a:t>
            </a:r>
            <a:r>
              <a:rPr sz="1150" spc="-15" dirty="0">
                <a:solidFill>
                  <a:srgbClr val="231F20"/>
                </a:solidFill>
                <a:latin typeface="Montserrat"/>
                <a:cs typeface="Montserrat"/>
              </a:rPr>
              <a:t> </a:t>
            </a:r>
            <a:r>
              <a:rPr sz="1150" dirty="0">
                <a:solidFill>
                  <a:srgbClr val="231F20"/>
                </a:solidFill>
                <a:latin typeface="Montserrat"/>
                <a:cs typeface="Montserrat"/>
              </a:rPr>
              <a:t>project</a:t>
            </a:r>
            <a:r>
              <a:rPr sz="1150" spc="-15" dirty="0">
                <a:solidFill>
                  <a:srgbClr val="231F20"/>
                </a:solidFill>
                <a:latin typeface="Montserrat"/>
                <a:cs typeface="Montserrat"/>
              </a:rPr>
              <a:t> </a:t>
            </a:r>
            <a:r>
              <a:rPr sz="1150" dirty="0">
                <a:solidFill>
                  <a:srgbClr val="231F20"/>
                </a:solidFill>
                <a:latin typeface="Montserrat"/>
                <a:cs typeface="Montserrat"/>
              </a:rPr>
              <a:t>helps</a:t>
            </a:r>
            <a:r>
              <a:rPr sz="1150" spc="-15"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apply</a:t>
            </a:r>
            <a:r>
              <a:rPr sz="1150" spc="-15" dirty="0">
                <a:solidFill>
                  <a:srgbClr val="231F20"/>
                </a:solidFill>
                <a:latin typeface="Montserrat"/>
                <a:cs typeface="Montserrat"/>
              </a:rPr>
              <a:t> </a:t>
            </a:r>
            <a:r>
              <a:rPr sz="1150" spc="-25" dirty="0">
                <a:solidFill>
                  <a:srgbClr val="231F20"/>
                </a:solidFill>
                <a:latin typeface="Montserrat"/>
                <a:cs typeface="Montserrat"/>
              </a:rPr>
              <a:t>the</a:t>
            </a:r>
            <a:endParaRPr sz="1150" dirty="0">
              <a:latin typeface="Montserrat"/>
              <a:cs typeface="Montserrat"/>
            </a:endParaRPr>
          </a:p>
          <a:p>
            <a:pPr marL="12700" marR="243840">
              <a:lnSpc>
                <a:spcPts val="1350"/>
              </a:lnSpc>
            </a:pPr>
            <a:r>
              <a:rPr sz="1150" spc="-10" dirty="0">
                <a:solidFill>
                  <a:srgbClr val="231F20"/>
                </a:solidFill>
                <a:latin typeface="Montserrat"/>
                <a:cs typeface="Montserrat"/>
              </a:rPr>
              <a:t>knowledge</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they</a:t>
            </a:r>
            <a:r>
              <a:rPr sz="1150" spc="-15" dirty="0">
                <a:solidFill>
                  <a:srgbClr val="231F20"/>
                </a:solidFill>
                <a:latin typeface="Montserrat"/>
                <a:cs typeface="Montserrat"/>
              </a:rPr>
              <a:t> </a:t>
            </a:r>
            <a:r>
              <a:rPr sz="1150" dirty="0">
                <a:solidFill>
                  <a:srgbClr val="231F20"/>
                </a:solidFill>
                <a:latin typeface="Montserrat"/>
                <a:cs typeface="Montserrat"/>
              </a:rPr>
              <a:t>have</a:t>
            </a:r>
            <a:r>
              <a:rPr sz="1150" spc="-15" dirty="0">
                <a:solidFill>
                  <a:srgbClr val="231F20"/>
                </a:solidFill>
                <a:latin typeface="Montserrat"/>
                <a:cs typeface="Montserrat"/>
              </a:rPr>
              <a:t> </a:t>
            </a:r>
            <a:r>
              <a:rPr sz="1150" dirty="0">
                <a:solidFill>
                  <a:srgbClr val="231F20"/>
                </a:solidFill>
                <a:latin typeface="Montserrat"/>
                <a:cs typeface="Montserrat"/>
              </a:rPr>
              <a:t>acquired</a:t>
            </a:r>
            <a:r>
              <a:rPr sz="1150" spc="-20" dirty="0">
                <a:solidFill>
                  <a:srgbClr val="231F20"/>
                </a:solidFill>
                <a:latin typeface="Montserrat"/>
                <a:cs typeface="Montserrat"/>
              </a:rPr>
              <a:t> </a:t>
            </a:r>
            <a:r>
              <a:rPr sz="1150" dirty="0">
                <a:solidFill>
                  <a:srgbClr val="231F20"/>
                </a:solidFill>
                <a:latin typeface="Montserrat"/>
                <a:cs typeface="Montserrat"/>
              </a:rPr>
              <a:t>from</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other</a:t>
            </a:r>
            <a:r>
              <a:rPr sz="1150" spc="-20" dirty="0">
                <a:solidFill>
                  <a:srgbClr val="231F20"/>
                </a:solidFill>
                <a:latin typeface="Montserrat"/>
                <a:cs typeface="Montserrat"/>
              </a:rPr>
              <a:t> </a:t>
            </a:r>
            <a:r>
              <a:rPr sz="1150" dirty="0">
                <a:solidFill>
                  <a:srgbClr val="231F20"/>
                </a:solidFill>
                <a:latin typeface="Montserrat"/>
                <a:cs typeface="Montserrat"/>
              </a:rPr>
              <a:t>units.</a:t>
            </a:r>
            <a:r>
              <a:rPr sz="1150" spc="-15" dirty="0">
                <a:solidFill>
                  <a:srgbClr val="231F20"/>
                </a:solidFill>
                <a:latin typeface="Montserrat"/>
                <a:cs typeface="Montserrat"/>
              </a:rPr>
              <a:t> </a:t>
            </a:r>
            <a:r>
              <a:rPr sz="1150" dirty="0">
                <a:solidFill>
                  <a:srgbClr val="231F20"/>
                </a:solidFill>
                <a:latin typeface="Montserrat"/>
                <a:cs typeface="Montserrat"/>
              </a:rPr>
              <a:t>They</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analyse</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spc="-10" dirty="0">
                <a:solidFill>
                  <a:srgbClr val="231F20"/>
                </a:solidFill>
                <a:latin typeface="Montserrat"/>
                <a:cs typeface="Montserrat"/>
              </a:rPr>
              <a:t>problem, </a:t>
            </a:r>
            <a:r>
              <a:rPr sz="1150" dirty="0">
                <a:solidFill>
                  <a:srgbClr val="231F20"/>
                </a:solidFill>
                <a:latin typeface="Montserrat"/>
                <a:cs typeface="Montserrat"/>
              </a:rPr>
              <a:t>design</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solution,</a:t>
            </a:r>
            <a:r>
              <a:rPr sz="1150" spc="-10" dirty="0">
                <a:solidFill>
                  <a:srgbClr val="231F20"/>
                </a:solidFill>
                <a:latin typeface="Montserrat"/>
                <a:cs typeface="Montserrat"/>
              </a:rPr>
              <a:t> develop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solution,</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evaluate </a:t>
            </a:r>
            <a:r>
              <a:rPr sz="1150" dirty="0">
                <a:solidFill>
                  <a:srgbClr val="231F20"/>
                </a:solidFill>
                <a:latin typeface="Montserrat"/>
                <a:cs typeface="Montserrat"/>
              </a:rPr>
              <a:t>the</a:t>
            </a:r>
            <a:r>
              <a:rPr sz="1150" spc="-10" dirty="0">
                <a:solidFill>
                  <a:srgbClr val="231F20"/>
                </a:solidFill>
                <a:latin typeface="Montserrat"/>
                <a:cs typeface="Montserrat"/>
              </a:rPr>
              <a:t> effectiveness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their</a:t>
            </a:r>
            <a:r>
              <a:rPr sz="1150" spc="-10" dirty="0">
                <a:solidFill>
                  <a:srgbClr val="231F20"/>
                </a:solidFill>
                <a:latin typeface="Montserrat"/>
                <a:cs typeface="Montserrat"/>
              </a:rPr>
              <a:t> program.</a:t>
            </a:r>
            <a:endParaRPr sz="1150" dirty="0">
              <a:latin typeface="Montserrat"/>
              <a:cs typeface="Montserrat"/>
            </a:endParaRPr>
          </a:p>
          <a:p>
            <a:pPr marL="12700" marR="5080">
              <a:lnSpc>
                <a:spcPts val="1350"/>
              </a:lnSpc>
              <a:spcBef>
                <a:spcPts val="1350"/>
              </a:spcBef>
            </a:pPr>
            <a:r>
              <a:rPr sz="1150" dirty="0">
                <a:solidFill>
                  <a:srgbClr val="231F20"/>
                </a:solidFill>
                <a:latin typeface="Montserrat"/>
                <a:cs typeface="Montserrat"/>
              </a:rPr>
              <a:t>This</a:t>
            </a:r>
            <a:r>
              <a:rPr sz="1150" spc="-10" dirty="0">
                <a:solidFill>
                  <a:srgbClr val="231F20"/>
                </a:solidFill>
                <a:latin typeface="Montserrat"/>
                <a:cs typeface="Montserrat"/>
              </a:rPr>
              <a:t> curriculum</a:t>
            </a:r>
            <a:r>
              <a:rPr sz="1150" spc="-5" dirty="0">
                <a:solidFill>
                  <a:srgbClr val="231F20"/>
                </a:solidFill>
                <a:latin typeface="Montserrat"/>
                <a:cs typeface="Montserrat"/>
              </a:rPr>
              <a:t> </a:t>
            </a:r>
            <a:r>
              <a:rPr sz="1150" dirty="0">
                <a:solidFill>
                  <a:srgbClr val="231F20"/>
                </a:solidFill>
                <a:latin typeface="Montserrat"/>
                <a:cs typeface="Montserrat"/>
              </a:rPr>
              <a:t>is</a:t>
            </a:r>
            <a:r>
              <a:rPr sz="1150" spc="-10" dirty="0">
                <a:solidFill>
                  <a:srgbClr val="231F20"/>
                </a:solidFill>
                <a:latin typeface="Montserrat"/>
                <a:cs typeface="Montserrat"/>
              </a:rPr>
              <a:t> </a:t>
            </a:r>
            <a:r>
              <a:rPr sz="1150" dirty="0">
                <a:solidFill>
                  <a:srgbClr val="231F20"/>
                </a:solidFill>
                <a:latin typeface="Montserrat"/>
                <a:cs typeface="Montserrat"/>
              </a:rPr>
              <a:t>aimed</a:t>
            </a:r>
            <a:r>
              <a:rPr sz="1150" spc="-5" dirty="0">
                <a:solidFill>
                  <a:srgbClr val="231F20"/>
                </a:solidFill>
                <a:latin typeface="Montserrat"/>
                <a:cs typeface="Montserrat"/>
              </a:rPr>
              <a:t> </a:t>
            </a:r>
            <a:r>
              <a:rPr sz="1150" dirty="0">
                <a:solidFill>
                  <a:srgbClr val="231F20"/>
                </a:solidFill>
                <a:latin typeface="Montserrat"/>
                <a:cs typeface="Montserrat"/>
              </a:rPr>
              <a:t>at</a:t>
            </a:r>
            <a:r>
              <a:rPr sz="1150" spc="-10" dirty="0">
                <a:solidFill>
                  <a:srgbClr val="231F20"/>
                </a:solidFill>
                <a:latin typeface="Montserrat"/>
                <a:cs typeface="Montserrat"/>
              </a:rPr>
              <a:t> developing</a:t>
            </a:r>
            <a:r>
              <a:rPr sz="1150" spc="-5" dirty="0">
                <a:solidFill>
                  <a:srgbClr val="231F20"/>
                </a:solidFill>
                <a:latin typeface="Montserrat"/>
                <a:cs typeface="Montserrat"/>
              </a:rPr>
              <a:t> </a:t>
            </a:r>
            <a:r>
              <a:rPr sz="1150" dirty="0">
                <a:solidFill>
                  <a:srgbClr val="231F20"/>
                </a:solidFill>
                <a:latin typeface="Montserrat"/>
                <a:cs typeface="Montserrat"/>
              </a:rPr>
              <a:t>students’</a:t>
            </a:r>
            <a:r>
              <a:rPr sz="1150" spc="-10" dirty="0">
                <a:solidFill>
                  <a:srgbClr val="231F20"/>
                </a:solidFill>
                <a:latin typeface="Montserrat"/>
                <a:cs typeface="Montserrat"/>
              </a:rPr>
              <a:t> </a:t>
            </a:r>
            <a:r>
              <a:rPr sz="1150" dirty="0">
                <a:solidFill>
                  <a:srgbClr val="231F20"/>
                </a:solidFill>
                <a:latin typeface="Montserrat"/>
                <a:cs typeface="Montserrat"/>
              </a:rPr>
              <a:t>understanding</a:t>
            </a:r>
            <a:r>
              <a:rPr sz="1150" spc="-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application</a:t>
            </a:r>
            <a:r>
              <a:rPr sz="1150" spc="-5"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spc="-20" dirty="0">
                <a:solidFill>
                  <a:srgbClr val="231F20"/>
                </a:solidFill>
                <a:latin typeface="Montserrat"/>
                <a:cs typeface="Montserrat"/>
              </a:rPr>
              <a:t>core </a:t>
            </a:r>
            <a:r>
              <a:rPr sz="1150" dirty="0">
                <a:solidFill>
                  <a:srgbClr val="231F20"/>
                </a:solidFill>
                <a:latin typeface="Montserrat"/>
                <a:cs typeface="Montserrat"/>
              </a:rPr>
              <a:t>concepts</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computer</a:t>
            </a:r>
            <a:r>
              <a:rPr sz="1150" spc="-20" dirty="0">
                <a:solidFill>
                  <a:srgbClr val="231F20"/>
                </a:solidFill>
                <a:latin typeface="Montserrat"/>
                <a:cs typeface="Montserrat"/>
              </a:rPr>
              <a:t> </a:t>
            </a:r>
            <a:r>
              <a:rPr sz="1150" dirty="0">
                <a:solidFill>
                  <a:srgbClr val="231F20"/>
                </a:solidFill>
                <a:latin typeface="Montserrat"/>
                <a:cs typeface="Montserrat"/>
              </a:rPr>
              <a:t>science.</a:t>
            </a:r>
            <a:r>
              <a:rPr sz="1150" spc="-20" dirty="0">
                <a:solidFill>
                  <a:srgbClr val="231F20"/>
                </a:solidFill>
                <a:latin typeface="Montserrat"/>
                <a:cs typeface="Montserrat"/>
              </a:rPr>
              <a:t> </a:t>
            </a:r>
            <a:r>
              <a:rPr sz="1150" dirty="0">
                <a:solidFill>
                  <a:srgbClr val="231F20"/>
                </a:solidFill>
                <a:latin typeface="Montserrat"/>
                <a:cs typeface="Montserrat"/>
              </a:rPr>
              <a:t>It</a:t>
            </a:r>
            <a:r>
              <a:rPr sz="1150" spc="-20" dirty="0">
                <a:solidFill>
                  <a:srgbClr val="231F20"/>
                </a:solidFill>
                <a:latin typeface="Montserrat"/>
                <a:cs typeface="Montserrat"/>
              </a:rPr>
              <a:t> </a:t>
            </a:r>
            <a:r>
              <a:rPr sz="1150" dirty="0">
                <a:solidFill>
                  <a:srgbClr val="231F20"/>
                </a:solidFill>
                <a:latin typeface="Montserrat"/>
                <a:cs typeface="Montserrat"/>
              </a:rPr>
              <a:t>prepares</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for</a:t>
            </a:r>
            <a:r>
              <a:rPr sz="1150" spc="-20" dirty="0">
                <a:solidFill>
                  <a:srgbClr val="231F20"/>
                </a:solidFill>
                <a:latin typeface="Montserrat"/>
                <a:cs typeface="Montserrat"/>
              </a:rPr>
              <a:t> </a:t>
            </a:r>
            <a:r>
              <a:rPr sz="1150" dirty="0">
                <a:solidFill>
                  <a:srgbClr val="231F20"/>
                </a:solidFill>
                <a:latin typeface="Montserrat"/>
                <a:cs typeface="Montserrat"/>
              </a:rPr>
              <a:t>further</a:t>
            </a:r>
            <a:r>
              <a:rPr sz="1150" spc="-20" dirty="0">
                <a:solidFill>
                  <a:srgbClr val="231F20"/>
                </a:solidFill>
                <a:latin typeface="Montserrat"/>
                <a:cs typeface="Montserrat"/>
              </a:rPr>
              <a:t> </a:t>
            </a:r>
            <a:r>
              <a:rPr sz="1150" dirty="0">
                <a:solidFill>
                  <a:srgbClr val="231F20"/>
                </a:solidFill>
                <a:latin typeface="Montserrat"/>
                <a:cs typeface="Montserrat"/>
              </a:rPr>
              <a:t>education</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computer</a:t>
            </a:r>
            <a:r>
              <a:rPr sz="1150" spc="-20" dirty="0">
                <a:solidFill>
                  <a:srgbClr val="231F20"/>
                </a:solidFill>
                <a:latin typeface="Montserrat"/>
                <a:cs typeface="Montserrat"/>
              </a:rPr>
              <a:t> </a:t>
            </a:r>
            <a:r>
              <a:rPr sz="1150" spc="-10" dirty="0">
                <a:solidFill>
                  <a:srgbClr val="231F20"/>
                </a:solidFill>
                <a:latin typeface="Montserrat"/>
                <a:cs typeface="Montserrat"/>
              </a:rPr>
              <a:t>science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related </a:t>
            </a:r>
            <a:r>
              <a:rPr sz="1150" dirty="0">
                <a:solidFill>
                  <a:srgbClr val="231F20"/>
                </a:solidFill>
                <a:latin typeface="Montserrat"/>
                <a:cs typeface="Montserrat"/>
              </a:rPr>
              <a:t>fields,</a:t>
            </a:r>
            <a:r>
              <a:rPr sz="1150" spc="-10"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a:t>
            </a:r>
            <a:r>
              <a:rPr sz="1150" dirty="0">
                <a:solidFill>
                  <a:srgbClr val="231F20"/>
                </a:solidFill>
                <a:latin typeface="Montserrat"/>
                <a:cs typeface="Montserrat"/>
              </a:rPr>
              <a:t>well</a:t>
            </a:r>
            <a:r>
              <a:rPr sz="1150" spc="-10"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a:t>
            </a:r>
            <a:r>
              <a:rPr sz="1150" dirty="0">
                <a:solidFill>
                  <a:srgbClr val="231F20"/>
                </a:solidFill>
                <a:latin typeface="Montserrat"/>
                <a:cs typeface="Montserrat"/>
              </a:rPr>
              <a:t>providing</a:t>
            </a:r>
            <a:r>
              <a:rPr sz="1150" spc="-10" dirty="0">
                <a:solidFill>
                  <a:srgbClr val="231F20"/>
                </a:solidFill>
                <a:latin typeface="Montserrat"/>
                <a:cs typeface="Montserrat"/>
              </a:rPr>
              <a:t> </a:t>
            </a:r>
            <a:r>
              <a:rPr sz="1150" dirty="0">
                <a:solidFill>
                  <a:srgbClr val="231F20"/>
                </a:solidFill>
                <a:latin typeface="Montserrat"/>
                <a:cs typeface="Montserrat"/>
              </a:rPr>
              <a:t>valuable</a:t>
            </a:r>
            <a:r>
              <a:rPr sz="1150" spc="-10"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for</a:t>
            </a:r>
            <a:r>
              <a:rPr sz="1150" spc="-10" dirty="0">
                <a:solidFill>
                  <a:srgbClr val="231F20"/>
                </a:solidFill>
                <a:latin typeface="Montserrat"/>
                <a:cs typeface="Montserrat"/>
              </a:rPr>
              <a:t> </a:t>
            </a:r>
            <a:r>
              <a:rPr sz="1150" dirty="0">
                <a:solidFill>
                  <a:srgbClr val="231F20"/>
                </a:solidFill>
                <a:latin typeface="Montserrat"/>
                <a:cs typeface="Montserrat"/>
              </a:rPr>
              <a:t>future</a:t>
            </a:r>
            <a:r>
              <a:rPr sz="1150" spc="-10" dirty="0">
                <a:solidFill>
                  <a:srgbClr val="231F20"/>
                </a:solidFill>
                <a:latin typeface="Montserrat"/>
                <a:cs typeface="Montserrat"/>
              </a:rPr>
              <a:t> employment </a:t>
            </a:r>
            <a:r>
              <a:rPr sz="1150" dirty="0">
                <a:solidFill>
                  <a:srgbClr val="231F20"/>
                </a:solidFill>
                <a:latin typeface="Montserrat"/>
                <a:cs typeface="Montserrat"/>
              </a:rPr>
              <a:t>in</a:t>
            </a:r>
            <a:r>
              <a:rPr sz="1150" spc="-10" dirty="0">
                <a:solidFill>
                  <a:srgbClr val="231F20"/>
                </a:solidFill>
                <a:latin typeface="Montserrat"/>
                <a:cs typeface="Montserrat"/>
              </a:rPr>
              <a:t> </a:t>
            </a:r>
            <a:r>
              <a:rPr sz="1150" dirty="0">
                <a:solidFill>
                  <a:srgbClr val="231F20"/>
                </a:solidFill>
                <a:latin typeface="Montserrat"/>
                <a:cs typeface="Montserrat"/>
              </a:rPr>
              <a:t>an</a:t>
            </a:r>
            <a:r>
              <a:rPr sz="1150" spc="-10" dirty="0">
                <a:solidFill>
                  <a:srgbClr val="231F20"/>
                </a:solidFill>
                <a:latin typeface="Montserrat"/>
                <a:cs typeface="Montserrat"/>
              </a:rPr>
              <a:t> increasingly technology-</a:t>
            </a:r>
            <a:r>
              <a:rPr sz="1150" dirty="0">
                <a:solidFill>
                  <a:srgbClr val="231F20"/>
                </a:solidFill>
                <a:latin typeface="Montserrat"/>
                <a:cs typeface="Montserrat"/>
              </a:rPr>
              <a:t>driven</a:t>
            </a:r>
            <a:r>
              <a:rPr sz="1150" spc="-30" dirty="0">
                <a:solidFill>
                  <a:srgbClr val="231F20"/>
                </a:solidFill>
                <a:latin typeface="Montserrat"/>
                <a:cs typeface="Montserrat"/>
              </a:rPr>
              <a:t> </a:t>
            </a:r>
            <a:r>
              <a:rPr sz="1150" spc="-10" dirty="0">
                <a:solidFill>
                  <a:srgbClr val="231F20"/>
                </a:solidFill>
                <a:latin typeface="Montserrat"/>
                <a:cs typeface="Montserrat"/>
              </a:rPr>
              <a:t>world.</a:t>
            </a:r>
            <a:endParaRPr sz="1150" dirty="0">
              <a:latin typeface="Montserrat"/>
              <a:cs typeface="Montserrat"/>
            </a:endParaRPr>
          </a:p>
          <a:p>
            <a:pPr marL="12700">
              <a:lnSpc>
                <a:spcPct val="100000"/>
              </a:lnSpc>
              <a:spcBef>
                <a:spcPts val="1280"/>
              </a:spcBef>
            </a:pPr>
            <a:r>
              <a:rPr sz="1150" b="1" spc="-10" dirty="0">
                <a:solidFill>
                  <a:srgbClr val="231F20"/>
                </a:solidFill>
                <a:latin typeface="Montserrat"/>
                <a:cs typeface="Montserrat"/>
              </a:rPr>
              <a:t>Assessment(s)</a:t>
            </a:r>
            <a:endParaRPr sz="1150" dirty="0">
              <a:latin typeface="Montserrat"/>
              <a:cs typeface="Montserrat"/>
            </a:endParaRPr>
          </a:p>
          <a:p>
            <a:pPr marL="184150" marR="4128770" indent="-171450">
              <a:lnSpc>
                <a:spcPct val="108700"/>
              </a:lnSpc>
              <a:buFont typeface="Arial" panose="020B0604020202020204" pitchFamily="34" charset="0"/>
              <a:buChar char="•"/>
            </a:pPr>
            <a:r>
              <a:rPr sz="1150" dirty="0">
                <a:solidFill>
                  <a:srgbClr val="231F20"/>
                </a:solidFill>
                <a:latin typeface="Montserrat"/>
                <a:cs typeface="Montserrat"/>
              </a:rPr>
              <a:t>Component</a:t>
            </a:r>
            <a:r>
              <a:rPr sz="1150" spc="-25"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dirty="0">
                <a:solidFill>
                  <a:srgbClr val="231F20"/>
                </a:solidFill>
                <a:latin typeface="Montserrat"/>
                <a:cs typeface="Montserrat"/>
              </a:rPr>
              <a:t>-</a:t>
            </a:r>
            <a:r>
              <a:rPr sz="1150" spc="-25" dirty="0">
                <a:solidFill>
                  <a:srgbClr val="231F20"/>
                </a:solidFill>
                <a:latin typeface="Montserrat"/>
                <a:cs typeface="Montserrat"/>
              </a:rPr>
              <a:t> </a:t>
            </a:r>
            <a:r>
              <a:rPr sz="1150" spc="-10" dirty="0">
                <a:solidFill>
                  <a:srgbClr val="231F20"/>
                </a:solidFill>
                <a:latin typeface="Montserrat"/>
                <a:cs typeface="Montserrat"/>
              </a:rPr>
              <a:t>Computer</a:t>
            </a:r>
            <a:r>
              <a:rPr sz="1150" spc="-25" dirty="0">
                <a:solidFill>
                  <a:srgbClr val="231F20"/>
                </a:solidFill>
                <a:latin typeface="Montserrat"/>
                <a:cs typeface="Montserrat"/>
              </a:rPr>
              <a:t> </a:t>
            </a:r>
            <a:r>
              <a:rPr sz="1150" spc="-10" dirty="0">
                <a:solidFill>
                  <a:srgbClr val="231F20"/>
                </a:solidFill>
                <a:latin typeface="Montserrat"/>
                <a:cs typeface="Montserrat"/>
              </a:rPr>
              <a:t>systems </a:t>
            </a:r>
            <a:endParaRPr lang="en-GB" sz="1150" spc="-10" dirty="0">
              <a:solidFill>
                <a:srgbClr val="231F20"/>
              </a:solidFill>
              <a:latin typeface="Montserrat"/>
              <a:cs typeface="Montserrat"/>
            </a:endParaRPr>
          </a:p>
          <a:p>
            <a:pPr marL="184150" marR="4128770" indent="-171450">
              <a:lnSpc>
                <a:spcPct val="108700"/>
              </a:lnSpc>
              <a:buFont typeface="Arial" panose="020B0604020202020204" pitchFamily="34" charset="0"/>
              <a:buChar char="•"/>
            </a:pPr>
            <a:r>
              <a:rPr sz="1150" spc="-10" dirty="0">
                <a:solidFill>
                  <a:srgbClr val="231F20"/>
                </a:solidFill>
                <a:latin typeface="Montserrat"/>
                <a:cs typeface="Montserrat"/>
              </a:rPr>
              <a:t>Written</a:t>
            </a:r>
            <a:r>
              <a:rPr sz="1150" spc="-20" dirty="0">
                <a:solidFill>
                  <a:srgbClr val="231F20"/>
                </a:solidFill>
                <a:latin typeface="Montserrat"/>
                <a:cs typeface="Montserrat"/>
              </a:rPr>
              <a:t> </a:t>
            </a:r>
            <a:r>
              <a:rPr sz="1150" dirty="0">
                <a:solidFill>
                  <a:srgbClr val="231F20"/>
                </a:solidFill>
                <a:latin typeface="Montserrat"/>
                <a:cs typeface="Montserrat"/>
              </a:rPr>
              <a:t>paper:</a:t>
            </a:r>
            <a:r>
              <a:rPr sz="1150" spc="-15" dirty="0">
                <a:solidFill>
                  <a:srgbClr val="231F20"/>
                </a:solidFill>
                <a:latin typeface="Montserrat"/>
                <a:cs typeface="Montserrat"/>
              </a:rPr>
              <a:t> </a:t>
            </a:r>
            <a:r>
              <a:rPr sz="1150" dirty="0">
                <a:solidFill>
                  <a:srgbClr val="231F20"/>
                </a:solidFill>
                <a:latin typeface="Montserrat"/>
                <a:cs typeface="Montserrat"/>
              </a:rPr>
              <a:t>1</a:t>
            </a:r>
            <a:r>
              <a:rPr sz="1150" spc="-15" dirty="0">
                <a:solidFill>
                  <a:srgbClr val="231F20"/>
                </a:solidFill>
                <a:latin typeface="Montserrat"/>
                <a:cs typeface="Montserrat"/>
              </a:rPr>
              <a:t> </a:t>
            </a:r>
            <a:r>
              <a:rPr sz="1150" dirty="0">
                <a:solidFill>
                  <a:srgbClr val="231F20"/>
                </a:solidFill>
                <a:latin typeface="Montserrat"/>
                <a:cs typeface="Montserrat"/>
              </a:rPr>
              <a:t>hour</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30</a:t>
            </a:r>
            <a:r>
              <a:rPr sz="1150" spc="-20" dirty="0">
                <a:solidFill>
                  <a:srgbClr val="231F20"/>
                </a:solidFill>
                <a:latin typeface="Montserrat"/>
                <a:cs typeface="Montserrat"/>
              </a:rPr>
              <a:t> </a:t>
            </a:r>
            <a:r>
              <a:rPr sz="1150" spc="-10" dirty="0">
                <a:solidFill>
                  <a:srgbClr val="231F20"/>
                </a:solidFill>
                <a:latin typeface="Montserrat"/>
                <a:cs typeface="Montserrat"/>
              </a:rPr>
              <a:t>minutes</a:t>
            </a:r>
            <a:endParaRPr sz="1150" dirty="0">
              <a:latin typeface="Montserrat"/>
              <a:cs typeface="Montserrat"/>
            </a:endParaRPr>
          </a:p>
          <a:p>
            <a:pPr>
              <a:lnSpc>
                <a:spcPct val="100000"/>
              </a:lnSpc>
              <a:spcBef>
                <a:spcPts val="95"/>
              </a:spcBef>
            </a:pPr>
            <a:endParaRPr sz="1150" dirty="0">
              <a:latin typeface="Montserrat"/>
              <a:cs typeface="Montserrat"/>
            </a:endParaRPr>
          </a:p>
          <a:p>
            <a:pPr marL="184150" marR="1675130" indent="-171450">
              <a:lnSpc>
                <a:spcPct val="108700"/>
              </a:lnSpc>
              <a:spcBef>
                <a:spcPts val="5"/>
              </a:spcBef>
              <a:buFont typeface="Arial" panose="020B0604020202020204" pitchFamily="34" charset="0"/>
              <a:buChar char="•"/>
            </a:pPr>
            <a:r>
              <a:rPr sz="1150" dirty="0">
                <a:solidFill>
                  <a:srgbClr val="231F20"/>
                </a:solidFill>
                <a:latin typeface="Montserrat"/>
                <a:cs typeface="Montserrat"/>
              </a:rPr>
              <a:t>Component</a:t>
            </a:r>
            <a:r>
              <a:rPr sz="1150" spc="-15" dirty="0">
                <a:solidFill>
                  <a:srgbClr val="231F20"/>
                </a:solidFill>
                <a:latin typeface="Montserrat"/>
                <a:cs typeface="Montserrat"/>
              </a:rPr>
              <a:t> </a:t>
            </a:r>
            <a:r>
              <a:rPr sz="1150" dirty="0">
                <a:solidFill>
                  <a:srgbClr val="231F20"/>
                </a:solidFill>
                <a:latin typeface="Montserrat"/>
                <a:cs typeface="Montserrat"/>
              </a:rPr>
              <a:t>2</a:t>
            </a:r>
            <a:r>
              <a:rPr sz="1150" spc="-15" dirty="0">
                <a:solidFill>
                  <a:srgbClr val="231F20"/>
                </a:solidFill>
                <a:latin typeface="Montserrat"/>
                <a:cs typeface="Montserrat"/>
              </a:rPr>
              <a:t> </a:t>
            </a:r>
            <a:r>
              <a:rPr sz="1150" dirty="0">
                <a:solidFill>
                  <a:srgbClr val="231F20"/>
                </a:solidFill>
                <a:latin typeface="Montserrat"/>
                <a:cs typeface="Montserrat"/>
              </a:rPr>
              <a:t>-</a:t>
            </a:r>
            <a:r>
              <a:rPr sz="1150" spc="-15" dirty="0">
                <a:solidFill>
                  <a:srgbClr val="231F20"/>
                </a:solidFill>
                <a:latin typeface="Montserrat"/>
                <a:cs typeface="Montserrat"/>
              </a:rPr>
              <a:t> </a:t>
            </a:r>
            <a:r>
              <a:rPr sz="1150" dirty="0">
                <a:solidFill>
                  <a:srgbClr val="231F20"/>
                </a:solidFill>
                <a:latin typeface="Montserrat"/>
                <a:cs typeface="Montserrat"/>
              </a:rPr>
              <a:t>Computational</a:t>
            </a:r>
            <a:r>
              <a:rPr sz="1150" spc="-10" dirty="0">
                <a:solidFill>
                  <a:srgbClr val="231F20"/>
                </a:solidFill>
                <a:latin typeface="Montserrat"/>
                <a:cs typeface="Montserrat"/>
              </a:rPr>
              <a:t> </a:t>
            </a:r>
            <a:r>
              <a:rPr sz="1150" dirty="0">
                <a:solidFill>
                  <a:srgbClr val="231F20"/>
                </a:solidFill>
                <a:latin typeface="Montserrat"/>
                <a:cs typeface="Montserrat"/>
              </a:rPr>
              <a:t>thinking,</a:t>
            </a:r>
            <a:endParaRPr lang="en-GB" sz="1150" dirty="0">
              <a:solidFill>
                <a:srgbClr val="231F20"/>
              </a:solidFill>
              <a:latin typeface="Montserrat"/>
              <a:cs typeface="Montserrat"/>
            </a:endParaRPr>
          </a:p>
          <a:p>
            <a:pPr marL="184150" marR="1675130" indent="-171450">
              <a:lnSpc>
                <a:spcPct val="108700"/>
              </a:lnSpc>
              <a:spcBef>
                <a:spcPts val="5"/>
              </a:spcBef>
              <a:buFont typeface="Arial" panose="020B0604020202020204" pitchFamily="34" charset="0"/>
              <a:buChar char="•"/>
            </a:pPr>
            <a:r>
              <a:rPr sz="1150" spc="-10" dirty="0">
                <a:solidFill>
                  <a:srgbClr val="231F20"/>
                </a:solidFill>
                <a:latin typeface="Montserrat"/>
                <a:cs typeface="Montserrat"/>
              </a:rPr>
              <a:t>algorithms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programming </a:t>
            </a:r>
            <a:endParaRPr lang="en-GB" sz="1150" spc="-10" dirty="0">
              <a:solidFill>
                <a:srgbClr val="231F20"/>
              </a:solidFill>
              <a:latin typeface="Montserrat"/>
              <a:cs typeface="Montserrat"/>
            </a:endParaRPr>
          </a:p>
          <a:p>
            <a:pPr marL="184150" marR="1675130" indent="-171450">
              <a:lnSpc>
                <a:spcPct val="108700"/>
              </a:lnSpc>
              <a:spcBef>
                <a:spcPts val="5"/>
              </a:spcBef>
              <a:buFont typeface="Arial" panose="020B0604020202020204" pitchFamily="34" charset="0"/>
              <a:buChar char="•"/>
            </a:pPr>
            <a:r>
              <a:rPr sz="1150" spc="-10" dirty="0">
                <a:solidFill>
                  <a:srgbClr val="231F20"/>
                </a:solidFill>
                <a:latin typeface="Montserrat"/>
                <a:cs typeface="Montserrat"/>
              </a:rPr>
              <a:t>Written</a:t>
            </a:r>
            <a:r>
              <a:rPr sz="1150" spc="-20" dirty="0">
                <a:solidFill>
                  <a:srgbClr val="231F20"/>
                </a:solidFill>
                <a:latin typeface="Montserrat"/>
                <a:cs typeface="Montserrat"/>
              </a:rPr>
              <a:t> </a:t>
            </a:r>
            <a:r>
              <a:rPr sz="1150" dirty="0">
                <a:solidFill>
                  <a:srgbClr val="231F20"/>
                </a:solidFill>
                <a:latin typeface="Montserrat"/>
                <a:cs typeface="Montserrat"/>
              </a:rPr>
              <a:t>paper:</a:t>
            </a:r>
            <a:r>
              <a:rPr sz="1150" spc="-15" dirty="0">
                <a:solidFill>
                  <a:srgbClr val="231F20"/>
                </a:solidFill>
                <a:latin typeface="Montserrat"/>
                <a:cs typeface="Montserrat"/>
              </a:rPr>
              <a:t> </a:t>
            </a:r>
            <a:r>
              <a:rPr sz="1150" dirty="0">
                <a:solidFill>
                  <a:srgbClr val="231F20"/>
                </a:solidFill>
                <a:latin typeface="Montserrat"/>
                <a:cs typeface="Montserrat"/>
              </a:rPr>
              <a:t>1</a:t>
            </a:r>
            <a:r>
              <a:rPr sz="1150" spc="-15" dirty="0">
                <a:solidFill>
                  <a:srgbClr val="231F20"/>
                </a:solidFill>
                <a:latin typeface="Montserrat"/>
                <a:cs typeface="Montserrat"/>
              </a:rPr>
              <a:t> </a:t>
            </a:r>
            <a:r>
              <a:rPr sz="1150" dirty="0">
                <a:solidFill>
                  <a:srgbClr val="231F20"/>
                </a:solidFill>
                <a:latin typeface="Montserrat"/>
                <a:cs typeface="Montserrat"/>
              </a:rPr>
              <a:t>hour</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30</a:t>
            </a:r>
            <a:r>
              <a:rPr sz="1150" spc="-20" dirty="0">
                <a:solidFill>
                  <a:srgbClr val="231F20"/>
                </a:solidFill>
                <a:latin typeface="Montserrat"/>
                <a:cs typeface="Montserrat"/>
              </a:rPr>
              <a:t> </a:t>
            </a:r>
            <a:r>
              <a:rPr sz="1150" spc="-10" dirty="0">
                <a:solidFill>
                  <a:srgbClr val="231F20"/>
                </a:solidFill>
                <a:latin typeface="Montserrat"/>
                <a:cs typeface="Montserrat"/>
              </a:rPr>
              <a:t>minutes</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nSpc>
                <a:spcPts val="1365"/>
              </a:lnSpc>
            </a:pPr>
            <a:r>
              <a:rPr sz="1150" spc="-20" dirty="0">
                <a:solidFill>
                  <a:srgbClr val="231F20"/>
                </a:solidFill>
                <a:latin typeface="Montserrat"/>
                <a:cs typeface="Montserrat"/>
              </a:rPr>
              <a:t>A-</a:t>
            </a:r>
            <a:r>
              <a:rPr sz="1150" dirty="0">
                <a:solidFill>
                  <a:srgbClr val="231F20"/>
                </a:solidFill>
                <a:latin typeface="Montserrat"/>
                <a:cs typeface="Montserrat"/>
              </a:rPr>
              <a:t>Level</a:t>
            </a:r>
            <a:r>
              <a:rPr sz="1150" spc="-45" dirty="0">
                <a:solidFill>
                  <a:srgbClr val="231F20"/>
                </a:solidFill>
                <a:latin typeface="Montserrat"/>
                <a:cs typeface="Montserrat"/>
              </a:rPr>
              <a:t> </a:t>
            </a:r>
            <a:r>
              <a:rPr sz="1150" spc="-10" dirty="0">
                <a:solidFill>
                  <a:srgbClr val="231F20"/>
                </a:solidFill>
                <a:latin typeface="Montserrat"/>
                <a:cs typeface="Montserrat"/>
              </a:rPr>
              <a:t>Computer</a:t>
            </a:r>
            <a:r>
              <a:rPr sz="1150" spc="-40" dirty="0">
                <a:solidFill>
                  <a:srgbClr val="231F20"/>
                </a:solidFill>
                <a:latin typeface="Montserrat"/>
                <a:cs typeface="Montserrat"/>
              </a:rPr>
              <a:t> </a:t>
            </a:r>
            <a:r>
              <a:rPr sz="1150" spc="-10" dirty="0">
                <a:solidFill>
                  <a:srgbClr val="231F20"/>
                </a:solidFill>
                <a:latin typeface="Montserrat"/>
                <a:cs typeface="Montserrat"/>
              </a:rPr>
              <a:t>Science</a:t>
            </a:r>
            <a:endParaRPr lang="en-GB" sz="1150" spc="-10" dirty="0">
              <a:latin typeface="Montserrat"/>
              <a:cs typeface="Montserrat"/>
            </a:endParaRPr>
          </a:p>
          <a:p>
            <a:pPr marL="12700">
              <a:lnSpc>
                <a:spcPts val="1365"/>
              </a:lnSpc>
            </a:pPr>
            <a:endParaRPr lang="en-GB" sz="1150" b="1" spc="-10" dirty="0">
              <a:solidFill>
                <a:srgbClr val="231F20"/>
              </a:solidFill>
              <a:latin typeface="Montserrat"/>
              <a:cs typeface="Montserrat"/>
            </a:endParaRPr>
          </a:p>
          <a:p>
            <a:pPr marL="12700">
              <a:lnSpc>
                <a:spcPts val="1365"/>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
        <p:nvSpPr>
          <p:cNvPr id="5" name="object 5"/>
          <p:cNvSpPr txBox="1"/>
          <p:nvPr/>
        </p:nvSpPr>
        <p:spPr>
          <a:xfrm>
            <a:off x="329299" y="9382527"/>
            <a:ext cx="4058551" cy="925893"/>
          </a:xfrm>
          <a:prstGeom prst="rect">
            <a:avLst/>
          </a:prstGeom>
        </p:spPr>
        <p:txBody>
          <a:bodyPr vert="horz" wrap="square" lIns="0" tIns="27939" rIns="0" bIns="0" rtlCol="0">
            <a:spAutoFit/>
          </a:bodyPr>
          <a:lstStyle/>
          <a:p>
            <a:pPr marL="12700">
              <a:lnSpc>
                <a:spcPct val="100000"/>
              </a:lnSpc>
              <a:spcBef>
                <a:spcPts val="219"/>
              </a:spcBef>
              <a:tabLst>
                <a:tab pos="240665" algn="l"/>
              </a:tabLst>
            </a:pPr>
            <a:r>
              <a:rPr sz="1150" dirty="0">
                <a:solidFill>
                  <a:srgbClr val="231F20"/>
                </a:solidFill>
                <a:latin typeface="Montserrat"/>
                <a:cs typeface="Montserrat"/>
              </a:rPr>
              <a:t>Machine</a:t>
            </a:r>
            <a:r>
              <a:rPr sz="1150" spc="-35" dirty="0">
                <a:solidFill>
                  <a:srgbClr val="231F20"/>
                </a:solidFill>
                <a:latin typeface="Montserrat"/>
                <a:cs typeface="Montserrat"/>
              </a:rPr>
              <a:t> </a:t>
            </a:r>
            <a:r>
              <a:rPr sz="1150" dirty="0">
                <a:solidFill>
                  <a:srgbClr val="231F20"/>
                </a:solidFill>
                <a:latin typeface="Montserrat"/>
                <a:cs typeface="Montserrat"/>
              </a:rPr>
              <a:t>learning</a:t>
            </a:r>
            <a:r>
              <a:rPr sz="1150" spc="-30" dirty="0">
                <a:solidFill>
                  <a:srgbClr val="231F20"/>
                </a:solidFill>
                <a:latin typeface="Montserrat"/>
                <a:cs typeface="Montserrat"/>
              </a:rPr>
              <a:t> </a:t>
            </a:r>
            <a:r>
              <a:rPr sz="1150" spc="-10" dirty="0">
                <a:solidFill>
                  <a:srgbClr val="231F20"/>
                </a:solidFill>
                <a:latin typeface="Montserrat"/>
                <a:cs typeface="Montserrat"/>
              </a:rPr>
              <a:t>engineer</a:t>
            </a:r>
            <a:r>
              <a:rPr lang="en-GB" sz="1150" spc="-10" dirty="0">
                <a:solidFill>
                  <a:srgbClr val="231F20"/>
                </a:solidFill>
                <a:latin typeface="Montserrat"/>
                <a:cs typeface="Montserrat"/>
              </a:rPr>
              <a:t>, </a:t>
            </a:r>
            <a:r>
              <a:rPr sz="1150" dirty="0">
                <a:solidFill>
                  <a:srgbClr val="231F20"/>
                </a:solidFill>
                <a:latin typeface="Montserrat"/>
                <a:cs typeface="Montserrat"/>
              </a:rPr>
              <a:t>Penetration</a:t>
            </a:r>
            <a:r>
              <a:rPr sz="1150" spc="-65" dirty="0">
                <a:solidFill>
                  <a:srgbClr val="231F20"/>
                </a:solidFill>
                <a:latin typeface="Montserrat"/>
                <a:cs typeface="Montserrat"/>
              </a:rPr>
              <a:t> </a:t>
            </a:r>
            <a:r>
              <a:rPr sz="1150" spc="-10" dirty="0">
                <a:solidFill>
                  <a:srgbClr val="231F20"/>
                </a:solidFill>
                <a:latin typeface="Montserrat"/>
                <a:cs typeface="Montserrat"/>
              </a:rPr>
              <a:t>tester</a:t>
            </a:r>
            <a:r>
              <a:rPr lang="en-GB" sz="1150" spc="-10" dirty="0">
                <a:solidFill>
                  <a:srgbClr val="231F20"/>
                </a:solidFill>
                <a:latin typeface="Montserrat"/>
                <a:cs typeface="Montserrat"/>
              </a:rPr>
              <a:t>, </a:t>
            </a:r>
            <a:r>
              <a:rPr sz="1150" spc="-10" dirty="0">
                <a:solidFill>
                  <a:srgbClr val="231F20"/>
                </a:solidFill>
                <a:latin typeface="Montserrat"/>
                <a:cs typeface="Montserrat"/>
              </a:rPr>
              <a:t>Software engineer</a:t>
            </a:r>
            <a:r>
              <a:rPr lang="en-GB" sz="1150" spc="-10" dirty="0">
                <a:solidFill>
                  <a:srgbClr val="231F20"/>
                </a:solidFill>
                <a:latin typeface="Montserrat"/>
                <a:cs typeface="Montserrat"/>
              </a:rPr>
              <a:t>, </a:t>
            </a:r>
            <a:r>
              <a:rPr sz="1150" spc="-10" dirty="0">
                <a:solidFill>
                  <a:srgbClr val="231F20"/>
                </a:solidFill>
                <a:latin typeface="Montserrat"/>
                <a:cs typeface="Montserrat"/>
              </a:rPr>
              <a:t>Systems</a:t>
            </a:r>
            <a:r>
              <a:rPr sz="1150" spc="-20" dirty="0">
                <a:solidFill>
                  <a:srgbClr val="231F20"/>
                </a:solidFill>
                <a:latin typeface="Montserrat"/>
                <a:cs typeface="Montserrat"/>
              </a:rPr>
              <a:t> </a:t>
            </a:r>
            <a:r>
              <a:rPr sz="1150" spc="-10" dirty="0">
                <a:solidFill>
                  <a:srgbClr val="231F20"/>
                </a:solidFill>
                <a:latin typeface="Montserrat"/>
                <a:cs typeface="Montserrat"/>
              </a:rPr>
              <a:t>analyst</a:t>
            </a:r>
            <a:r>
              <a:rPr lang="en-GB" sz="1150" spc="-10" dirty="0">
                <a:solidFill>
                  <a:srgbClr val="231F20"/>
                </a:solidFill>
                <a:latin typeface="Montserrat"/>
                <a:cs typeface="Montserrat"/>
              </a:rPr>
              <a:t>, </a:t>
            </a:r>
            <a:r>
              <a:rPr sz="1150" dirty="0">
                <a:solidFill>
                  <a:srgbClr val="231F20"/>
                </a:solidFill>
                <a:latin typeface="Montserrat"/>
                <a:cs typeface="Montserrat"/>
              </a:rPr>
              <a:t>UX</a:t>
            </a:r>
            <a:r>
              <a:rPr sz="1150" spc="-25" dirty="0">
                <a:solidFill>
                  <a:srgbClr val="231F20"/>
                </a:solidFill>
                <a:latin typeface="Montserrat"/>
                <a:cs typeface="Montserrat"/>
              </a:rPr>
              <a:t> </a:t>
            </a:r>
            <a:r>
              <a:rPr sz="1150" spc="-10" dirty="0">
                <a:solidFill>
                  <a:srgbClr val="231F20"/>
                </a:solidFill>
                <a:latin typeface="Montserrat"/>
                <a:cs typeface="Montserrat"/>
              </a:rPr>
              <a:t>designer</a:t>
            </a:r>
            <a:r>
              <a:rPr lang="en-GB" sz="1150" spc="-10" dirty="0">
                <a:solidFill>
                  <a:srgbClr val="231F20"/>
                </a:solidFill>
                <a:latin typeface="Montserrat"/>
                <a:cs typeface="Montserrat"/>
              </a:rPr>
              <a:t>, </a:t>
            </a:r>
            <a:r>
              <a:rPr sz="1150" spc="-10" dirty="0">
                <a:solidFill>
                  <a:srgbClr val="231F20"/>
                </a:solidFill>
                <a:latin typeface="Montserrat"/>
                <a:cs typeface="Montserrat"/>
              </a:rPr>
              <a:t>Web</a:t>
            </a:r>
            <a:r>
              <a:rPr sz="1150" spc="-50" dirty="0">
                <a:solidFill>
                  <a:srgbClr val="231F20"/>
                </a:solidFill>
                <a:latin typeface="Montserrat"/>
                <a:cs typeface="Montserrat"/>
              </a:rPr>
              <a:t> </a:t>
            </a:r>
            <a:r>
              <a:rPr sz="1150" spc="-10" dirty="0">
                <a:solidFill>
                  <a:srgbClr val="231F20"/>
                </a:solidFill>
                <a:latin typeface="Montserrat"/>
                <a:cs typeface="Montserrat"/>
              </a:rPr>
              <a:t>designer</a:t>
            </a:r>
            <a:r>
              <a:rPr lang="en-GB" sz="1150" spc="-10" dirty="0">
                <a:solidFill>
                  <a:srgbClr val="231F20"/>
                </a:solidFill>
                <a:latin typeface="Montserrat"/>
                <a:cs typeface="Montserrat"/>
              </a:rPr>
              <a:t>, </a:t>
            </a:r>
            <a:r>
              <a:rPr lang="en-GB" sz="1150" dirty="0">
                <a:solidFill>
                  <a:srgbClr val="231F20"/>
                </a:solidFill>
                <a:latin typeface="Montserrat"/>
                <a:cs typeface="Montserrat"/>
              </a:rPr>
              <a:t>Cyber</a:t>
            </a:r>
            <a:r>
              <a:rPr lang="en-GB" sz="1150" spc="-50" dirty="0">
                <a:solidFill>
                  <a:srgbClr val="231F20"/>
                </a:solidFill>
                <a:latin typeface="Montserrat"/>
                <a:cs typeface="Montserrat"/>
              </a:rPr>
              <a:t> </a:t>
            </a:r>
            <a:r>
              <a:rPr lang="en-GB" sz="1150" dirty="0">
                <a:solidFill>
                  <a:srgbClr val="231F20"/>
                </a:solidFill>
                <a:latin typeface="Montserrat"/>
                <a:cs typeface="Montserrat"/>
              </a:rPr>
              <a:t>security</a:t>
            </a:r>
            <a:r>
              <a:rPr lang="en-GB" sz="1150" spc="-50" dirty="0">
                <a:solidFill>
                  <a:srgbClr val="231F20"/>
                </a:solidFill>
                <a:latin typeface="Montserrat"/>
                <a:cs typeface="Montserrat"/>
              </a:rPr>
              <a:t> </a:t>
            </a:r>
            <a:r>
              <a:rPr lang="en-GB" sz="1150" spc="-10" dirty="0">
                <a:solidFill>
                  <a:srgbClr val="231F20"/>
                </a:solidFill>
                <a:latin typeface="Montserrat"/>
                <a:cs typeface="Montserrat"/>
              </a:rPr>
              <a:t>analyst, </a:t>
            </a:r>
            <a:r>
              <a:rPr lang="en-GB" sz="1150" dirty="0">
                <a:solidFill>
                  <a:srgbClr val="231F20"/>
                </a:solidFill>
                <a:latin typeface="Montserrat"/>
                <a:cs typeface="Montserrat"/>
              </a:rPr>
              <a:t>Data </a:t>
            </a:r>
            <a:r>
              <a:rPr lang="en-GB" sz="1150" spc="-10" dirty="0">
                <a:solidFill>
                  <a:srgbClr val="231F20"/>
                </a:solidFill>
                <a:latin typeface="Montserrat"/>
                <a:cs typeface="Montserrat"/>
              </a:rPr>
              <a:t>analyst, Forensic computer analyst</a:t>
            </a:r>
            <a:r>
              <a:rPr lang="en-GB" sz="1150" spc="-10" dirty="0">
                <a:latin typeface="Montserrat"/>
                <a:cs typeface="Montserrat"/>
              </a:rPr>
              <a:t>, </a:t>
            </a:r>
            <a:r>
              <a:rPr lang="en-GB" sz="1150" dirty="0">
                <a:solidFill>
                  <a:srgbClr val="231F20"/>
                </a:solidFill>
                <a:latin typeface="Montserrat"/>
                <a:cs typeface="Montserrat"/>
              </a:rPr>
              <a:t>Games</a:t>
            </a:r>
            <a:r>
              <a:rPr lang="en-GB" sz="1150" spc="-15" dirty="0">
                <a:solidFill>
                  <a:srgbClr val="231F20"/>
                </a:solidFill>
                <a:latin typeface="Montserrat"/>
                <a:cs typeface="Montserrat"/>
              </a:rPr>
              <a:t> </a:t>
            </a:r>
            <a:r>
              <a:rPr lang="en-GB" sz="1150" spc="-10" dirty="0">
                <a:solidFill>
                  <a:srgbClr val="231F20"/>
                </a:solidFill>
                <a:latin typeface="Montserrat"/>
                <a:cs typeface="Montserrat"/>
              </a:rPr>
              <a:t>developer and many more!</a:t>
            </a:r>
            <a:endParaRPr lang="en-GB" sz="1150" dirty="0">
              <a:latin typeface="Montserrat"/>
              <a:cs typeface="Montserrat"/>
            </a:endParaRPr>
          </a:p>
          <a:p>
            <a:pPr marL="240665" indent="-227965">
              <a:lnSpc>
                <a:spcPct val="100000"/>
              </a:lnSpc>
              <a:spcBef>
                <a:spcPts val="120"/>
              </a:spcBef>
              <a:buChar char="•"/>
              <a:tabLst>
                <a:tab pos="240665" algn="l"/>
              </a:tabLst>
            </a:pPr>
            <a:endParaRPr sz="1150" dirty="0">
              <a:latin typeface="Montserrat"/>
              <a:cs typeface="Montserrat"/>
            </a:endParaRPr>
          </a:p>
        </p:txBody>
      </p:sp>
      <p:sp>
        <p:nvSpPr>
          <p:cNvPr id="8" name="TextBox 7">
            <a:extLst>
              <a:ext uri="{FF2B5EF4-FFF2-40B4-BE49-F238E27FC236}">
                <a16:creationId xmlns:a16="http://schemas.microsoft.com/office/drawing/2014/main" id="{679C480A-6E98-4695-812C-9216AB9D6DF2}"/>
              </a:ext>
            </a:extLst>
          </p:cNvPr>
          <p:cNvSpPr txBox="1"/>
          <p:nvPr/>
        </p:nvSpPr>
        <p:spPr>
          <a:xfrm>
            <a:off x="4540250" y="7523285"/>
            <a:ext cx="2945841" cy="2677656"/>
          </a:xfrm>
          <a:prstGeom prst="rect">
            <a:avLst/>
          </a:prstGeom>
          <a:noFill/>
        </p:spPr>
        <p:txBody>
          <a:bodyPr wrap="square" rtlCol="0">
            <a:spAutoFit/>
          </a:bodyPr>
          <a:lstStyle/>
          <a:p>
            <a:pPr lvl="0">
              <a:buSzPts val="1000"/>
              <a:tabLst>
                <a:tab pos="457200" algn="l"/>
              </a:tabLst>
            </a:pPr>
            <a:r>
              <a:rPr lang="en-GB" sz="1400" b="1" dirty="0">
                <a:solidFill>
                  <a:schemeClr val="tx1"/>
                </a:solidFill>
                <a:latin typeface="Calibri" panose="020F0502020204030204" pitchFamily="34" charset="0"/>
                <a:ea typeface="Calibri" panose="020F0502020204030204" pitchFamily="34" charset="0"/>
              </a:rPr>
              <a:t>Keep in mind..</a:t>
            </a:r>
            <a:endParaRPr lang="en-GB" sz="1400" b="1" dirty="0">
              <a:solidFill>
                <a:schemeClr val="tx1"/>
              </a:solidFill>
              <a:effectLst/>
              <a:latin typeface="Calibri" panose="020F0502020204030204" pitchFamily="34" charset="0"/>
              <a:ea typeface="Calibri" panose="020F0502020204030204" pitchFamily="34" charset="0"/>
            </a:endParaRPr>
          </a:p>
          <a:p>
            <a:pPr lvl="0">
              <a:buSzPts val="1000"/>
              <a:tabLst>
                <a:tab pos="457200" algn="l"/>
              </a:tabLst>
            </a:pPr>
            <a:endParaRPr lang="en-GB" sz="1400" b="1" dirty="0">
              <a:solidFill>
                <a:schemeClr val="tx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1400" dirty="0">
                <a:solidFill>
                  <a:schemeClr val="tx1"/>
                </a:solidFill>
                <a:effectLst/>
                <a:latin typeface="Calibri" panose="020F0502020204030204" pitchFamily="34" charset="0"/>
                <a:ea typeface="Calibri" panose="020F0502020204030204" pitchFamily="34" charset="0"/>
              </a:rPr>
              <a:t>Students need to be studying higher tier maths</a:t>
            </a:r>
          </a:p>
          <a:p>
            <a:pPr lvl="0">
              <a:buSzPts val="1000"/>
              <a:tabLst>
                <a:tab pos="457200" algn="l"/>
              </a:tabLst>
            </a:pPr>
            <a:endParaRPr lang="en-GB" sz="1400" dirty="0">
              <a:solidFill>
                <a:schemeClr val="tx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1400" dirty="0">
                <a:solidFill>
                  <a:schemeClr val="tx1"/>
                </a:solidFill>
                <a:effectLst/>
                <a:latin typeface="Calibri" panose="020F0502020204030204" pitchFamily="34" charset="0"/>
                <a:ea typeface="Calibri" panose="020F0502020204030204" pitchFamily="34" charset="0"/>
              </a:rPr>
              <a:t>This course is not needed to progress onto Computer Science A-levels</a:t>
            </a:r>
          </a:p>
          <a:p>
            <a:pPr lvl="0">
              <a:buSzPts val="1000"/>
              <a:tabLst>
                <a:tab pos="457200" algn="l"/>
              </a:tabLst>
            </a:pPr>
            <a:endParaRPr lang="en-GB" sz="1400" dirty="0">
              <a:solidFill>
                <a:schemeClr val="tx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1400" dirty="0">
                <a:solidFill>
                  <a:schemeClr val="tx1"/>
                </a:solidFill>
                <a:effectLst/>
                <a:latin typeface="Calibri" panose="020F0502020204030204" pitchFamily="34" charset="0"/>
                <a:ea typeface="Calibri" panose="020F0502020204030204" pitchFamily="34" charset="0"/>
              </a:rPr>
              <a:t>Acceptance onto this course will need teacher approval of suitability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68605">
              <a:lnSpc>
                <a:spcPct val="100000"/>
              </a:lnSpc>
              <a:spcBef>
                <a:spcPts val="100"/>
              </a:spcBef>
            </a:pPr>
            <a:r>
              <a:rPr dirty="0"/>
              <a:t>BTEC</a:t>
            </a:r>
            <a:r>
              <a:rPr spc="-45" dirty="0"/>
              <a:t> </a:t>
            </a:r>
            <a:r>
              <a:rPr dirty="0"/>
              <a:t>Digital</a:t>
            </a:r>
            <a:r>
              <a:rPr spc="-45" dirty="0"/>
              <a:t> </a:t>
            </a:r>
            <a:r>
              <a:rPr spc="-10" dirty="0"/>
              <a:t>Information</a:t>
            </a:r>
            <a:r>
              <a:rPr spc="-40" dirty="0"/>
              <a:t> </a:t>
            </a:r>
            <a:r>
              <a:rPr spc="-10" dirty="0"/>
              <a:t>Technology</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0937"/>
            <a:ext cx="6895465" cy="5739765"/>
          </a:xfrm>
          <a:prstGeom prst="rect">
            <a:avLst/>
          </a:prstGeom>
        </p:spPr>
        <p:txBody>
          <a:bodyPr vert="horz" wrap="square" lIns="0" tIns="27939" rIns="0" bIns="0" rtlCol="0">
            <a:spAutoFit/>
          </a:bodyPr>
          <a:lstStyle/>
          <a:p>
            <a:pPr marL="12700">
              <a:lnSpc>
                <a:spcPct val="100000"/>
              </a:lnSpc>
              <a:spcBef>
                <a:spcPts val="219"/>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a:latin typeface="Montserrat"/>
              <a:cs typeface="Montserrat"/>
            </a:endParaRPr>
          </a:p>
          <a:p>
            <a:pPr marL="12700">
              <a:lnSpc>
                <a:spcPct val="100000"/>
              </a:lnSpc>
              <a:spcBef>
                <a:spcPts val="120"/>
              </a:spcBef>
            </a:pPr>
            <a:r>
              <a:rPr sz="1150" spc="-10" dirty="0">
                <a:solidFill>
                  <a:srgbClr val="231F20"/>
                </a:solidFill>
                <a:latin typeface="Montserrat"/>
                <a:cs typeface="Montserrat"/>
              </a:rPr>
              <a:t>Pearson</a:t>
            </a:r>
            <a:endParaRPr sz="1150">
              <a:latin typeface="Montserrat"/>
              <a:cs typeface="Montserrat"/>
            </a:endParaRPr>
          </a:p>
          <a:p>
            <a:pPr>
              <a:lnSpc>
                <a:spcPct val="100000"/>
              </a:lnSpc>
              <a:spcBef>
                <a:spcPts val="215"/>
              </a:spcBef>
            </a:pPr>
            <a:endParaRPr sz="115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Mrs</a:t>
            </a:r>
            <a:r>
              <a:rPr sz="1150" spc="-30" dirty="0">
                <a:solidFill>
                  <a:srgbClr val="231F20"/>
                </a:solidFill>
                <a:latin typeface="Montserrat"/>
                <a:cs typeface="Montserrat"/>
              </a:rPr>
              <a:t> </a:t>
            </a:r>
            <a:r>
              <a:rPr sz="1150" spc="-10" dirty="0">
                <a:solidFill>
                  <a:srgbClr val="231F20"/>
                </a:solidFill>
                <a:latin typeface="Montserrat"/>
                <a:cs typeface="Montserrat"/>
              </a:rPr>
              <a:t>Barnes</a:t>
            </a:r>
            <a:endParaRPr sz="1150">
              <a:latin typeface="Montserrat"/>
              <a:cs typeface="Montserrat"/>
            </a:endParaRPr>
          </a:p>
          <a:p>
            <a:pPr>
              <a:lnSpc>
                <a:spcPct val="100000"/>
              </a:lnSpc>
              <a:spcBef>
                <a:spcPts val="220"/>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This</a:t>
            </a:r>
            <a:r>
              <a:rPr sz="1150" spc="-10" dirty="0">
                <a:solidFill>
                  <a:srgbClr val="231F20"/>
                </a:solidFill>
                <a:latin typeface="Montserrat"/>
                <a:cs typeface="Montserrat"/>
              </a:rPr>
              <a:t> </a:t>
            </a:r>
            <a:r>
              <a:rPr sz="1150" dirty="0">
                <a:solidFill>
                  <a:srgbClr val="231F20"/>
                </a:solidFill>
                <a:latin typeface="Montserrat"/>
                <a:cs typeface="Montserrat"/>
              </a:rPr>
              <a:t>qualification</a:t>
            </a:r>
            <a:r>
              <a:rPr sz="1150" spc="-10" dirty="0">
                <a:solidFill>
                  <a:srgbClr val="231F20"/>
                </a:solidFill>
                <a:latin typeface="Montserrat"/>
                <a:cs typeface="Montserrat"/>
              </a:rPr>
              <a:t> </a:t>
            </a:r>
            <a:r>
              <a:rPr sz="1150" dirty="0">
                <a:solidFill>
                  <a:srgbClr val="231F20"/>
                </a:solidFill>
                <a:latin typeface="Montserrat"/>
                <a:cs typeface="Montserrat"/>
              </a:rPr>
              <a:t>is</a:t>
            </a:r>
            <a:r>
              <a:rPr sz="1150" spc="-10" dirty="0">
                <a:solidFill>
                  <a:srgbClr val="231F20"/>
                </a:solidFill>
                <a:latin typeface="Montserrat"/>
                <a:cs typeface="Montserrat"/>
              </a:rPr>
              <a:t> </a:t>
            </a:r>
            <a:r>
              <a:rPr sz="1150" dirty="0">
                <a:solidFill>
                  <a:srgbClr val="231F20"/>
                </a:solidFill>
                <a:latin typeface="Montserrat"/>
                <a:cs typeface="Montserrat"/>
              </a:rPr>
              <a:t>for</a:t>
            </a:r>
            <a:r>
              <a:rPr sz="1150" spc="-10" dirty="0">
                <a:solidFill>
                  <a:srgbClr val="231F20"/>
                </a:solidFill>
                <a:latin typeface="Montserrat"/>
                <a:cs typeface="Montserrat"/>
              </a:rPr>
              <a:t> </a:t>
            </a:r>
            <a:r>
              <a:rPr sz="1150" dirty="0">
                <a:solidFill>
                  <a:srgbClr val="231F20"/>
                </a:solidFill>
                <a:latin typeface="Montserrat"/>
                <a:cs typeface="Montserrat"/>
              </a:rPr>
              <a:t>students</a:t>
            </a:r>
            <a:r>
              <a:rPr sz="1150" spc="-10" dirty="0">
                <a:solidFill>
                  <a:srgbClr val="231F20"/>
                </a:solidFill>
                <a:latin typeface="Montserrat"/>
                <a:cs typeface="Montserrat"/>
              </a:rPr>
              <a:t> </a:t>
            </a:r>
            <a:r>
              <a:rPr sz="1150" dirty="0">
                <a:solidFill>
                  <a:srgbClr val="231F20"/>
                </a:solidFill>
                <a:latin typeface="Montserrat"/>
                <a:cs typeface="Montserrat"/>
              </a:rPr>
              <a:t>who</a:t>
            </a:r>
            <a:r>
              <a:rPr sz="1150" spc="-10" dirty="0">
                <a:solidFill>
                  <a:srgbClr val="231F20"/>
                </a:solidFill>
                <a:latin typeface="Montserrat"/>
                <a:cs typeface="Montserrat"/>
              </a:rPr>
              <a:t> </a:t>
            </a:r>
            <a:r>
              <a:rPr sz="1150" dirty="0">
                <a:solidFill>
                  <a:srgbClr val="231F20"/>
                </a:solidFill>
                <a:latin typeface="Montserrat"/>
                <a:cs typeface="Montserrat"/>
              </a:rPr>
              <a:t>may</a:t>
            </a:r>
            <a:r>
              <a:rPr sz="1150" spc="-10" dirty="0">
                <a:solidFill>
                  <a:srgbClr val="231F20"/>
                </a:solidFill>
                <a:latin typeface="Montserrat"/>
                <a:cs typeface="Montserrat"/>
              </a:rPr>
              <a:t> </a:t>
            </a:r>
            <a:r>
              <a:rPr sz="1150" dirty="0">
                <a:solidFill>
                  <a:srgbClr val="231F20"/>
                </a:solidFill>
                <a:latin typeface="Montserrat"/>
                <a:cs typeface="Montserrat"/>
              </a:rPr>
              <a:t>want</a:t>
            </a:r>
            <a:r>
              <a:rPr sz="1150" spc="-10"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a:t>
            </a:r>
            <a:r>
              <a:rPr sz="1150" dirty="0">
                <a:solidFill>
                  <a:srgbClr val="231F20"/>
                </a:solidFill>
                <a:latin typeface="Montserrat"/>
                <a:cs typeface="Montserrat"/>
              </a:rPr>
              <a:t>start</a:t>
            </a:r>
            <a:r>
              <a:rPr sz="1150" spc="-10" dirty="0">
                <a:solidFill>
                  <a:srgbClr val="231F20"/>
                </a:solidFill>
                <a:latin typeface="Montserrat"/>
                <a:cs typeface="Montserrat"/>
              </a:rPr>
              <a:t> </a:t>
            </a:r>
            <a:r>
              <a:rPr sz="1150" dirty="0">
                <a:solidFill>
                  <a:srgbClr val="231F20"/>
                </a:solidFill>
                <a:latin typeface="Montserrat"/>
                <a:cs typeface="Montserrat"/>
              </a:rPr>
              <a:t>a</a:t>
            </a:r>
            <a:r>
              <a:rPr sz="1150" spc="-5" dirty="0">
                <a:solidFill>
                  <a:srgbClr val="231F20"/>
                </a:solidFill>
                <a:latin typeface="Montserrat"/>
                <a:cs typeface="Montserrat"/>
              </a:rPr>
              <a:t> </a:t>
            </a:r>
            <a:r>
              <a:rPr sz="1150" dirty="0">
                <a:solidFill>
                  <a:srgbClr val="231F20"/>
                </a:solidFill>
                <a:latin typeface="Montserrat"/>
                <a:cs typeface="Montserrat"/>
              </a:rPr>
              <a:t>career</a:t>
            </a:r>
            <a:r>
              <a:rPr sz="1150" spc="-10" dirty="0">
                <a:solidFill>
                  <a:srgbClr val="231F20"/>
                </a:solidFill>
                <a:latin typeface="Montserrat"/>
                <a:cs typeface="Montserrat"/>
              </a:rPr>
              <a:t> </a:t>
            </a:r>
            <a:r>
              <a:rPr sz="1150" dirty="0">
                <a:solidFill>
                  <a:srgbClr val="231F20"/>
                </a:solidFill>
                <a:latin typeface="Montserrat"/>
                <a:cs typeface="Montserrat"/>
              </a:rPr>
              <a:t>in</a:t>
            </a:r>
            <a:r>
              <a:rPr sz="1150" spc="-10" dirty="0">
                <a:solidFill>
                  <a:srgbClr val="231F20"/>
                </a:solidFill>
                <a:latin typeface="Montserrat"/>
                <a:cs typeface="Montserrat"/>
              </a:rPr>
              <a:t> </a:t>
            </a:r>
            <a:r>
              <a:rPr sz="1150" dirty="0">
                <a:solidFill>
                  <a:srgbClr val="231F20"/>
                </a:solidFill>
                <a:latin typeface="Montserrat"/>
                <a:cs typeface="Montserrat"/>
              </a:rPr>
              <a:t>Digital</a:t>
            </a:r>
            <a:r>
              <a:rPr sz="1150" spc="-10" dirty="0">
                <a:solidFill>
                  <a:srgbClr val="231F20"/>
                </a:solidFill>
                <a:latin typeface="Montserrat"/>
                <a:cs typeface="Montserrat"/>
              </a:rPr>
              <a:t> Technology.</a:t>
            </a:r>
            <a:endParaRPr sz="1150">
              <a:latin typeface="Montserrat"/>
              <a:cs typeface="Montserrat"/>
            </a:endParaRPr>
          </a:p>
          <a:p>
            <a:pPr marL="12700" marR="264795" algn="just">
              <a:lnSpc>
                <a:spcPct val="108700"/>
              </a:lnSpc>
            </a:pPr>
            <a:r>
              <a:rPr sz="1150" dirty="0">
                <a:solidFill>
                  <a:srgbClr val="231F20"/>
                </a:solidFill>
                <a:latin typeface="Montserrat"/>
                <a:cs typeface="Montserrat"/>
              </a:rPr>
              <a:t>It</a:t>
            </a:r>
            <a:r>
              <a:rPr sz="1150" spc="-15" dirty="0">
                <a:solidFill>
                  <a:srgbClr val="231F20"/>
                </a:solidFill>
                <a:latin typeface="Montserrat"/>
                <a:cs typeface="Montserrat"/>
              </a:rPr>
              <a:t> </a:t>
            </a:r>
            <a:r>
              <a:rPr sz="1150" dirty="0">
                <a:solidFill>
                  <a:srgbClr val="231F20"/>
                </a:solidFill>
                <a:latin typeface="Montserrat"/>
                <a:cs typeface="Montserrat"/>
              </a:rPr>
              <a:t>is</a:t>
            </a:r>
            <a:r>
              <a:rPr sz="1150" spc="-15" dirty="0">
                <a:solidFill>
                  <a:srgbClr val="231F20"/>
                </a:solidFill>
                <a:latin typeface="Montserrat"/>
                <a:cs typeface="Montserrat"/>
              </a:rPr>
              <a:t> </a:t>
            </a:r>
            <a:r>
              <a:rPr sz="1150" dirty="0">
                <a:solidFill>
                  <a:srgbClr val="231F20"/>
                </a:solidFill>
                <a:latin typeface="Montserrat"/>
                <a:cs typeface="Montserrat"/>
              </a:rPr>
              <a:t>an</a:t>
            </a:r>
            <a:r>
              <a:rPr sz="1150" spc="-15" dirty="0">
                <a:solidFill>
                  <a:srgbClr val="231F20"/>
                </a:solidFill>
                <a:latin typeface="Montserrat"/>
                <a:cs typeface="Montserrat"/>
              </a:rPr>
              <a:t> </a:t>
            </a:r>
            <a:r>
              <a:rPr sz="1150" dirty="0">
                <a:solidFill>
                  <a:srgbClr val="231F20"/>
                </a:solidFill>
                <a:latin typeface="Montserrat"/>
                <a:cs typeface="Montserrat"/>
              </a:rPr>
              <a:t>ideal</a:t>
            </a:r>
            <a:r>
              <a:rPr sz="1150" spc="-15" dirty="0">
                <a:solidFill>
                  <a:srgbClr val="231F20"/>
                </a:solidFill>
                <a:latin typeface="Montserrat"/>
                <a:cs typeface="Montserrat"/>
              </a:rPr>
              <a:t> </a:t>
            </a:r>
            <a:r>
              <a:rPr sz="1150" dirty="0">
                <a:solidFill>
                  <a:srgbClr val="231F20"/>
                </a:solidFill>
                <a:latin typeface="Montserrat"/>
                <a:cs typeface="Montserrat"/>
              </a:rPr>
              <a:t>qualification</a:t>
            </a:r>
            <a:r>
              <a:rPr sz="1150" spc="-15" dirty="0">
                <a:solidFill>
                  <a:srgbClr val="231F20"/>
                </a:solidFill>
                <a:latin typeface="Montserrat"/>
                <a:cs typeface="Montserrat"/>
              </a:rPr>
              <a:t> </a:t>
            </a:r>
            <a:r>
              <a:rPr sz="1150" dirty="0">
                <a:solidFill>
                  <a:srgbClr val="231F20"/>
                </a:solidFill>
                <a:latin typeface="Montserrat"/>
                <a:cs typeface="Montserrat"/>
              </a:rPr>
              <a:t>for</a:t>
            </a:r>
            <a:r>
              <a:rPr sz="1150" spc="-15" dirty="0">
                <a:solidFill>
                  <a:srgbClr val="231F20"/>
                </a:solidFill>
                <a:latin typeface="Montserrat"/>
                <a:cs typeface="Montserrat"/>
              </a:rPr>
              <a:t> </a:t>
            </a:r>
            <a:r>
              <a:rPr sz="1150" dirty="0">
                <a:solidFill>
                  <a:srgbClr val="231F20"/>
                </a:solidFill>
                <a:latin typeface="Montserrat"/>
                <a:cs typeface="Montserrat"/>
              </a:rPr>
              <a:t>those</a:t>
            </a:r>
            <a:r>
              <a:rPr sz="1150" spc="-15" dirty="0">
                <a:solidFill>
                  <a:srgbClr val="231F20"/>
                </a:solidFill>
                <a:latin typeface="Montserrat"/>
                <a:cs typeface="Montserrat"/>
              </a:rPr>
              <a:t> </a:t>
            </a:r>
            <a:r>
              <a:rPr sz="1150" dirty="0">
                <a:solidFill>
                  <a:srgbClr val="231F20"/>
                </a:solidFill>
                <a:latin typeface="Montserrat"/>
                <a:cs typeface="Montserrat"/>
              </a:rPr>
              <a:t>intending</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progress</a:t>
            </a:r>
            <a:r>
              <a:rPr sz="1150" spc="-15" dirty="0">
                <a:solidFill>
                  <a:srgbClr val="231F20"/>
                </a:solidFill>
                <a:latin typeface="Montserrat"/>
                <a:cs typeface="Montserrat"/>
              </a:rPr>
              <a:t> </a:t>
            </a:r>
            <a:r>
              <a:rPr sz="1150" dirty="0">
                <a:solidFill>
                  <a:srgbClr val="231F20"/>
                </a:solidFill>
                <a:latin typeface="Montserrat"/>
                <a:cs typeface="Montserrat"/>
              </a:rPr>
              <a:t>directly</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employment</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spc="-10" dirty="0">
                <a:solidFill>
                  <a:srgbClr val="231F20"/>
                </a:solidFill>
                <a:latin typeface="Montserrat"/>
                <a:cs typeface="Montserrat"/>
              </a:rPr>
              <a:t>Digital Technology, </a:t>
            </a:r>
            <a:r>
              <a:rPr sz="1150" dirty="0">
                <a:solidFill>
                  <a:srgbClr val="231F20"/>
                </a:solidFill>
                <a:latin typeface="Montserrat"/>
                <a:cs typeface="Montserrat"/>
              </a:rPr>
              <a:t>IT</a:t>
            </a:r>
            <a:r>
              <a:rPr sz="1150" spc="-10" dirty="0">
                <a:solidFill>
                  <a:srgbClr val="231F20"/>
                </a:solidFill>
                <a:latin typeface="Montserrat"/>
                <a:cs typeface="Montserrat"/>
              </a:rPr>
              <a:t> </a:t>
            </a:r>
            <a:r>
              <a:rPr sz="1150" dirty="0">
                <a:solidFill>
                  <a:srgbClr val="231F20"/>
                </a:solidFill>
                <a:latin typeface="Montserrat"/>
                <a:cs typeface="Montserrat"/>
              </a:rPr>
              <a:t>or</a:t>
            </a:r>
            <a:r>
              <a:rPr sz="1150" spc="-10"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a:t>
            </a:r>
            <a:r>
              <a:rPr sz="1150" dirty="0">
                <a:solidFill>
                  <a:srgbClr val="231F20"/>
                </a:solidFill>
                <a:latin typeface="Montserrat"/>
                <a:cs typeface="Montserrat"/>
              </a:rPr>
              <a:t>an</a:t>
            </a:r>
            <a:r>
              <a:rPr sz="1150" spc="-10" dirty="0">
                <a:solidFill>
                  <a:srgbClr val="231F20"/>
                </a:solidFill>
                <a:latin typeface="Montserrat"/>
                <a:cs typeface="Montserrat"/>
              </a:rPr>
              <a:t> </a:t>
            </a:r>
            <a:r>
              <a:rPr sz="1150" dirty="0">
                <a:solidFill>
                  <a:srgbClr val="231F20"/>
                </a:solidFill>
                <a:latin typeface="Montserrat"/>
                <a:cs typeface="Montserrat"/>
              </a:rPr>
              <a:t>IT</a:t>
            </a:r>
            <a:r>
              <a:rPr sz="1150" spc="-10" dirty="0">
                <a:solidFill>
                  <a:srgbClr val="231F20"/>
                </a:solidFill>
                <a:latin typeface="Montserrat"/>
                <a:cs typeface="Montserrat"/>
              </a:rPr>
              <a:t> apprenticeship. </a:t>
            </a:r>
            <a:r>
              <a:rPr sz="1150" dirty="0">
                <a:solidFill>
                  <a:srgbClr val="231F20"/>
                </a:solidFill>
                <a:latin typeface="Montserrat"/>
                <a:cs typeface="Montserrat"/>
              </a:rPr>
              <a:t>This</a:t>
            </a:r>
            <a:r>
              <a:rPr sz="1150" spc="-10" dirty="0">
                <a:solidFill>
                  <a:srgbClr val="231F20"/>
                </a:solidFill>
                <a:latin typeface="Montserrat"/>
                <a:cs typeface="Montserrat"/>
              </a:rPr>
              <a:t> vocational</a:t>
            </a:r>
            <a:r>
              <a:rPr sz="1150" spc="-5" dirty="0">
                <a:solidFill>
                  <a:srgbClr val="231F20"/>
                </a:solidFill>
                <a:latin typeface="Montserrat"/>
                <a:cs typeface="Montserrat"/>
              </a:rPr>
              <a:t> </a:t>
            </a:r>
            <a:r>
              <a:rPr sz="1150" dirty="0">
                <a:solidFill>
                  <a:srgbClr val="231F20"/>
                </a:solidFill>
                <a:latin typeface="Montserrat"/>
                <a:cs typeface="Montserrat"/>
              </a:rPr>
              <a:t>qualification</a:t>
            </a:r>
            <a:r>
              <a:rPr sz="1150" spc="-10" dirty="0">
                <a:solidFill>
                  <a:srgbClr val="231F20"/>
                </a:solidFill>
                <a:latin typeface="Montserrat"/>
                <a:cs typeface="Montserrat"/>
              </a:rPr>
              <a:t> </a:t>
            </a:r>
            <a:r>
              <a:rPr sz="1150" dirty="0">
                <a:solidFill>
                  <a:srgbClr val="231F20"/>
                </a:solidFill>
                <a:latin typeface="Montserrat"/>
                <a:cs typeface="Montserrat"/>
              </a:rPr>
              <a:t>will</a:t>
            </a:r>
            <a:r>
              <a:rPr sz="1150" spc="-10" dirty="0">
                <a:solidFill>
                  <a:srgbClr val="231F20"/>
                </a:solidFill>
                <a:latin typeface="Montserrat"/>
                <a:cs typeface="Montserrat"/>
              </a:rPr>
              <a:t> </a:t>
            </a:r>
            <a:r>
              <a:rPr sz="1150" dirty="0">
                <a:solidFill>
                  <a:srgbClr val="231F20"/>
                </a:solidFill>
                <a:latin typeface="Montserrat"/>
                <a:cs typeface="Montserrat"/>
              </a:rPr>
              <a:t>provide</a:t>
            </a:r>
            <a:r>
              <a:rPr sz="1150" spc="-10" dirty="0">
                <a:solidFill>
                  <a:srgbClr val="231F20"/>
                </a:solidFill>
                <a:latin typeface="Montserrat"/>
                <a:cs typeface="Montserrat"/>
              </a:rPr>
              <a:t> students </a:t>
            </a:r>
            <a:r>
              <a:rPr sz="1150" dirty="0">
                <a:solidFill>
                  <a:srgbClr val="231F20"/>
                </a:solidFill>
                <a:latin typeface="Montserrat"/>
                <a:cs typeface="Montserrat"/>
              </a:rPr>
              <a:t>with</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10" dirty="0">
                <a:solidFill>
                  <a:srgbClr val="231F20"/>
                </a:solidFill>
                <a:latin typeface="Montserrat"/>
                <a:cs typeface="Montserrat"/>
              </a:rPr>
              <a:t>knowledge,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understanding</a:t>
            </a:r>
            <a:r>
              <a:rPr sz="1150" spc="-15" dirty="0">
                <a:solidFill>
                  <a:srgbClr val="231F20"/>
                </a:solidFill>
                <a:latin typeface="Montserrat"/>
                <a:cs typeface="Montserrat"/>
              </a:rPr>
              <a:t> </a:t>
            </a:r>
            <a:r>
              <a:rPr sz="1150" dirty="0">
                <a:solidFill>
                  <a:srgbClr val="231F20"/>
                </a:solidFill>
                <a:latin typeface="Montserrat"/>
                <a:cs typeface="Montserrat"/>
              </a:rPr>
              <a:t>needed</a:t>
            </a:r>
            <a:r>
              <a:rPr sz="1150" spc="-10" dirty="0">
                <a:solidFill>
                  <a:srgbClr val="231F20"/>
                </a:solidFill>
                <a:latin typeface="Montserrat"/>
                <a:cs typeface="Montserrat"/>
              </a:rPr>
              <a:t> </a:t>
            </a:r>
            <a:r>
              <a:rPr sz="1150" dirty="0">
                <a:solidFill>
                  <a:srgbClr val="231F20"/>
                </a:solidFill>
                <a:latin typeface="Montserrat"/>
                <a:cs typeface="Montserrat"/>
              </a:rPr>
              <a:t>for</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career</a:t>
            </a:r>
            <a:r>
              <a:rPr sz="1150" spc="-10"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this</a:t>
            </a:r>
            <a:r>
              <a:rPr sz="1150" spc="-10" dirty="0">
                <a:solidFill>
                  <a:srgbClr val="231F20"/>
                </a:solidFill>
                <a:latin typeface="Montserrat"/>
                <a:cs typeface="Montserrat"/>
              </a:rPr>
              <a:t> sector.</a:t>
            </a:r>
            <a:endParaRPr sz="1150">
              <a:latin typeface="Montserrat"/>
              <a:cs typeface="Montserrat"/>
            </a:endParaRPr>
          </a:p>
          <a:p>
            <a:pPr marL="12700" marR="5080">
              <a:lnSpc>
                <a:spcPct val="108700"/>
              </a:lnSpc>
            </a:pPr>
            <a:r>
              <a:rPr sz="1150" spc="-10" dirty="0">
                <a:solidFill>
                  <a:srgbClr val="231F20"/>
                </a:solidFill>
                <a:latin typeface="Montserrat"/>
                <a:cs typeface="Montserrat"/>
              </a:rPr>
              <a:t>You</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10" dirty="0">
                <a:solidFill>
                  <a:srgbClr val="231F20"/>
                </a:solidFill>
                <a:latin typeface="Montserrat"/>
                <a:cs typeface="Montserrat"/>
              </a:rPr>
              <a:t> </a:t>
            </a:r>
            <a:r>
              <a:rPr sz="1150" dirty="0">
                <a:solidFill>
                  <a:srgbClr val="231F20"/>
                </a:solidFill>
                <a:latin typeface="Montserrat"/>
                <a:cs typeface="Montserrat"/>
              </a:rPr>
              <a:t>study</a:t>
            </a:r>
            <a:r>
              <a:rPr sz="1150" spc="-10" dirty="0">
                <a:solidFill>
                  <a:srgbClr val="231F20"/>
                </a:solidFill>
                <a:latin typeface="Montserrat"/>
                <a:cs typeface="Montserrat"/>
              </a:rPr>
              <a:t> </a:t>
            </a:r>
            <a:r>
              <a:rPr sz="1150" dirty="0">
                <a:solidFill>
                  <a:srgbClr val="231F20"/>
                </a:solidFill>
                <a:latin typeface="Montserrat"/>
                <a:cs typeface="Montserrat"/>
              </a:rPr>
              <a:t>project</a:t>
            </a:r>
            <a:r>
              <a:rPr sz="1150" spc="-10" dirty="0">
                <a:solidFill>
                  <a:srgbClr val="231F20"/>
                </a:solidFill>
                <a:latin typeface="Montserrat"/>
                <a:cs typeface="Montserrat"/>
              </a:rPr>
              <a:t> </a:t>
            </a:r>
            <a:r>
              <a:rPr sz="1150" dirty="0">
                <a:solidFill>
                  <a:srgbClr val="231F20"/>
                </a:solidFill>
                <a:latin typeface="Montserrat"/>
                <a:cs typeface="Montserrat"/>
              </a:rPr>
              <a:t>planning,</a:t>
            </a:r>
            <a:r>
              <a:rPr sz="1150" spc="-10" dirty="0">
                <a:solidFill>
                  <a:srgbClr val="231F20"/>
                </a:solidFill>
                <a:latin typeface="Montserrat"/>
                <a:cs typeface="Montserrat"/>
              </a:rPr>
              <a:t> </a:t>
            </a:r>
            <a:r>
              <a:rPr sz="1150" dirty="0">
                <a:solidFill>
                  <a:srgbClr val="231F20"/>
                </a:solidFill>
                <a:latin typeface="Montserrat"/>
                <a:cs typeface="Montserrat"/>
              </a:rPr>
              <a:t>data</a:t>
            </a:r>
            <a:r>
              <a:rPr sz="1150" spc="-10" dirty="0">
                <a:solidFill>
                  <a:srgbClr val="231F20"/>
                </a:solidFill>
                <a:latin typeface="Montserrat"/>
                <a:cs typeface="Montserrat"/>
              </a:rPr>
              <a:t> </a:t>
            </a:r>
            <a:r>
              <a:rPr sz="1150" dirty="0">
                <a:solidFill>
                  <a:srgbClr val="231F20"/>
                </a:solidFill>
                <a:latin typeface="Montserrat"/>
                <a:cs typeface="Montserrat"/>
              </a:rPr>
              <a:t>management,</a:t>
            </a:r>
            <a:r>
              <a:rPr sz="1150" spc="-10" dirty="0">
                <a:solidFill>
                  <a:srgbClr val="231F20"/>
                </a:solidFill>
                <a:latin typeface="Montserrat"/>
                <a:cs typeface="Montserrat"/>
              </a:rPr>
              <a:t> </a:t>
            </a:r>
            <a:r>
              <a:rPr sz="1150" dirty="0">
                <a:solidFill>
                  <a:srgbClr val="231F20"/>
                </a:solidFill>
                <a:latin typeface="Montserrat"/>
                <a:cs typeface="Montserrat"/>
              </a:rPr>
              <a:t>data</a:t>
            </a:r>
            <a:r>
              <a:rPr sz="1150" spc="-10" dirty="0">
                <a:solidFill>
                  <a:srgbClr val="231F20"/>
                </a:solidFill>
                <a:latin typeface="Montserrat"/>
                <a:cs typeface="Montserrat"/>
              </a:rPr>
              <a:t> interpretation, </a:t>
            </a:r>
            <a:r>
              <a:rPr sz="1150" dirty="0">
                <a:solidFill>
                  <a:srgbClr val="231F20"/>
                </a:solidFill>
                <a:latin typeface="Montserrat"/>
                <a:cs typeface="Montserrat"/>
              </a:rPr>
              <a:t>data</a:t>
            </a:r>
            <a:r>
              <a:rPr sz="1150" spc="-10" dirty="0">
                <a:solidFill>
                  <a:srgbClr val="231F20"/>
                </a:solidFill>
                <a:latin typeface="Montserrat"/>
                <a:cs typeface="Montserrat"/>
              </a:rPr>
              <a:t> </a:t>
            </a:r>
            <a:r>
              <a:rPr sz="1150" dirty="0">
                <a:solidFill>
                  <a:srgbClr val="231F20"/>
                </a:solidFill>
                <a:latin typeface="Montserrat"/>
                <a:cs typeface="Montserrat"/>
              </a:rPr>
              <a:t>presentation</a:t>
            </a:r>
            <a:r>
              <a:rPr sz="1150" spc="-10" dirty="0">
                <a:solidFill>
                  <a:srgbClr val="231F20"/>
                </a:solidFill>
                <a:latin typeface="Montserrat"/>
                <a:cs typeface="Montserrat"/>
              </a:rPr>
              <a:t> </a:t>
            </a:r>
            <a:r>
              <a:rPr sz="1150" spc="-25" dirty="0">
                <a:solidFill>
                  <a:srgbClr val="231F20"/>
                </a:solidFill>
                <a:latin typeface="Montserrat"/>
                <a:cs typeface="Montserrat"/>
              </a:rPr>
              <a:t>and </a:t>
            </a:r>
            <a:r>
              <a:rPr sz="1150" dirty="0">
                <a:solidFill>
                  <a:srgbClr val="231F20"/>
                </a:solidFill>
                <a:latin typeface="Montserrat"/>
                <a:cs typeface="Montserrat"/>
              </a:rPr>
              <a:t>data</a:t>
            </a:r>
            <a:r>
              <a:rPr sz="1150" spc="-15" dirty="0">
                <a:solidFill>
                  <a:srgbClr val="231F20"/>
                </a:solidFill>
                <a:latin typeface="Montserrat"/>
                <a:cs typeface="Montserrat"/>
              </a:rPr>
              <a:t> </a:t>
            </a:r>
            <a:r>
              <a:rPr sz="1150" dirty="0">
                <a:solidFill>
                  <a:srgbClr val="231F20"/>
                </a:solidFill>
                <a:latin typeface="Montserrat"/>
                <a:cs typeface="Montserrat"/>
              </a:rPr>
              <a:t>protection</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a:t>
            </a:r>
            <a:r>
              <a:rPr sz="1150" dirty="0">
                <a:solidFill>
                  <a:srgbClr val="231F20"/>
                </a:solidFill>
                <a:latin typeface="Montserrat"/>
                <a:cs typeface="Montserrat"/>
              </a:rPr>
              <a:t>part</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their</a:t>
            </a:r>
            <a:r>
              <a:rPr sz="1150" spc="-15" dirty="0">
                <a:solidFill>
                  <a:srgbClr val="231F20"/>
                </a:solidFill>
                <a:latin typeface="Montserrat"/>
                <a:cs typeface="Montserrat"/>
              </a:rPr>
              <a:t> </a:t>
            </a:r>
            <a:r>
              <a:rPr sz="1150" dirty="0">
                <a:solidFill>
                  <a:srgbClr val="231F20"/>
                </a:solidFill>
                <a:latin typeface="Montserrat"/>
                <a:cs typeface="Montserrat"/>
              </a:rPr>
              <a:t>Key</a:t>
            </a:r>
            <a:r>
              <a:rPr sz="1150" spc="-10" dirty="0">
                <a:solidFill>
                  <a:srgbClr val="231F20"/>
                </a:solidFill>
                <a:latin typeface="Montserrat"/>
                <a:cs typeface="Montserrat"/>
              </a:rPr>
              <a:t> </a:t>
            </a:r>
            <a:r>
              <a:rPr sz="1150" dirty="0">
                <a:solidFill>
                  <a:srgbClr val="231F20"/>
                </a:solidFill>
                <a:latin typeface="Montserrat"/>
                <a:cs typeface="Montserrat"/>
              </a:rPr>
              <a:t>Stage</a:t>
            </a:r>
            <a:r>
              <a:rPr sz="1150" spc="-15" dirty="0">
                <a:solidFill>
                  <a:srgbClr val="231F20"/>
                </a:solidFill>
                <a:latin typeface="Montserrat"/>
                <a:cs typeface="Montserrat"/>
              </a:rPr>
              <a:t> </a:t>
            </a:r>
            <a:r>
              <a:rPr sz="1150" dirty="0">
                <a:solidFill>
                  <a:srgbClr val="231F20"/>
                </a:solidFill>
                <a:latin typeface="Montserrat"/>
                <a:cs typeface="Montserrat"/>
              </a:rPr>
              <a:t>4</a:t>
            </a:r>
            <a:r>
              <a:rPr sz="1150" spc="-10" dirty="0">
                <a:solidFill>
                  <a:srgbClr val="231F20"/>
                </a:solidFill>
                <a:latin typeface="Montserrat"/>
                <a:cs typeface="Montserrat"/>
              </a:rPr>
              <a:t> </a:t>
            </a:r>
            <a:r>
              <a:rPr sz="1150" dirty="0">
                <a:solidFill>
                  <a:srgbClr val="231F20"/>
                </a:solidFill>
                <a:latin typeface="Montserrat"/>
                <a:cs typeface="Montserrat"/>
              </a:rPr>
              <a:t>learning.</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qualification</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broaden</a:t>
            </a:r>
            <a:r>
              <a:rPr sz="1150" spc="-10" dirty="0">
                <a:solidFill>
                  <a:srgbClr val="231F20"/>
                </a:solidFill>
                <a:latin typeface="Montserrat"/>
                <a:cs typeface="Montserrat"/>
              </a:rPr>
              <a:t> learners’ experience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understanding</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varied</a:t>
            </a:r>
            <a:r>
              <a:rPr sz="1150" spc="-10" dirty="0">
                <a:solidFill>
                  <a:srgbClr val="231F20"/>
                </a:solidFill>
                <a:latin typeface="Montserrat"/>
                <a:cs typeface="Montserrat"/>
              </a:rPr>
              <a:t> progression </a:t>
            </a:r>
            <a:r>
              <a:rPr sz="1150" dirty="0">
                <a:solidFill>
                  <a:srgbClr val="231F20"/>
                </a:solidFill>
                <a:latin typeface="Montserrat"/>
                <a:cs typeface="Montserrat"/>
              </a:rPr>
              <a:t>options</a:t>
            </a:r>
            <a:r>
              <a:rPr sz="1150" spc="-10" dirty="0">
                <a:solidFill>
                  <a:srgbClr val="231F20"/>
                </a:solidFill>
                <a:latin typeface="Montserrat"/>
                <a:cs typeface="Montserrat"/>
              </a:rPr>
              <a:t> available </a:t>
            </a:r>
            <a:r>
              <a:rPr sz="1150" dirty="0">
                <a:solidFill>
                  <a:srgbClr val="231F20"/>
                </a:solidFill>
                <a:latin typeface="Montserrat"/>
                <a:cs typeface="Montserrat"/>
              </a:rPr>
              <a:t>to</a:t>
            </a:r>
            <a:r>
              <a:rPr sz="1150" spc="-10" dirty="0">
                <a:solidFill>
                  <a:srgbClr val="231F20"/>
                </a:solidFill>
                <a:latin typeface="Montserrat"/>
                <a:cs typeface="Montserrat"/>
              </a:rPr>
              <a:t> </a:t>
            </a:r>
            <a:r>
              <a:rPr sz="1150" spc="-20" dirty="0">
                <a:solidFill>
                  <a:srgbClr val="231F20"/>
                </a:solidFill>
                <a:latin typeface="Montserrat"/>
                <a:cs typeface="Montserrat"/>
              </a:rPr>
              <a:t>them</a:t>
            </a:r>
            <a:endParaRPr sz="1150">
              <a:latin typeface="Montserrat"/>
              <a:cs typeface="Montserrat"/>
            </a:endParaRPr>
          </a:p>
          <a:p>
            <a:pPr>
              <a:lnSpc>
                <a:spcPct val="100000"/>
              </a:lnSpc>
            </a:pPr>
            <a:endParaRPr sz="1150">
              <a:latin typeface="Montserrat"/>
              <a:cs typeface="Montserrat"/>
            </a:endParaRPr>
          </a:p>
          <a:p>
            <a:pPr>
              <a:lnSpc>
                <a:spcPct val="100000"/>
              </a:lnSpc>
              <a:spcBef>
                <a:spcPts val="315"/>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a:latin typeface="Montserrat"/>
              <a:cs typeface="Montserrat"/>
            </a:endParaRPr>
          </a:p>
          <a:p>
            <a:pPr marL="12700" marR="231775">
              <a:lnSpc>
                <a:spcPct val="108700"/>
              </a:lnSpc>
            </a:pPr>
            <a:r>
              <a:rPr sz="1150" dirty="0">
                <a:solidFill>
                  <a:srgbClr val="231F20"/>
                </a:solidFill>
                <a:latin typeface="Montserrat"/>
                <a:cs typeface="Montserrat"/>
              </a:rPr>
              <a:t>Component</a:t>
            </a:r>
            <a:r>
              <a:rPr sz="1150" spc="-25" dirty="0">
                <a:solidFill>
                  <a:srgbClr val="231F20"/>
                </a:solidFill>
                <a:latin typeface="Montserrat"/>
                <a:cs typeface="Montserrat"/>
              </a:rPr>
              <a:t> </a:t>
            </a:r>
            <a:r>
              <a:rPr sz="1150" dirty="0">
                <a:solidFill>
                  <a:srgbClr val="231F20"/>
                </a:solidFill>
                <a:latin typeface="Montserrat"/>
                <a:cs typeface="Montserrat"/>
              </a:rPr>
              <a:t>1</a:t>
            </a:r>
            <a:r>
              <a:rPr sz="1150" spc="-20" dirty="0">
                <a:solidFill>
                  <a:srgbClr val="231F20"/>
                </a:solidFill>
                <a:latin typeface="Montserrat"/>
                <a:cs typeface="Montserrat"/>
              </a:rPr>
              <a:t> </a:t>
            </a:r>
            <a:r>
              <a:rPr sz="1150" dirty="0">
                <a:solidFill>
                  <a:srgbClr val="231F20"/>
                </a:solidFill>
                <a:latin typeface="Montserrat"/>
                <a:cs typeface="Montserrat"/>
              </a:rPr>
              <a:t>-</a:t>
            </a:r>
            <a:r>
              <a:rPr sz="1150" spc="-25" dirty="0">
                <a:solidFill>
                  <a:srgbClr val="231F20"/>
                </a:solidFill>
                <a:latin typeface="Montserrat"/>
                <a:cs typeface="Montserrat"/>
              </a:rPr>
              <a:t> </a:t>
            </a:r>
            <a:r>
              <a:rPr sz="1150" dirty="0">
                <a:solidFill>
                  <a:srgbClr val="231F20"/>
                </a:solidFill>
                <a:latin typeface="Montserrat"/>
                <a:cs typeface="Montserrat"/>
              </a:rPr>
              <a:t>Exploring</a:t>
            </a:r>
            <a:r>
              <a:rPr sz="1150" spc="-20" dirty="0">
                <a:solidFill>
                  <a:srgbClr val="231F20"/>
                </a:solidFill>
                <a:latin typeface="Montserrat"/>
                <a:cs typeface="Montserrat"/>
              </a:rPr>
              <a:t> </a:t>
            </a:r>
            <a:r>
              <a:rPr sz="1150" dirty="0">
                <a:solidFill>
                  <a:srgbClr val="231F20"/>
                </a:solidFill>
                <a:latin typeface="Montserrat"/>
                <a:cs typeface="Montserrat"/>
              </a:rPr>
              <a:t>User</a:t>
            </a:r>
            <a:r>
              <a:rPr sz="1150" spc="-25" dirty="0">
                <a:solidFill>
                  <a:srgbClr val="231F20"/>
                </a:solidFill>
                <a:latin typeface="Montserrat"/>
                <a:cs typeface="Montserrat"/>
              </a:rPr>
              <a:t> </a:t>
            </a:r>
            <a:r>
              <a:rPr sz="1150" spc="-10" dirty="0">
                <a:solidFill>
                  <a:srgbClr val="231F20"/>
                </a:solidFill>
                <a:latin typeface="Montserrat"/>
                <a:cs typeface="Montserrat"/>
              </a:rPr>
              <a:t>Interface</a:t>
            </a:r>
            <a:r>
              <a:rPr sz="1150" spc="-20" dirty="0">
                <a:solidFill>
                  <a:srgbClr val="231F20"/>
                </a:solidFill>
                <a:latin typeface="Montserrat"/>
                <a:cs typeface="Montserrat"/>
              </a:rPr>
              <a:t> </a:t>
            </a:r>
            <a:r>
              <a:rPr sz="1150" dirty="0">
                <a:solidFill>
                  <a:srgbClr val="231F20"/>
                </a:solidFill>
                <a:latin typeface="Montserrat"/>
                <a:cs typeface="Montserrat"/>
              </a:rPr>
              <a:t>Design</a:t>
            </a:r>
            <a:r>
              <a:rPr sz="1150" spc="-25" dirty="0">
                <a:solidFill>
                  <a:srgbClr val="231F20"/>
                </a:solidFill>
                <a:latin typeface="Montserrat"/>
                <a:cs typeface="Montserrat"/>
              </a:rPr>
              <a:t> </a:t>
            </a:r>
            <a:r>
              <a:rPr sz="1150" spc="-10" dirty="0">
                <a:solidFill>
                  <a:srgbClr val="231F20"/>
                </a:solidFill>
                <a:latin typeface="Montserrat"/>
                <a:cs typeface="Montserrat"/>
              </a:rPr>
              <a:t>Principles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Project</a:t>
            </a:r>
            <a:r>
              <a:rPr sz="1150" spc="-20" dirty="0">
                <a:solidFill>
                  <a:srgbClr val="231F20"/>
                </a:solidFill>
                <a:latin typeface="Montserrat"/>
                <a:cs typeface="Montserrat"/>
              </a:rPr>
              <a:t> </a:t>
            </a:r>
            <a:r>
              <a:rPr sz="1150" dirty="0">
                <a:solidFill>
                  <a:srgbClr val="231F20"/>
                </a:solidFill>
                <a:latin typeface="Montserrat"/>
                <a:cs typeface="Montserrat"/>
              </a:rPr>
              <a:t>Planning</a:t>
            </a:r>
            <a:r>
              <a:rPr sz="1150" spc="-25" dirty="0">
                <a:solidFill>
                  <a:srgbClr val="231F20"/>
                </a:solidFill>
                <a:latin typeface="Montserrat"/>
                <a:cs typeface="Montserrat"/>
              </a:rPr>
              <a:t> </a:t>
            </a:r>
            <a:r>
              <a:rPr sz="1150" spc="-10" dirty="0">
                <a:solidFill>
                  <a:srgbClr val="231F20"/>
                </a:solidFill>
                <a:latin typeface="Montserrat"/>
                <a:cs typeface="Montserrat"/>
              </a:rPr>
              <a:t>Techniques </a:t>
            </a:r>
            <a:r>
              <a:rPr sz="1150" dirty="0">
                <a:solidFill>
                  <a:srgbClr val="231F20"/>
                </a:solidFill>
                <a:latin typeface="Montserrat"/>
                <a:cs typeface="Montserrat"/>
              </a:rPr>
              <a:t>(internally</a:t>
            </a:r>
            <a:r>
              <a:rPr sz="1150" spc="-75" dirty="0">
                <a:solidFill>
                  <a:srgbClr val="231F20"/>
                </a:solidFill>
                <a:latin typeface="Montserrat"/>
                <a:cs typeface="Montserrat"/>
              </a:rPr>
              <a:t> </a:t>
            </a:r>
            <a:r>
              <a:rPr sz="1150" spc="-10" dirty="0">
                <a:solidFill>
                  <a:srgbClr val="231F20"/>
                </a:solidFill>
                <a:latin typeface="Montserrat"/>
                <a:cs typeface="Montserrat"/>
              </a:rPr>
              <a:t>assessed)</a:t>
            </a:r>
            <a:endParaRPr sz="1150">
              <a:latin typeface="Montserrat"/>
              <a:cs typeface="Montserrat"/>
            </a:endParaRPr>
          </a:p>
          <a:p>
            <a:pPr marL="12700" marR="982344">
              <a:lnSpc>
                <a:spcPct val="108700"/>
              </a:lnSpc>
            </a:pPr>
            <a:r>
              <a:rPr sz="1150" dirty="0">
                <a:solidFill>
                  <a:srgbClr val="231F20"/>
                </a:solidFill>
                <a:latin typeface="Montserrat"/>
                <a:cs typeface="Montserrat"/>
              </a:rPr>
              <a:t>Component</a:t>
            </a:r>
            <a:r>
              <a:rPr sz="1150" spc="-20"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dirty="0">
                <a:solidFill>
                  <a:srgbClr val="231F20"/>
                </a:solidFill>
                <a:latin typeface="Montserrat"/>
                <a:cs typeface="Montserrat"/>
              </a:rPr>
              <a:t>-</a:t>
            </a:r>
            <a:r>
              <a:rPr sz="1150" spc="-15" dirty="0">
                <a:solidFill>
                  <a:srgbClr val="231F20"/>
                </a:solidFill>
                <a:latin typeface="Montserrat"/>
                <a:cs typeface="Montserrat"/>
              </a:rPr>
              <a:t> </a:t>
            </a:r>
            <a:r>
              <a:rPr sz="1150" dirty="0">
                <a:solidFill>
                  <a:srgbClr val="231F20"/>
                </a:solidFill>
                <a:latin typeface="Montserrat"/>
                <a:cs typeface="Montserrat"/>
              </a:rPr>
              <a:t>Collecting,</a:t>
            </a:r>
            <a:r>
              <a:rPr sz="1150" spc="-20" dirty="0">
                <a:solidFill>
                  <a:srgbClr val="231F20"/>
                </a:solidFill>
                <a:latin typeface="Montserrat"/>
                <a:cs typeface="Montserrat"/>
              </a:rPr>
              <a:t> </a:t>
            </a:r>
            <a:r>
              <a:rPr sz="1150" spc="-10" dirty="0">
                <a:solidFill>
                  <a:srgbClr val="231F20"/>
                </a:solidFill>
                <a:latin typeface="Montserrat"/>
                <a:cs typeface="Montserrat"/>
              </a:rPr>
              <a:t>Presenting</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Interpreting</a:t>
            </a:r>
            <a:r>
              <a:rPr sz="1150" spc="-20" dirty="0">
                <a:solidFill>
                  <a:srgbClr val="231F20"/>
                </a:solidFill>
                <a:latin typeface="Montserrat"/>
                <a:cs typeface="Montserrat"/>
              </a:rPr>
              <a:t> </a:t>
            </a:r>
            <a:r>
              <a:rPr sz="1150" dirty="0">
                <a:solidFill>
                  <a:srgbClr val="231F20"/>
                </a:solidFill>
                <a:latin typeface="Montserrat"/>
                <a:cs typeface="Montserrat"/>
              </a:rPr>
              <a:t>Data</a:t>
            </a:r>
            <a:r>
              <a:rPr sz="1150" spc="-20" dirty="0">
                <a:solidFill>
                  <a:srgbClr val="231F20"/>
                </a:solidFill>
                <a:latin typeface="Montserrat"/>
                <a:cs typeface="Montserrat"/>
              </a:rPr>
              <a:t> </a:t>
            </a:r>
            <a:r>
              <a:rPr sz="1150" dirty="0">
                <a:solidFill>
                  <a:srgbClr val="231F20"/>
                </a:solidFill>
                <a:latin typeface="Montserrat"/>
                <a:cs typeface="Montserrat"/>
              </a:rPr>
              <a:t>(internally</a:t>
            </a:r>
            <a:r>
              <a:rPr sz="1150" spc="-15" dirty="0">
                <a:solidFill>
                  <a:srgbClr val="231F20"/>
                </a:solidFill>
                <a:latin typeface="Montserrat"/>
                <a:cs typeface="Montserrat"/>
              </a:rPr>
              <a:t> </a:t>
            </a:r>
            <a:r>
              <a:rPr sz="1150" spc="-10" dirty="0">
                <a:solidFill>
                  <a:srgbClr val="231F20"/>
                </a:solidFill>
                <a:latin typeface="Montserrat"/>
                <a:cs typeface="Montserrat"/>
              </a:rPr>
              <a:t>assessed) </a:t>
            </a:r>
            <a:r>
              <a:rPr sz="1150" dirty="0">
                <a:solidFill>
                  <a:srgbClr val="231F20"/>
                </a:solidFill>
                <a:latin typeface="Montserrat"/>
                <a:cs typeface="Montserrat"/>
              </a:rPr>
              <a:t>Component</a:t>
            </a:r>
            <a:r>
              <a:rPr sz="1150" spc="-15" dirty="0">
                <a:solidFill>
                  <a:srgbClr val="231F20"/>
                </a:solidFill>
                <a:latin typeface="Montserrat"/>
                <a:cs typeface="Montserrat"/>
              </a:rPr>
              <a:t> </a:t>
            </a:r>
            <a:r>
              <a:rPr sz="1150" dirty="0">
                <a:solidFill>
                  <a:srgbClr val="231F20"/>
                </a:solidFill>
                <a:latin typeface="Montserrat"/>
                <a:cs typeface="Montserrat"/>
              </a:rPr>
              <a:t>3</a:t>
            </a:r>
            <a:r>
              <a:rPr sz="1150" spc="-10" dirty="0">
                <a:solidFill>
                  <a:srgbClr val="231F20"/>
                </a:solidFill>
                <a:latin typeface="Montserrat"/>
                <a:cs typeface="Montserrat"/>
              </a:rPr>
              <a:t> </a:t>
            </a:r>
            <a:r>
              <a:rPr sz="1150" dirty="0">
                <a:solidFill>
                  <a:srgbClr val="231F20"/>
                </a:solidFill>
                <a:latin typeface="Montserrat"/>
                <a:cs typeface="Montserrat"/>
              </a:rPr>
              <a:t>-</a:t>
            </a:r>
            <a:r>
              <a:rPr sz="1150" spc="-10" dirty="0">
                <a:solidFill>
                  <a:srgbClr val="231F20"/>
                </a:solidFill>
                <a:latin typeface="Montserrat"/>
                <a:cs typeface="Montserrat"/>
              </a:rPr>
              <a:t> Effective </a:t>
            </a:r>
            <a:r>
              <a:rPr sz="1150" dirty="0">
                <a:solidFill>
                  <a:srgbClr val="231F20"/>
                </a:solidFill>
                <a:latin typeface="Montserrat"/>
                <a:cs typeface="Montserrat"/>
              </a:rPr>
              <a:t>Digital</a:t>
            </a:r>
            <a:r>
              <a:rPr sz="1150" spc="-10" dirty="0">
                <a:solidFill>
                  <a:srgbClr val="231F20"/>
                </a:solidFill>
                <a:latin typeface="Montserrat"/>
                <a:cs typeface="Montserrat"/>
              </a:rPr>
              <a:t> Working Practices</a:t>
            </a:r>
            <a:r>
              <a:rPr sz="1150" spc="-15" dirty="0">
                <a:solidFill>
                  <a:srgbClr val="231F20"/>
                </a:solidFill>
                <a:latin typeface="Montserrat"/>
                <a:cs typeface="Montserrat"/>
              </a:rPr>
              <a:t> </a:t>
            </a:r>
            <a:r>
              <a:rPr sz="1150" spc="-10" dirty="0">
                <a:solidFill>
                  <a:srgbClr val="231F20"/>
                </a:solidFill>
                <a:latin typeface="Montserrat"/>
                <a:cs typeface="Montserrat"/>
              </a:rPr>
              <a:t>(external examination)</a:t>
            </a:r>
            <a:endParaRPr sz="1150">
              <a:latin typeface="Montserrat"/>
              <a:cs typeface="Montserrat"/>
            </a:endParaRPr>
          </a:p>
          <a:p>
            <a:pPr>
              <a:lnSpc>
                <a:spcPct val="100000"/>
              </a:lnSpc>
              <a:spcBef>
                <a:spcPts val="215"/>
              </a:spcBef>
            </a:pPr>
            <a:endParaRPr sz="115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BTEC</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30" dirty="0">
                <a:solidFill>
                  <a:srgbClr val="231F20"/>
                </a:solidFill>
                <a:latin typeface="Montserrat"/>
                <a:cs typeface="Montserrat"/>
              </a:rPr>
              <a:t> </a:t>
            </a:r>
            <a:r>
              <a:rPr sz="1150" dirty="0">
                <a:solidFill>
                  <a:srgbClr val="231F20"/>
                </a:solidFill>
                <a:latin typeface="Montserrat"/>
                <a:cs typeface="Montserrat"/>
              </a:rPr>
              <a:t>3</a:t>
            </a:r>
            <a:r>
              <a:rPr sz="1150" spc="-25" dirty="0">
                <a:solidFill>
                  <a:srgbClr val="231F20"/>
                </a:solidFill>
                <a:latin typeface="Montserrat"/>
                <a:cs typeface="Montserrat"/>
              </a:rPr>
              <a:t> </a:t>
            </a:r>
            <a:r>
              <a:rPr sz="1150" dirty="0">
                <a:solidFill>
                  <a:srgbClr val="231F20"/>
                </a:solidFill>
                <a:latin typeface="Montserrat"/>
                <a:cs typeface="Montserrat"/>
              </a:rPr>
              <a:t>extended</a:t>
            </a:r>
            <a:r>
              <a:rPr sz="1150" spc="-30" dirty="0">
                <a:solidFill>
                  <a:srgbClr val="231F20"/>
                </a:solidFill>
                <a:latin typeface="Montserrat"/>
                <a:cs typeface="Montserrat"/>
              </a:rPr>
              <a:t> </a:t>
            </a:r>
            <a:r>
              <a:rPr sz="1150" dirty="0">
                <a:solidFill>
                  <a:srgbClr val="231F20"/>
                </a:solidFill>
                <a:latin typeface="Montserrat"/>
                <a:cs typeface="Montserrat"/>
              </a:rPr>
              <a:t>Certificate</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IT</a:t>
            </a:r>
            <a:endParaRPr sz="1150">
              <a:latin typeface="Montserrat"/>
              <a:cs typeface="Montserrat"/>
            </a:endParaRPr>
          </a:p>
          <a:p>
            <a:pPr>
              <a:lnSpc>
                <a:spcPct val="100000"/>
              </a:lnSpc>
              <a:spcBef>
                <a:spcPts val="220"/>
              </a:spcBef>
            </a:pPr>
            <a:endParaRPr sz="115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a:latin typeface="Montserrat"/>
              <a:cs typeface="Montserrat"/>
            </a:endParaRPr>
          </a:p>
          <a:p>
            <a:pPr marL="12700" marR="29209">
              <a:lnSpc>
                <a:spcPct val="108700"/>
              </a:lnSpc>
            </a:pP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10" dirty="0">
                <a:solidFill>
                  <a:srgbClr val="231F20"/>
                </a:solidFill>
                <a:latin typeface="Montserrat"/>
                <a:cs typeface="Montserrat"/>
              </a:rPr>
              <a:t>knowledge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10" dirty="0">
                <a:solidFill>
                  <a:srgbClr val="231F20"/>
                </a:solidFill>
                <a:latin typeface="Montserrat"/>
                <a:cs typeface="Montserrat"/>
              </a:rPr>
              <a:t> </a:t>
            </a:r>
            <a:r>
              <a:rPr sz="1150" dirty="0">
                <a:solidFill>
                  <a:srgbClr val="231F20"/>
                </a:solidFill>
                <a:latin typeface="Montserrat"/>
                <a:cs typeface="Montserrat"/>
              </a:rPr>
              <a:t>they</a:t>
            </a:r>
            <a:r>
              <a:rPr sz="1150" spc="-15" dirty="0">
                <a:solidFill>
                  <a:srgbClr val="231F20"/>
                </a:solidFill>
                <a:latin typeface="Montserrat"/>
                <a:cs typeface="Montserrat"/>
              </a:rPr>
              <a:t> </a:t>
            </a:r>
            <a:r>
              <a:rPr sz="1150" spc="-10" dirty="0">
                <a:solidFill>
                  <a:srgbClr val="231F20"/>
                </a:solidFill>
                <a:latin typeface="Montserrat"/>
                <a:cs typeface="Montserrat"/>
              </a:rPr>
              <a:t>develop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give</a:t>
            </a:r>
            <a:r>
              <a:rPr sz="1150" spc="-10" dirty="0">
                <a:solidFill>
                  <a:srgbClr val="231F20"/>
                </a:solidFill>
                <a:latin typeface="Montserrat"/>
                <a:cs typeface="Montserrat"/>
              </a:rPr>
              <a:t> </a:t>
            </a:r>
            <a:r>
              <a:rPr sz="1150" dirty="0">
                <a:solidFill>
                  <a:srgbClr val="231F20"/>
                </a:solidFill>
                <a:latin typeface="Montserrat"/>
                <a:cs typeface="Montserrat"/>
              </a:rPr>
              <a:t>them</a:t>
            </a:r>
            <a:r>
              <a:rPr sz="1150" spc="-1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basis</a:t>
            </a:r>
            <a:r>
              <a:rPr sz="1150" spc="-10" dirty="0">
                <a:solidFill>
                  <a:srgbClr val="231F20"/>
                </a:solidFill>
                <a:latin typeface="Montserrat"/>
                <a:cs typeface="Montserrat"/>
              </a:rPr>
              <a:t> </a:t>
            </a:r>
            <a:r>
              <a:rPr sz="1150" dirty="0">
                <a:solidFill>
                  <a:srgbClr val="231F20"/>
                </a:solidFill>
                <a:latin typeface="Montserrat"/>
                <a:cs typeface="Montserrat"/>
              </a:rPr>
              <a:t>for</a:t>
            </a:r>
            <a:r>
              <a:rPr sz="1150" spc="-15" dirty="0">
                <a:solidFill>
                  <a:srgbClr val="231F20"/>
                </a:solidFill>
                <a:latin typeface="Montserrat"/>
                <a:cs typeface="Montserrat"/>
              </a:rPr>
              <a:t> </a:t>
            </a:r>
            <a:r>
              <a:rPr sz="1150" dirty="0">
                <a:solidFill>
                  <a:srgbClr val="231F20"/>
                </a:solidFill>
                <a:latin typeface="Montserrat"/>
                <a:cs typeface="Montserrat"/>
              </a:rPr>
              <a:t>further</a:t>
            </a:r>
            <a:r>
              <a:rPr sz="1150" spc="-10" dirty="0">
                <a:solidFill>
                  <a:srgbClr val="231F20"/>
                </a:solidFill>
                <a:latin typeface="Montserrat"/>
                <a:cs typeface="Montserrat"/>
              </a:rPr>
              <a:t> </a:t>
            </a:r>
            <a:r>
              <a:rPr sz="1150" dirty="0">
                <a:solidFill>
                  <a:srgbClr val="231F20"/>
                </a:solidFill>
                <a:latin typeface="Montserrat"/>
                <a:cs typeface="Montserrat"/>
              </a:rPr>
              <a:t>study</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range</a:t>
            </a:r>
            <a:r>
              <a:rPr sz="1150" spc="-10" dirty="0">
                <a:solidFill>
                  <a:srgbClr val="231F20"/>
                </a:solidFill>
                <a:latin typeface="Montserrat"/>
                <a:cs typeface="Montserrat"/>
              </a:rPr>
              <a:t> </a:t>
            </a:r>
            <a:r>
              <a:rPr sz="1150" spc="-25" dirty="0">
                <a:solidFill>
                  <a:srgbClr val="231F20"/>
                </a:solidFill>
                <a:latin typeface="Montserrat"/>
                <a:cs typeface="Montserrat"/>
              </a:rPr>
              <a:t>of </a:t>
            </a:r>
            <a:r>
              <a:rPr sz="1150" dirty="0">
                <a:solidFill>
                  <a:srgbClr val="231F20"/>
                </a:solidFill>
                <a:latin typeface="Montserrat"/>
                <a:cs typeface="Montserrat"/>
              </a:rPr>
              <a:t>subject</a:t>
            </a:r>
            <a:r>
              <a:rPr sz="1150" spc="-20" dirty="0">
                <a:solidFill>
                  <a:srgbClr val="231F20"/>
                </a:solidFill>
                <a:latin typeface="Montserrat"/>
                <a:cs typeface="Montserrat"/>
              </a:rPr>
              <a:t> </a:t>
            </a:r>
            <a:r>
              <a:rPr sz="1150" dirty="0">
                <a:solidFill>
                  <a:srgbClr val="231F20"/>
                </a:solidFill>
                <a:latin typeface="Montserrat"/>
                <a:cs typeface="Montserrat"/>
              </a:rPr>
              <a:t>areas,</a:t>
            </a:r>
            <a:r>
              <a:rPr sz="1150" spc="-20" dirty="0">
                <a:solidFill>
                  <a:srgbClr val="231F20"/>
                </a:solidFill>
                <a:latin typeface="Montserrat"/>
                <a:cs typeface="Montserrat"/>
              </a:rPr>
              <a:t> </a:t>
            </a:r>
            <a:r>
              <a:rPr sz="1150" dirty="0">
                <a:solidFill>
                  <a:srgbClr val="231F20"/>
                </a:solidFill>
                <a:latin typeface="Montserrat"/>
                <a:cs typeface="Montserrat"/>
              </a:rPr>
              <a:t>including</a:t>
            </a:r>
            <a:r>
              <a:rPr sz="1150" spc="-15" dirty="0">
                <a:solidFill>
                  <a:srgbClr val="231F20"/>
                </a:solidFill>
                <a:latin typeface="Montserrat"/>
                <a:cs typeface="Montserrat"/>
              </a:rPr>
              <a:t> </a:t>
            </a:r>
            <a:r>
              <a:rPr sz="1150" spc="-10" dirty="0">
                <a:solidFill>
                  <a:srgbClr val="231F20"/>
                </a:solidFill>
                <a:latin typeface="Montserrat"/>
                <a:cs typeface="Montserrat"/>
              </a:rPr>
              <a:t>computing,</a:t>
            </a:r>
            <a:r>
              <a:rPr sz="1150" spc="-20" dirty="0">
                <a:solidFill>
                  <a:srgbClr val="231F20"/>
                </a:solidFill>
                <a:latin typeface="Montserrat"/>
                <a:cs typeface="Montserrat"/>
              </a:rPr>
              <a:t> </a:t>
            </a:r>
            <a:r>
              <a:rPr sz="1150" dirty="0">
                <a:solidFill>
                  <a:srgbClr val="231F20"/>
                </a:solidFill>
                <a:latin typeface="Montserrat"/>
                <a:cs typeface="Montserrat"/>
              </a:rPr>
              <a:t>IT,</a:t>
            </a:r>
            <a:r>
              <a:rPr sz="1150" spc="-15" dirty="0">
                <a:solidFill>
                  <a:srgbClr val="231F20"/>
                </a:solidFill>
                <a:latin typeface="Montserrat"/>
                <a:cs typeface="Montserrat"/>
              </a:rPr>
              <a:t> </a:t>
            </a:r>
            <a:r>
              <a:rPr sz="1150" dirty="0">
                <a:solidFill>
                  <a:srgbClr val="231F20"/>
                </a:solidFill>
                <a:latin typeface="Montserrat"/>
                <a:cs typeface="Montserrat"/>
              </a:rPr>
              <a:t>engineering,</a:t>
            </a:r>
            <a:r>
              <a:rPr sz="1150" spc="-20" dirty="0">
                <a:solidFill>
                  <a:srgbClr val="231F20"/>
                </a:solidFill>
                <a:latin typeface="Montserrat"/>
                <a:cs typeface="Montserrat"/>
              </a:rPr>
              <a:t> </a:t>
            </a:r>
            <a:r>
              <a:rPr sz="1150" spc="-10" dirty="0">
                <a:solidFill>
                  <a:srgbClr val="231F20"/>
                </a:solidFill>
                <a:latin typeface="Montserrat"/>
                <a:cs typeface="Montserrat"/>
              </a:rPr>
              <a:t>creative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scientific,</a:t>
            </a:r>
            <a:r>
              <a:rPr sz="1150" spc="-20" dirty="0">
                <a:solidFill>
                  <a:srgbClr val="231F20"/>
                </a:solidFill>
                <a:latin typeface="Montserrat"/>
                <a:cs typeface="Montserrat"/>
              </a:rPr>
              <a:t> </a:t>
            </a:r>
            <a:r>
              <a:rPr sz="1150" dirty="0">
                <a:solidFill>
                  <a:srgbClr val="231F20"/>
                </a:solidFill>
                <a:latin typeface="Montserrat"/>
                <a:cs typeface="Montserrat"/>
              </a:rPr>
              <a:t>or</a:t>
            </a:r>
            <a:r>
              <a:rPr sz="1150" spc="-15" dirty="0">
                <a:solidFill>
                  <a:srgbClr val="231F20"/>
                </a:solidFill>
                <a:latin typeface="Montserrat"/>
                <a:cs typeface="Montserrat"/>
              </a:rPr>
              <a:t> </a:t>
            </a:r>
            <a:r>
              <a:rPr sz="1150" dirty="0">
                <a:solidFill>
                  <a:srgbClr val="231F20"/>
                </a:solidFill>
                <a:latin typeface="Montserrat"/>
                <a:cs typeface="Montserrat"/>
              </a:rPr>
              <a:t>they</a:t>
            </a:r>
            <a:r>
              <a:rPr sz="1150" spc="-20" dirty="0">
                <a:solidFill>
                  <a:srgbClr val="231F20"/>
                </a:solidFill>
                <a:latin typeface="Montserrat"/>
                <a:cs typeface="Montserrat"/>
              </a:rPr>
              <a:t> </a:t>
            </a:r>
            <a:r>
              <a:rPr sz="1150" dirty="0">
                <a:solidFill>
                  <a:srgbClr val="231F20"/>
                </a:solidFill>
                <a:latin typeface="Montserrat"/>
                <a:cs typeface="Montserrat"/>
              </a:rPr>
              <a:t>may</a:t>
            </a:r>
            <a:r>
              <a:rPr sz="1150" spc="-15" dirty="0">
                <a:solidFill>
                  <a:srgbClr val="231F20"/>
                </a:solidFill>
                <a:latin typeface="Montserrat"/>
                <a:cs typeface="Montserrat"/>
              </a:rPr>
              <a:t> </a:t>
            </a:r>
            <a:r>
              <a:rPr sz="1150" dirty="0">
                <a:solidFill>
                  <a:srgbClr val="231F20"/>
                </a:solidFill>
                <a:latin typeface="Montserrat"/>
                <a:cs typeface="Montserrat"/>
              </a:rPr>
              <a:t>go</a:t>
            </a:r>
            <a:r>
              <a:rPr sz="1150" spc="-20" dirty="0">
                <a:solidFill>
                  <a:srgbClr val="231F20"/>
                </a:solidFill>
                <a:latin typeface="Montserrat"/>
                <a:cs typeface="Montserrat"/>
              </a:rPr>
              <a:t> </a:t>
            </a:r>
            <a:r>
              <a:rPr sz="1150" spc="-25" dirty="0">
                <a:solidFill>
                  <a:srgbClr val="231F20"/>
                </a:solidFill>
                <a:latin typeface="Montserrat"/>
                <a:cs typeface="Montserrat"/>
              </a:rPr>
              <a:t>on </a:t>
            </a:r>
            <a:r>
              <a:rPr sz="1150" dirty="0">
                <a:solidFill>
                  <a:srgbClr val="231F20"/>
                </a:solidFill>
                <a:latin typeface="Montserrat"/>
                <a:cs typeface="Montserrat"/>
              </a:rPr>
              <a:t>to</a:t>
            </a:r>
            <a:r>
              <a:rPr sz="1150" spc="-5" dirty="0">
                <a:solidFill>
                  <a:srgbClr val="231F20"/>
                </a:solidFill>
                <a:latin typeface="Montserrat"/>
                <a:cs typeface="Montserrat"/>
              </a:rPr>
              <a:t> </a:t>
            </a:r>
            <a:r>
              <a:rPr sz="1150" dirty="0">
                <a:solidFill>
                  <a:srgbClr val="231F20"/>
                </a:solidFill>
                <a:latin typeface="Montserrat"/>
                <a:cs typeface="Montserrat"/>
              </a:rPr>
              <a:t>an</a:t>
            </a:r>
            <a:r>
              <a:rPr sz="1150" spc="-5" dirty="0">
                <a:solidFill>
                  <a:srgbClr val="231F20"/>
                </a:solidFill>
                <a:latin typeface="Montserrat"/>
                <a:cs typeface="Montserrat"/>
              </a:rPr>
              <a:t> </a:t>
            </a:r>
            <a:r>
              <a:rPr sz="1150" spc="-10" dirty="0">
                <a:solidFill>
                  <a:srgbClr val="231F20"/>
                </a:solidFill>
                <a:latin typeface="Montserrat"/>
                <a:cs typeface="Montserrat"/>
              </a:rPr>
              <a:t>apprenticeship</a:t>
            </a:r>
            <a:r>
              <a:rPr sz="1150" spc="-5" dirty="0">
                <a:solidFill>
                  <a:srgbClr val="231F20"/>
                </a:solidFill>
                <a:latin typeface="Montserrat"/>
                <a:cs typeface="Montserrat"/>
              </a:rPr>
              <a:t> </a:t>
            </a:r>
            <a:r>
              <a:rPr sz="1150" dirty="0">
                <a:solidFill>
                  <a:srgbClr val="231F20"/>
                </a:solidFill>
                <a:latin typeface="Montserrat"/>
                <a:cs typeface="Montserrat"/>
              </a:rPr>
              <a:t>or</a:t>
            </a:r>
            <a:r>
              <a:rPr sz="1150" spc="-5" dirty="0">
                <a:solidFill>
                  <a:srgbClr val="231F20"/>
                </a:solidFill>
                <a:latin typeface="Montserrat"/>
                <a:cs typeface="Montserrat"/>
              </a:rPr>
              <a:t> </a:t>
            </a:r>
            <a:r>
              <a:rPr sz="1150" spc="-10" dirty="0">
                <a:solidFill>
                  <a:srgbClr val="231F20"/>
                </a:solidFill>
                <a:latin typeface="Montserrat"/>
                <a:cs typeface="Montserrat"/>
              </a:rPr>
              <a:t>entry-</a:t>
            </a:r>
            <a:r>
              <a:rPr sz="1150" dirty="0">
                <a:solidFill>
                  <a:srgbClr val="231F20"/>
                </a:solidFill>
                <a:latin typeface="Montserrat"/>
                <a:cs typeface="Montserrat"/>
              </a:rPr>
              <a:t>level</a:t>
            </a:r>
            <a:r>
              <a:rPr sz="1150" spc="-5" dirty="0">
                <a:solidFill>
                  <a:srgbClr val="231F20"/>
                </a:solidFill>
                <a:latin typeface="Montserrat"/>
                <a:cs typeface="Montserrat"/>
              </a:rPr>
              <a:t> </a:t>
            </a:r>
            <a:r>
              <a:rPr sz="1150" spc="-10" dirty="0">
                <a:solidFill>
                  <a:srgbClr val="231F20"/>
                </a:solidFill>
                <a:latin typeface="Montserrat"/>
                <a:cs typeface="Montserrat"/>
              </a:rPr>
              <a:t>employment</a:t>
            </a:r>
            <a:r>
              <a:rPr sz="1150" spc="-5" dirty="0">
                <a:solidFill>
                  <a:srgbClr val="231F20"/>
                </a:solidFill>
                <a:latin typeface="Montserrat"/>
                <a:cs typeface="Montserrat"/>
              </a:rPr>
              <a:t> </a:t>
            </a:r>
            <a:r>
              <a:rPr sz="1150" dirty="0">
                <a:solidFill>
                  <a:srgbClr val="231F20"/>
                </a:solidFill>
                <a:latin typeface="Montserrat"/>
                <a:cs typeface="Montserrat"/>
              </a:rPr>
              <a:t>where their</a:t>
            </a:r>
            <a:r>
              <a:rPr sz="1150" spc="-5" dirty="0">
                <a:solidFill>
                  <a:srgbClr val="231F20"/>
                </a:solidFill>
                <a:latin typeface="Montserrat"/>
                <a:cs typeface="Montserrat"/>
              </a:rPr>
              <a:t> </a:t>
            </a:r>
            <a:r>
              <a:rPr sz="1150" dirty="0">
                <a:solidFill>
                  <a:srgbClr val="231F20"/>
                </a:solidFill>
                <a:latin typeface="Montserrat"/>
                <a:cs typeface="Montserrat"/>
              </a:rPr>
              <a:t>understanding</a:t>
            </a:r>
            <a:r>
              <a:rPr sz="1150" spc="-5"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spc="-10" dirty="0">
                <a:solidFill>
                  <a:srgbClr val="231F20"/>
                </a:solidFill>
                <a:latin typeface="Montserrat"/>
                <a:cs typeface="Montserrat"/>
              </a:rPr>
              <a:t>technology</a:t>
            </a:r>
            <a:r>
              <a:rPr sz="1150" spc="-5" dirty="0">
                <a:solidFill>
                  <a:srgbClr val="231F20"/>
                </a:solidFill>
                <a:latin typeface="Montserrat"/>
                <a:cs typeface="Montserrat"/>
              </a:rPr>
              <a:t> </a:t>
            </a:r>
            <a:r>
              <a:rPr sz="1150" spc="-20" dirty="0">
                <a:solidFill>
                  <a:srgbClr val="231F20"/>
                </a:solidFill>
                <a:latin typeface="Montserrat"/>
                <a:cs typeface="Montserrat"/>
              </a:rPr>
              <a:t>will </a:t>
            </a:r>
            <a:r>
              <a:rPr sz="1150" dirty="0">
                <a:solidFill>
                  <a:srgbClr val="231F20"/>
                </a:solidFill>
                <a:latin typeface="Montserrat"/>
                <a:cs typeface="Montserrat"/>
              </a:rPr>
              <a:t>be</a:t>
            </a:r>
            <a:r>
              <a:rPr sz="1150" spc="-15" dirty="0">
                <a:solidFill>
                  <a:srgbClr val="231F20"/>
                </a:solidFill>
                <a:latin typeface="Montserrat"/>
                <a:cs typeface="Montserrat"/>
              </a:rPr>
              <a:t> </a:t>
            </a:r>
            <a:r>
              <a:rPr sz="1150" spc="-10" dirty="0">
                <a:solidFill>
                  <a:srgbClr val="231F20"/>
                </a:solidFill>
                <a:latin typeface="Montserrat"/>
                <a:cs typeface="Montserrat"/>
              </a:rPr>
              <a:t>relevant.</a:t>
            </a:r>
            <a:endParaRPr sz="1150">
              <a:latin typeface="Montserrat"/>
              <a:cs typeface="Montserra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340995">
              <a:lnSpc>
                <a:spcPct val="100000"/>
              </a:lnSpc>
              <a:spcBef>
                <a:spcPts val="100"/>
              </a:spcBef>
            </a:pPr>
            <a:r>
              <a:rPr dirty="0"/>
              <a:t>GCSE</a:t>
            </a:r>
            <a:r>
              <a:rPr spc="-45" dirty="0"/>
              <a:t> </a:t>
            </a:r>
            <a:r>
              <a:rPr dirty="0"/>
              <a:t>Food</a:t>
            </a:r>
            <a:r>
              <a:rPr spc="-40" dirty="0"/>
              <a:t> </a:t>
            </a:r>
            <a:r>
              <a:rPr spc="-20" dirty="0"/>
              <a:t>Preparation</a:t>
            </a:r>
            <a:r>
              <a:rPr spc="-40" dirty="0"/>
              <a:t> </a:t>
            </a:r>
            <a:r>
              <a:rPr dirty="0"/>
              <a:t>and</a:t>
            </a:r>
            <a:r>
              <a:rPr spc="-40" dirty="0"/>
              <a:t> </a:t>
            </a:r>
            <a:r>
              <a:rPr spc="-10" dirty="0"/>
              <a:t>Nutrition</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154" y="725128"/>
            <a:ext cx="6901815" cy="7415876"/>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sz="1150" spc="-25" dirty="0">
                <a:solidFill>
                  <a:srgbClr val="231F20"/>
                </a:solidFill>
                <a:latin typeface="Montserrat"/>
                <a:cs typeface="Montserrat"/>
              </a:rPr>
              <a:t>AQA</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dirty="0">
              <a:latin typeface="Montserrat"/>
              <a:cs typeface="Montserrat"/>
            </a:endParaRPr>
          </a:p>
          <a:p>
            <a:pPr marL="12700">
              <a:lnSpc>
                <a:spcPts val="1365"/>
              </a:lnSpc>
            </a:pPr>
            <a:r>
              <a:rPr sz="1150" dirty="0">
                <a:solidFill>
                  <a:srgbClr val="231F20"/>
                </a:solidFill>
                <a:latin typeface="Montserrat"/>
                <a:cs typeface="Montserrat"/>
              </a:rPr>
              <a:t>M</a:t>
            </a:r>
            <a:r>
              <a:rPr lang="en-GB" sz="1150" dirty="0" err="1">
                <a:solidFill>
                  <a:srgbClr val="231F20"/>
                </a:solidFill>
                <a:latin typeface="Montserrat"/>
                <a:cs typeface="Montserrat"/>
              </a:rPr>
              <a:t>rs</a:t>
            </a:r>
            <a:r>
              <a:rPr lang="en-GB" sz="1150" dirty="0">
                <a:solidFill>
                  <a:srgbClr val="231F20"/>
                </a:solidFill>
                <a:latin typeface="Montserrat"/>
                <a:cs typeface="Montserrat"/>
              </a:rPr>
              <a:t> Harvey</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78740">
              <a:lnSpc>
                <a:spcPts val="1350"/>
              </a:lnSpc>
              <a:spcBef>
                <a:spcPts val="55"/>
              </a:spcBef>
            </a:pP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course</a:t>
            </a:r>
            <a:r>
              <a:rPr sz="1150" spc="-30" dirty="0">
                <a:solidFill>
                  <a:srgbClr val="231F20"/>
                </a:solidFill>
                <a:latin typeface="Montserrat"/>
                <a:cs typeface="Montserrat"/>
              </a:rPr>
              <a:t> </a:t>
            </a:r>
            <a:r>
              <a:rPr sz="1150" dirty="0">
                <a:solidFill>
                  <a:srgbClr val="231F20"/>
                </a:solidFill>
                <a:latin typeface="Montserrat"/>
                <a:cs typeface="Montserrat"/>
              </a:rPr>
              <a:t>focuses</a:t>
            </a:r>
            <a:r>
              <a:rPr sz="1150" spc="-30" dirty="0">
                <a:solidFill>
                  <a:srgbClr val="231F20"/>
                </a:solidFill>
                <a:latin typeface="Montserrat"/>
                <a:cs typeface="Montserrat"/>
              </a:rPr>
              <a:t> </a:t>
            </a:r>
            <a:r>
              <a:rPr sz="1150" dirty="0">
                <a:solidFill>
                  <a:srgbClr val="231F20"/>
                </a:solidFill>
                <a:latin typeface="Montserrat"/>
                <a:cs typeface="Montserrat"/>
              </a:rPr>
              <a:t>on</a:t>
            </a:r>
            <a:r>
              <a:rPr sz="1150" spc="-30" dirty="0">
                <a:solidFill>
                  <a:srgbClr val="231F20"/>
                </a:solidFill>
                <a:latin typeface="Montserrat"/>
                <a:cs typeface="Montserrat"/>
              </a:rPr>
              <a:t> </a:t>
            </a:r>
            <a:r>
              <a:rPr sz="1150" dirty="0">
                <a:solidFill>
                  <a:srgbClr val="231F20"/>
                </a:solidFill>
                <a:latin typeface="Montserrat"/>
                <a:cs typeface="Montserrat"/>
              </a:rPr>
              <a:t>practical</a:t>
            </a:r>
            <a:r>
              <a:rPr sz="1150" spc="-30" dirty="0">
                <a:solidFill>
                  <a:srgbClr val="231F20"/>
                </a:solidFill>
                <a:latin typeface="Montserrat"/>
                <a:cs typeface="Montserrat"/>
              </a:rPr>
              <a:t> </a:t>
            </a:r>
            <a:r>
              <a:rPr sz="1150" dirty="0">
                <a:solidFill>
                  <a:srgbClr val="231F20"/>
                </a:solidFill>
                <a:latin typeface="Montserrat"/>
                <a:cs typeface="Montserrat"/>
              </a:rPr>
              <a:t>cooking</a:t>
            </a:r>
            <a:r>
              <a:rPr sz="1150" spc="-30"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ensure</a:t>
            </a:r>
            <a:r>
              <a:rPr sz="1150" spc="-30" dirty="0">
                <a:solidFill>
                  <a:srgbClr val="231F20"/>
                </a:solidFill>
                <a:latin typeface="Montserrat"/>
                <a:cs typeface="Montserrat"/>
              </a:rPr>
              <a:t> </a:t>
            </a:r>
            <a:r>
              <a:rPr sz="1150" dirty="0">
                <a:solidFill>
                  <a:srgbClr val="231F20"/>
                </a:solidFill>
                <a:latin typeface="Montserrat"/>
                <a:cs typeface="Montserrat"/>
              </a:rPr>
              <a:t>students</a:t>
            </a:r>
            <a:r>
              <a:rPr sz="1150" spc="-30" dirty="0">
                <a:solidFill>
                  <a:srgbClr val="231F20"/>
                </a:solidFill>
                <a:latin typeface="Montserrat"/>
                <a:cs typeface="Montserrat"/>
              </a:rPr>
              <a:t> </a:t>
            </a:r>
            <a:r>
              <a:rPr sz="1150" spc="-10" dirty="0">
                <a:solidFill>
                  <a:srgbClr val="231F20"/>
                </a:solidFill>
                <a:latin typeface="Montserrat"/>
                <a:cs typeface="Montserrat"/>
              </a:rPr>
              <a:t>develop</a:t>
            </a:r>
            <a:r>
              <a:rPr sz="1150" spc="-30" dirty="0">
                <a:solidFill>
                  <a:srgbClr val="231F20"/>
                </a:solidFill>
                <a:latin typeface="Montserrat"/>
                <a:cs typeface="Montserrat"/>
              </a:rPr>
              <a:t> </a:t>
            </a:r>
            <a:r>
              <a:rPr sz="1150" dirty="0">
                <a:solidFill>
                  <a:srgbClr val="231F20"/>
                </a:solidFill>
                <a:latin typeface="Montserrat"/>
                <a:cs typeface="Montserrat"/>
              </a:rPr>
              <a:t>a</a:t>
            </a:r>
            <a:r>
              <a:rPr sz="1150" spc="-30" dirty="0">
                <a:solidFill>
                  <a:srgbClr val="231F20"/>
                </a:solidFill>
                <a:latin typeface="Montserrat"/>
                <a:cs typeface="Montserrat"/>
              </a:rPr>
              <a:t> </a:t>
            </a:r>
            <a:r>
              <a:rPr sz="1150" spc="-10" dirty="0">
                <a:solidFill>
                  <a:srgbClr val="231F20"/>
                </a:solidFill>
                <a:latin typeface="Montserrat"/>
                <a:cs typeface="Montserrat"/>
              </a:rPr>
              <a:t>thorough </a:t>
            </a:r>
            <a:r>
              <a:rPr sz="1150" dirty="0">
                <a:solidFill>
                  <a:srgbClr val="231F20"/>
                </a:solidFill>
                <a:latin typeface="Montserrat"/>
                <a:cs typeface="Montserrat"/>
              </a:rPr>
              <a:t>understanding</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nutrition,</a:t>
            </a:r>
            <a:r>
              <a:rPr sz="1150" spc="-15" dirty="0">
                <a:solidFill>
                  <a:srgbClr val="231F20"/>
                </a:solidFill>
                <a:latin typeface="Montserrat"/>
                <a:cs typeface="Montserrat"/>
              </a:rPr>
              <a:t> </a:t>
            </a:r>
            <a:r>
              <a:rPr sz="1150" dirty="0">
                <a:solidFill>
                  <a:srgbClr val="231F20"/>
                </a:solidFill>
                <a:latin typeface="Montserrat"/>
                <a:cs typeface="Montserrat"/>
              </a:rPr>
              <a:t>food</a:t>
            </a:r>
            <a:r>
              <a:rPr sz="1150" spc="-15" dirty="0">
                <a:solidFill>
                  <a:srgbClr val="231F20"/>
                </a:solidFill>
                <a:latin typeface="Montserrat"/>
                <a:cs typeface="Montserrat"/>
              </a:rPr>
              <a:t> </a:t>
            </a:r>
            <a:r>
              <a:rPr sz="1150" spc="-10" dirty="0">
                <a:solidFill>
                  <a:srgbClr val="231F20"/>
                </a:solidFill>
                <a:latin typeface="Montserrat"/>
                <a:cs typeface="Montserrat"/>
              </a:rPr>
              <a:t>provenance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working</a:t>
            </a:r>
            <a:r>
              <a:rPr sz="1150" spc="-15" dirty="0">
                <a:solidFill>
                  <a:srgbClr val="231F20"/>
                </a:solidFill>
                <a:latin typeface="Montserrat"/>
                <a:cs typeface="Montserrat"/>
              </a:rPr>
              <a:t> </a:t>
            </a:r>
            <a:r>
              <a:rPr sz="1150" spc="-10" dirty="0">
                <a:solidFill>
                  <a:srgbClr val="231F20"/>
                </a:solidFill>
                <a:latin typeface="Montserrat"/>
                <a:cs typeface="Montserrat"/>
              </a:rPr>
              <a:t>characteristics</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20" dirty="0">
                <a:solidFill>
                  <a:srgbClr val="231F20"/>
                </a:solidFill>
                <a:latin typeface="Montserrat"/>
                <a:cs typeface="Montserrat"/>
              </a:rPr>
              <a:t>food </a:t>
            </a:r>
            <a:r>
              <a:rPr sz="1150" dirty="0">
                <a:solidFill>
                  <a:srgbClr val="231F20"/>
                </a:solidFill>
                <a:latin typeface="Montserrat"/>
                <a:cs typeface="Montserrat"/>
              </a:rPr>
              <a:t>materials.</a:t>
            </a:r>
            <a:r>
              <a:rPr sz="1150" spc="-20" dirty="0">
                <a:solidFill>
                  <a:srgbClr val="231F20"/>
                </a:solidFill>
                <a:latin typeface="Montserrat"/>
                <a:cs typeface="Montserrat"/>
              </a:rPr>
              <a:t> </a:t>
            </a:r>
            <a:r>
              <a:rPr sz="1150" dirty="0">
                <a:solidFill>
                  <a:srgbClr val="231F20"/>
                </a:solidFill>
                <a:latin typeface="Montserrat"/>
                <a:cs typeface="Montserrat"/>
              </a:rPr>
              <a:t>At</a:t>
            </a:r>
            <a:r>
              <a:rPr sz="1150" spc="-15" dirty="0">
                <a:solidFill>
                  <a:srgbClr val="231F20"/>
                </a:solidFill>
                <a:latin typeface="Montserrat"/>
                <a:cs typeface="Montserrat"/>
              </a:rPr>
              <a:t> </a:t>
            </a:r>
            <a:r>
              <a:rPr sz="1150" dirty="0">
                <a:solidFill>
                  <a:srgbClr val="231F20"/>
                </a:solidFill>
                <a:latin typeface="Montserrat"/>
                <a:cs typeface="Montserrat"/>
              </a:rPr>
              <a:t>its</a:t>
            </a:r>
            <a:r>
              <a:rPr sz="1150" spc="-15" dirty="0">
                <a:solidFill>
                  <a:srgbClr val="231F20"/>
                </a:solidFill>
                <a:latin typeface="Montserrat"/>
                <a:cs typeface="Montserrat"/>
              </a:rPr>
              <a:t> </a:t>
            </a:r>
            <a:r>
              <a:rPr sz="1150" dirty="0">
                <a:solidFill>
                  <a:srgbClr val="231F20"/>
                </a:solidFill>
                <a:latin typeface="Montserrat"/>
                <a:cs typeface="Montserrat"/>
              </a:rPr>
              <a:t>heart,</a:t>
            </a:r>
            <a:r>
              <a:rPr sz="1150" spc="-20" dirty="0">
                <a:solidFill>
                  <a:srgbClr val="231F20"/>
                </a:solidFill>
                <a:latin typeface="Montserrat"/>
                <a:cs typeface="Montserrat"/>
              </a:rPr>
              <a:t> </a:t>
            </a:r>
            <a:r>
              <a:rPr sz="1150" dirty="0">
                <a:solidFill>
                  <a:srgbClr val="231F20"/>
                </a:solidFill>
                <a:latin typeface="Montserrat"/>
                <a:cs typeface="Montserrat"/>
              </a:rPr>
              <a:t>this</a:t>
            </a:r>
            <a:r>
              <a:rPr sz="1150" spc="-15" dirty="0">
                <a:solidFill>
                  <a:srgbClr val="231F20"/>
                </a:solidFill>
                <a:latin typeface="Montserrat"/>
                <a:cs typeface="Montserrat"/>
              </a:rPr>
              <a:t> </a:t>
            </a:r>
            <a:r>
              <a:rPr sz="1150" dirty="0">
                <a:solidFill>
                  <a:srgbClr val="231F20"/>
                </a:solidFill>
                <a:latin typeface="Montserrat"/>
                <a:cs typeface="Montserrat"/>
              </a:rPr>
              <a:t>qualification</a:t>
            </a:r>
            <a:r>
              <a:rPr sz="1150" spc="-20" dirty="0">
                <a:solidFill>
                  <a:srgbClr val="231F20"/>
                </a:solidFill>
                <a:latin typeface="Montserrat"/>
                <a:cs typeface="Montserrat"/>
              </a:rPr>
              <a:t> </a:t>
            </a:r>
            <a:r>
              <a:rPr sz="1150" dirty="0">
                <a:solidFill>
                  <a:srgbClr val="231F20"/>
                </a:solidFill>
                <a:latin typeface="Montserrat"/>
                <a:cs typeface="Montserrat"/>
              </a:rPr>
              <a:t>focuses</a:t>
            </a:r>
            <a:r>
              <a:rPr sz="1150" spc="-15" dirty="0">
                <a:solidFill>
                  <a:srgbClr val="231F20"/>
                </a:solidFill>
                <a:latin typeface="Montserrat"/>
                <a:cs typeface="Montserrat"/>
              </a:rPr>
              <a:t> </a:t>
            </a:r>
            <a:r>
              <a:rPr sz="1150" dirty="0">
                <a:solidFill>
                  <a:srgbClr val="231F20"/>
                </a:solidFill>
                <a:latin typeface="Montserrat"/>
                <a:cs typeface="Montserrat"/>
              </a:rPr>
              <a:t>on</a:t>
            </a:r>
            <a:r>
              <a:rPr sz="1150" spc="-15" dirty="0">
                <a:solidFill>
                  <a:srgbClr val="231F20"/>
                </a:solidFill>
                <a:latin typeface="Montserrat"/>
                <a:cs typeface="Montserrat"/>
              </a:rPr>
              <a:t> </a:t>
            </a:r>
            <a:r>
              <a:rPr sz="1150" dirty="0">
                <a:solidFill>
                  <a:srgbClr val="231F20"/>
                </a:solidFill>
                <a:latin typeface="Montserrat"/>
                <a:cs typeface="Montserrat"/>
              </a:rPr>
              <a:t>nurturing</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practical</a:t>
            </a:r>
            <a:r>
              <a:rPr sz="1150" spc="-15" dirty="0">
                <a:solidFill>
                  <a:srgbClr val="231F20"/>
                </a:solidFill>
                <a:latin typeface="Montserrat"/>
                <a:cs typeface="Montserrat"/>
              </a:rPr>
              <a:t> </a:t>
            </a:r>
            <a:r>
              <a:rPr sz="1150" dirty="0">
                <a:solidFill>
                  <a:srgbClr val="231F20"/>
                </a:solidFill>
                <a:latin typeface="Montserrat"/>
                <a:cs typeface="Montserrat"/>
              </a:rPr>
              <a:t>cookery</a:t>
            </a:r>
            <a:r>
              <a:rPr sz="1150" spc="-20" dirty="0">
                <a:solidFill>
                  <a:srgbClr val="231F20"/>
                </a:solidFill>
                <a:latin typeface="Montserrat"/>
                <a:cs typeface="Montserrat"/>
              </a:rPr>
              <a:t> </a:t>
            </a:r>
            <a:r>
              <a:rPr sz="1150" spc="-10" dirty="0">
                <a:solidFill>
                  <a:srgbClr val="231F20"/>
                </a:solidFill>
                <a:latin typeface="Montserrat"/>
                <a:cs typeface="Montserrat"/>
              </a:rPr>
              <a:t>skills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give</a:t>
            </a:r>
            <a:r>
              <a:rPr sz="1150" spc="-25" dirty="0">
                <a:solidFill>
                  <a:srgbClr val="231F20"/>
                </a:solidFill>
                <a:latin typeface="Montserrat"/>
                <a:cs typeface="Montserrat"/>
              </a:rPr>
              <a:t> </a:t>
            </a:r>
            <a:r>
              <a:rPr sz="1150" dirty="0">
                <a:solidFill>
                  <a:srgbClr val="231F20"/>
                </a:solidFill>
                <a:latin typeface="Montserrat"/>
                <a:cs typeface="Montserrat"/>
              </a:rPr>
              <a:t>them</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strong</a:t>
            </a:r>
            <a:r>
              <a:rPr sz="1150" spc="-25" dirty="0">
                <a:solidFill>
                  <a:srgbClr val="231F20"/>
                </a:solidFill>
                <a:latin typeface="Montserrat"/>
                <a:cs typeface="Montserrat"/>
              </a:rPr>
              <a:t> </a:t>
            </a:r>
            <a:r>
              <a:rPr sz="1150" dirty="0">
                <a:solidFill>
                  <a:srgbClr val="231F20"/>
                </a:solidFill>
                <a:latin typeface="Montserrat"/>
                <a:cs typeface="Montserrat"/>
              </a:rPr>
              <a:t>understanding</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spc="-10" dirty="0">
                <a:solidFill>
                  <a:srgbClr val="231F20"/>
                </a:solidFill>
                <a:latin typeface="Montserrat"/>
                <a:cs typeface="Montserrat"/>
              </a:rPr>
              <a:t>nutrition.</a:t>
            </a:r>
            <a:endParaRPr sz="1150" dirty="0">
              <a:latin typeface="Montserrat"/>
              <a:cs typeface="Montserrat"/>
            </a:endParaRPr>
          </a:p>
          <a:p>
            <a:pPr marL="241300" indent="-228600">
              <a:lnSpc>
                <a:spcPts val="1365"/>
              </a:lnSpc>
              <a:spcBef>
                <a:spcPts val="430"/>
              </a:spcBef>
              <a:buChar char="•"/>
              <a:tabLst>
                <a:tab pos="241300" algn="l"/>
              </a:tabLst>
            </a:pPr>
            <a:r>
              <a:rPr sz="1150" dirty="0">
                <a:solidFill>
                  <a:srgbClr val="231F20"/>
                </a:solidFill>
                <a:latin typeface="Montserrat"/>
                <a:cs typeface="Montserrat"/>
              </a:rPr>
              <a:t>Food</a:t>
            </a:r>
            <a:r>
              <a:rPr sz="1150" spc="-25" dirty="0">
                <a:solidFill>
                  <a:srgbClr val="231F20"/>
                </a:solidFill>
                <a:latin typeface="Montserrat"/>
                <a:cs typeface="Montserrat"/>
              </a:rPr>
              <a:t> </a:t>
            </a:r>
            <a:r>
              <a:rPr sz="1150" dirty="0">
                <a:solidFill>
                  <a:srgbClr val="231F20"/>
                </a:solidFill>
                <a:latin typeface="Montserrat"/>
                <a:cs typeface="Montserrat"/>
              </a:rPr>
              <a:t>preparation</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a:t>
            </a:r>
            <a:r>
              <a:rPr sz="1150" spc="-10" dirty="0">
                <a:solidFill>
                  <a:srgbClr val="231F20"/>
                </a:solidFill>
                <a:latin typeface="Montserrat"/>
                <a:cs typeface="Montserrat"/>
              </a:rPr>
              <a:t>integrated</a:t>
            </a:r>
            <a:r>
              <a:rPr sz="1150" spc="-25" dirty="0">
                <a:solidFill>
                  <a:srgbClr val="231F20"/>
                </a:solidFill>
                <a:latin typeface="Montserrat"/>
                <a:cs typeface="Montserrat"/>
              </a:rPr>
              <a:t> </a:t>
            </a:r>
            <a:r>
              <a:rPr sz="1150" dirty="0">
                <a:solidFill>
                  <a:srgbClr val="231F20"/>
                </a:solidFill>
                <a:latin typeface="Montserrat"/>
                <a:cs typeface="Montserrat"/>
              </a:rPr>
              <a:t>into</a:t>
            </a:r>
            <a:r>
              <a:rPr sz="1150" spc="-20" dirty="0">
                <a:solidFill>
                  <a:srgbClr val="231F20"/>
                </a:solidFill>
                <a:latin typeface="Montserrat"/>
                <a:cs typeface="Montserrat"/>
              </a:rPr>
              <a:t> </a:t>
            </a:r>
            <a:r>
              <a:rPr sz="1150" dirty="0">
                <a:solidFill>
                  <a:srgbClr val="231F20"/>
                </a:solidFill>
                <a:latin typeface="Montserrat"/>
                <a:cs typeface="Montserrat"/>
              </a:rPr>
              <a:t>five</a:t>
            </a:r>
            <a:r>
              <a:rPr sz="1150" spc="-25" dirty="0">
                <a:solidFill>
                  <a:srgbClr val="231F20"/>
                </a:solidFill>
                <a:latin typeface="Montserrat"/>
                <a:cs typeface="Montserrat"/>
              </a:rPr>
              <a:t> </a:t>
            </a:r>
            <a:r>
              <a:rPr sz="1150" dirty="0">
                <a:solidFill>
                  <a:srgbClr val="231F20"/>
                </a:solidFill>
                <a:latin typeface="Montserrat"/>
                <a:cs typeface="Montserrat"/>
              </a:rPr>
              <a:t>core</a:t>
            </a:r>
            <a:r>
              <a:rPr sz="1150" spc="-20" dirty="0">
                <a:solidFill>
                  <a:srgbClr val="231F20"/>
                </a:solidFill>
                <a:latin typeface="Montserrat"/>
                <a:cs typeface="Montserrat"/>
              </a:rPr>
              <a:t> </a:t>
            </a:r>
            <a:r>
              <a:rPr sz="1150" spc="-10" dirty="0">
                <a:solidFill>
                  <a:srgbClr val="231F20"/>
                </a:solidFill>
                <a:latin typeface="Montserrat"/>
                <a:cs typeface="Montserrat"/>
              </a:rPr>
              <a:t>topics:</a:t>
            </a:r>
            <a:endParaRPr sz="1150" dirty="0">
              <a:latin typeface="Montserrat"/>
              <a:cs typeface="Montserrat"/>
            </a:endParaRPr>
          </a:p>
          <a:p>
            <a:pPr marL="241300" indent="-228600">
              <a:lnSpc>
                <a:spcPts val="1350"/>
              </a:lnSpc>
              <a:buChar char="•"/>
              <a:tabLst>
                <a:tab pos="241300" algn="l"/>
              </a:tabLst>
            </a:pPr>
            <a:r>
              <a:rPr sz="1150" dirty="0">
                <a:solidFill>
                  <a:srgbClr val="231F20"/>
                </a:solidFill>
                <a:latin typeface="Montserrat"/>
                <a:cs typeface="Montserrat"/>
              </a:rPr>
              <a:t>Food,</a:t>
            </a:r>
            <a:r>
              <a:rPr sz="1150" spc="-30" dirty="0">
                <a:solidFill>
                  <a:srgbClr val="231F20"/>
                </a:solidFill>
                <a:latin typeface="Montserrat"/>
                <a:cs typeface="Montserrat"/>
              </a:rPr>
              <a:t> </a:t>
            </a:r>
            <a:r>
              <a:rPr sz="1150" dirty="0">
                <a:solidFill>
                  <a:srgbClr val="231F20"/>
                </a:solidFill>
                <a:latin typeface="Montserrat"/>
                <a:cs typeface="Montserrat"/>
              </a:rPr>
              <a:t>nutrition</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health</a:t>
            </a:r>
            <a:endParaRPr sz="1150" dirty="0">
              <a:latin typeface="Montserrat"/>
              <a:cs typeface="Montserrat"/>
            </a:endParaRPr>
          </a:p>
          <a:p>
            <a:pPr marL="241300" indent="-228600">
              <a:lnSpc>
                <a:spcPts val="1350"/>
              </a:lnSpc>
              <a:buChar char="•"/>
              <a:tabLst>
                <a:tab pos="241300"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spc="-10" dirty="0">
                <a:solidFill>
                  <a:srgbClr val="231F20"/>
                </a:solidFill>
                <a:latin typeface="Montserrat"/>
                <a:cs typeface="Montserrat"/>
              </a:rPr>
              <a:t>science</a:t>
            </a:r>
            <a:endParaRPr sz="1150" dirty="0">
              <a:latin typeface="Montserrat"/>
              <a:cs typeface="Montserrat"/>
            </a:endParaRPr>
          </a:p>
          <a:p>
            <a:pPr marL="241300" indent="-228600">
              <a:lnSpc>
                <a:spcPts val="1350"/>
              </a:lnSpc>
              <a:buChar char="•"/>
              <a:tabLst>
                <a:tab pos="241300"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spc="-10" dirty="0">
                <a:solidFill>
                  <a:srgbClr val="231F20"/>
                </a:solidFill>
                <a:latin typeface="Montserrat"/>
                <a:cs typeface="Montserrat"/>
              </a:rPr>
              <a:t>safety</a:t>
            </a:r>
            <a:endParaRPr sz="1150" dirty="0">
              <a:latin typeface="Montserrat"/>
              <a:cs typeface="Montserrat"/>
            </a:endParaRPr>
          </a:p>
          <a:p>
            <a:pPr marL="241300" indent="-228600">
              <a:lnSpc>
                <a:spcPts val="1350"/>
              </a:lnSpc>
              <a:buChar char="•"/>
              <a:tabLst>
                <a:tab pos="241300"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spc="-10" dirty="0">
                <a:solidFill>
                  <a:srgbClr val="231F20"/>
                </a:solidFill>
                <a:latin typeface="Montserrat"/>
                <a:cs typeface="Montserrat"/>
              </a:rPr>
              <a:t>choice</a:t>
            </a:r>
            <a:endParaRPr sz="1150" dirty="0">
              <a:latin typeface="Montserrat"/>
              <a:cs typeface="Montserrat"/>
            </a:endParaRPr>
          </a:p>
          <a:p>
            <a:pPr marL="241300" indent="-228600">
              <a:lnSpc>
                <a:spcPts val="1365"/>
              </a:lnSpc>
              <a:buChar char="•"/>
              <a:tabLst>
                <a:tab pos="241300"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spc="-10" dirty="0">
                <a:solidFill>
                  <a:srgbClr val="231F20"/>
                </a:solidFill>
                <a:latin typeface="Montserrat"/>
                <a:cs typeface="Montserrat"/>
              </a:rPr>
              <a:t>provenance.</a:t>
            </a:r>
            <a:endParaRPr sz="1150" dirty="0">
              <a:latin typeface="Montserrat"/>
              <a:cs typeface="Montserrat"/>
            </a:endParaRPr>
          </a:p>
          <a:p>
            <a:pPr marL="12700" marR="732155">
              <a:lnSpc>
                <a:spcPct val="115900"/>
              </a:lnSpc>
              <a:spcBef>
                <a:spcPts val="600"/>
              </a:spcBef>
            </a:pPr>
            <a:r>
              <a:rPr sz="1150" dirty="0">
                <a:solidFill>
                  <a:srgbClr val="231F20"/>
                </a:solidFill>
                <a:latin typeface="Montserrat"/>
                <a:cs typeface="Montserrat"/>
              </a:rPr>
              <a:t>In</a:t>
            </a:r>
            <a:r>
              <a:rPr sz="1150" spc="-25"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10</a:t>
            </a:r>
            <a:r>
              <a:rPr sz="1150" spc="-20" dirty="0">
                <a:solidFill>
                  <a:srgbClr val="231F20"/>
                </a:solidFill>
                <a:latin typeface="Montserrat"/>
                <a:cs typeface="Montserrat"/>
              </a:rPr>
              <a:t> </a:t>
            </a:r>
            <a:r>
              <a:rPr sz="1150" dirty="0">
                <a:solidFill>
                  <a:srgbClr val="231F20"/>
                </a:solidFill>
                <a:latin typeface="Montserrat"/>
                <a:cs typeface="Montserrat"/>
              </a:rPr>
              <a:t>we</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focus</a:t>
            </a:r>
            <a:r>
              <a:rPr sz="1150" spc="-25" dirty="0">
                <a:solidFill>
                  <a:srgbClr val="231F20"/>
                </a:solidFill>
                <a:latin typeface="Montserrat"/>
                <a:cs typeface="Montserrat"/>
              </a:rPr>
              <a:t> </a:t>
            </a:r>
            <a:r>
              <a:rPr sz="1150" dirty="0">
                <a:solidFill>
                  <a:srgbClr val="231F20"/>
                </a:solidFill>
                <a:latin typeface="Montserrat"/>
                <a:cs typeface="Montserrat"/>
              </a:rPr>
              <a:t>on</a:t>
            </a:r>
            <a:r>
              <a:rPr sz="1150" spc="-20" dirty="0">
                <a:solidFill>
                  <a:srgbClr val="231F20"/>
                </a:solidFill>
                <a:latin typeface="Montserrat"/>
                <a:cs typeface="Montserrat"/>
              </a:rPr>
              <a:t> </a:t>
            </a:r>
            <a:r>
              <a:rPr sz="1150" dirty="0">
                <a:solidFill>
                  <a:srgbClr val="231F20"/>
                </a:solidFill>
                <a:latin typeface="Montserrat"/>
                <a:cs typeface="Montserrat"/>
              </a:rPr>
              <a:t>learning</a:t>
            </a:r>
            <a:r>
              <a:rPr sz="1150" spc="-20" dirty="0">
                <a:solidFill>
                  <a:srgbClr val="231F20"/>
                </a:solidFill>
                <a:latin typeface="Montserrat"/>
                <a:cs typeface="Montserrat"/>
              </a:rPr>
              <a:t> </a:t>
            </a:r>
            <a:r>
              <a:rPr sz="1150" dirty="0">
                <a:solidFill>
                  <a:srgbClr val="231F20"/>
                </a:solidFill>
                <a:latin typeface="Montserrat"/>
                <a:cs typeface="Montserrat"/>
              </a:rPr>
              <a:t>about</a:t>
            </a:r>
            <a:r>
              <a:rPr sz="1150" spc="-20" dirty="0">
                <a:solidFill>
                  <a:srgbClr val="231F20"/>
                </a:solidFill>
                <a:latin typeface="Montserrat"/>
                <a:cs typeface="Montserrat"/>
              </a:rPr>
              <a:t> </a:t>
            </a:r>
            <a:r>
              <a:rPr sz="1150" dirty="0">
                <a:solidFill>
                  <a:srgbClr val="231F20"/>
                </a:solidFill>
                <a:latin typeface="Montserrat"/>
                <a:cs typeface="Montserrat"/>
              </a:rPr>
              <a:t>each</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five</a:t>
            </a:r>
            <a:r>
              <a:rPr sz="1150" spc="-20" dirty="0">
                <a:solidFill>
                  <a:srgbClr val="231F20"/>
                </a:solidFill>
                <a:latin typeface="Montserrat"/>
                <a:cs typeface="Montserrat"/>
              </a:rPr>
              <a:t> </a:t>
            </a:r>
            <a:r>
              <a:rPr sz="1150" dirty="0">
                <a:solidFill>
                  <a:srgbClr val="231F20"/>
                </a:solidFill>
                <a:latin typeface="Montserrat"/>
                <a:cs typeface="Montserrat"/>
              </a:rPr>
              <a:t>areas</a:t>
            </a:r>
            <a:r>
              <a:rPr sz="1150" spc="-20" dirty="0">
                <a:solidFill>
                  <a:srgbClr val="231F20"/>
                </a:solidFill>
                <a:latin typeface="Montserrat"/>
                <a:cs typeface="Montserrat"/>
              </a:rPr>
              <a:t> </a:t>
            </a:r>
            <a:r>
              <a:rPr sz="1150" dirty="0">
                <a:solidFill>
                  <a:srgbClr val="231F20"/>
                </a:solidFill>
                <a:latin typeface="Montserrat"/>
                <a:cs typeface="Montserrat"/>
              </a:rPr>
              <a:t>while</a:t>
            </a:r>
            <a:r>
              <a:rPr sz="1150" spc="-20" dirty="0">
                <a:solidFill>
                  <a:srgbClr val="231F20"/>
                </a:solidFill>
                <a:latin typeface="Montserrat"/>
                <a:cs typeface="Montserrat"/>
              </a:rPr>
              <a:t> </a:t>
            </a:r>
            <a:r>
              <a:rPr sz="1150" dirty="0">
                <a:solidFill>
                  <a:srgbClr val="231F20"/>
                </a:solidFill>
                <a:latin typeface="Montserrat"/>
                <a:cs typeface="Montserrat"/>
              </a:rPr>
              <a:t>practicing</a:t>
            </a:r>
            <a:r>
              <a:rPr sz="1150" spc="-20" dirty="0">
                <a:solidFill>
                  <a:srgbClr val="231F20"/>
                </a:solidFill>
                <a:latin typeface="Montserrat"/>
                <a:cs typeface="Montserrat"/>
              </a:rPr>
              <a:t> </a:t>
            </a:r>
            <a:r>
              <a:rPr sz="1150" spc="-25" dirty="0">
                <a:solidFill>
                  <a:srgbClr val="231F20"/>
                </a:solidFill>
                <a:latin typeface="Montserrat"/>
                <a:cs typeface="Montserrat"/>
              </a:rPr>
              <a:t>new </a:t>
            </a:r>
            <a:r>
              <a:rPr sz="1150" dirty="0">
                <a:solidFill>
                  <a:srgbClr val="231F20"/>
                </a:solidFill>
                <a:latin typeface="Montserrat"/>
                <a:cs typeface="Montserrat"/>
              </a:rPr>
              <a:t>techniques</a:t>
            </a:r>
            <a:r>
              <a:rPr sz="1150" spc="-50" dirty="0">
                <a:solidFill>
                  <a:srgbClr val="231F20"/>
                </a:solidFill>
                <a:latin typeface="Montserrat"/>
                <a:cs typeface="Montserrat"/>
              </a:rPr>
              <a:t> </a:t>
            </a:r>
            <a:r>
              <a:rPr sz="1150" spc="-10" dirty="0">
                <a:solidFill>
                  <a:srgbClr val="231F20"/>
                </a:solidFill>
                <a:latin typeface="Montserrat"/>
                <a:cs typeface="Montserrat"/>
              </a:rPr>
              <a:t>alongside.</a:t>
            </a:r>
            <a:endParaRPr sz="1150" dirty="0">
              <a:latin typeface="Montserrat"/>
              <a:cs typeface="Montserrat"/>
            </a:endParaRPr>
          </a:p>
          <a:p>
            <a:pPr marL="12700" marR="5080">
              <a:lnSpc>
                <a:spcPct val="115900"/>
              </a:lnSpc>
            </a:pPr>
            <a:r>
              <a:rPr sz="1150" dirty="0">
                <a:solidFill>
                  <a:srgbClr val="231F20"/>
                </a:solidFill>
                <a:latin typeface="Montserrat"/>
                <a:cs typeface="Montserrat"/>
              </a:rPr>
              <a:t>In</a:t>
            </a:r>
            <a:r>
              <a:rPr sz="1150" spc="-30" dirty="0">
                <a:solidFill>
                  <a:srgbClr val="231F20"/>
                </a:solidFill>
                <a:latin typeface="Montserrat"/>
                <a:cs typeface="Montserrat"/>
              </a:rPr>
              <a:t> </a:t>
            </a:r>
            <a:r>
              <a:rPr sz="1150" spc="-10" dirty="0">
                <a:solidFill>
                  <a:srgbClr val="231F20"/>
                </a:solidFill>
                <a:latin typeface="Montserrat"/>
                <a:cs typeface="Montserrat"/>
              </a:rPr>
              <a:t>Year</a:t>
            </a:r>
            <a:r>
              <a:rPr sz="1150" spc="-15" dirty="0">
                <a:solidFill>
                  <a:srgbClr val="231F20"/>
                </a:solidFill>
                <a:latin typeface="Montserrat"/>
                <a:cs typeface="Montserrat"/>
              </a:rPr>
              <a:t> </a:t>
            </a:r>
            <a:r>
              <a:rPr sz="1150" dirty="0">
                <a:solidFill>
                  <a:srgbClr val="231F20"/>
                </a:solidFill>
                <a:latin typeface="Montserrat"/>
                <a:cs typeface="Montserrat"/>
              </a:rPr>
              <a:t>11</a:t>
            </a:r>
            <a:r>
              <a:rPr sz="1150" spc="-20" dirty="0">
                <a:solidFill>
                  <a:srgbClr val="231F20"/>
                </a:solidFill>
                <a:latin typeface="Montserrat"/>
                <a:cs typeface="Montserrat"/>
              </a:rPr>
              <a:t> </a:t>
            </a:r>
            <a:r>
              <a:rPr sz="1150" dirty="0">
                <a:solidFill>
                  <a:srgbClr val="231F20"/>
                </a:solidFill>
                <a:latin typeface="Montserrat"/>
                <a:cs typeface="Montserrat"/>
              </a:rPr>
              <a:t>we</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apply</a:t>
            </a:r>
            <a:r>
              <a:rPr sz="1150" spc="-15" dirty="0">
                <a:solidFill>
                  <a:srgbClr val="231F20"/>
                </a:solidFill>
                <a:latin typeface="Montserrat"/>
                <a:cs typeface="Montserrat"/>
              </a:rPr>
              <a:t> </a:t>
            </a:r>
            <a:r>
              <a:rPr sz="1150" dirty="0">
                <a:solidFill>
                  <a:srgbClr val="231F20"/>
                </a:solidFill>
                <a:latin typeface="Montserrat"/>
                <a:cs typeface="Montserrat"/>
              </a:rPr>
              <a:t>our</a:t>
            </a:r>
            <a:r>
              <a:rPr sz="1150" spc="-15" dirty="0">
                <a:solidFill>
                  <a:srgbClr val="231F20"/>
                </a:solidFill>
                <a:latin typeface="Montserrat"/>
                <a:cs typeface="Montserrat"/>
              </a:rPr>
              <a:t> </a:t>
            </a:r>
            <a:r>
              <a:rPr sz="1150" spc="-10" dirty="0">
                <a:solidFill>
                  <a:srgbClr val="231F20"/>
                </a:solidFill>
                <a:latin typeface="Montserrat"/>
                <a:cs typeface="Montserrat"/>
              </a:rPr>
              <a:t>knowledge</a:t>
            </a:r>
            <a:r>
              <a:rPr sz="1150" spc="-20" dirty="0">
                <a:solidFill>
                  <a:srgbClr val="231F20"/>
                </a:solidFill>
                <a:latin typeface="Montserrat"/>
                <a:cs typeface="Montserrat"/>
              </a:rPr>
              <a:t> </a:t>
            </a:r>
            <a:r>
              <a:rPr sz="1150" dirty="0">
                <a:solidFill>
                  <a:srgbClr val="231F20"/>
                </a:solidFill>
                <a:latin typeface="Montserrat"/>
                <a:cs typeface="Montserrat"/>
              </a:rPr>
              <a:t>gained</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NEA</a:t>
            </a:r>
            <a:r>
              <a:rPr sz="1150" spc="-15" dirty="0">
                <a:solidFill>
                  <a:srgbClr val="231F20"/>
                </a:solidFill>
                <a:latin typeface="Montserrat"/>
                <a:cs typeface="Montserrat"/>
              </a:rPr>
              <a:t> </a:t>
            </a:r>
            <a:r>
              <a:rPr sz="1150" dirty="0">
                <a:solidFill>
                  <a:srgbClr val="231F20"/>
                </a:solidFill>
                <a:latin typeface="Montserrat"/>
                <a:cs typeface="Montserrat"/>
              </a:rPr>
              <a:t>tasks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final</a:t>
            </a:r>
            <a:r>
              <a:rPr sz="1150" spc="-20" dirty="0">
                <a:solidFill>
                  <a:srgbClr val="231F20"/>
                </a:solidFill>
                <a:latin typeface="Montserrat"/>
                <a:cs typeface="Montserrat"/>
              </a:rPr>
              <a:t> </a:t>
            </a:r>
            <a:r>
              <a:rPr sz="1150" spc="-10" dirty="0">
                <a:solidFill>
                  <a:srgbClr val="231F20"/>
                </a:solidFill>
                <a:latin typeface="Montserrat"/>
                <a:cs typeface="Montserrat"/>
              </a:rPr>
              <a:t>written</a:t>
            </a:r>
            <a:r>
              <a:rPr sz="1150" spc="-15" dirty="0">
                <a:solidFill>
                  <a:srgbClr val="231F20"/>
                </a:solidFill>
                <a:latin typeface="Montserrat"/>
                <a:cs typeface="Montserrat"/>
              </a:rPr>
              <a:t> </a:t>
            </a:r>
            <a:r>
              <a:rPr sz="1150" dirty="0">
                <a:solidFill>
                  <a:srgbClr val="231F20"/>
                </a:solidFill>
                <a:latin typeface="Montserrat"/>
                <a:cs typeface="Montserrat"/>
              </a:rPr>
              <a:t>exam</a:t>
            </a:r>
            <a:r>
              <a:rPr sz="1150" spc="-20" dirty="0">
                <a:solidFill>
                  <a:srgbClr val="231F20"/>
                </a:solidFill>
                <a:latin typeface="Montserrat"/>
                <a:cs typeface="Montserrat"/>
              </a:rPr>
              <a:t> </a:t>
            </a:r>
            <a:r>
              <a:rPr sz="1150" dirty="0">
                <a:solidFill>
                  <a:srgbClr val="231F20"/>
                </a:solidFill>
                <a:latin typeface="Montserrat"/>
                <a:cs typeface="Montserrat"/>
              </a:rPr>
              <a:t>at</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25" dirty="0">
                <a:solidFill>
                  <a:srgbClr val="231F20"/>
                </a:solidFill>
                <a:latin typeface="Montserrat"/>
                <a:cs typeface="Montserrat"/>
              </a:rPr>
              <a:t>end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year.</a:t>
            </a:r>
            <a:endParaRPr sz="1150" dirty="0">
              <a:latin typeface="Montserrat"/>
              <a:cs typeface="Montserrat"/>
            </a:endParaRPr>
          </a:p>
          <a:p>
            <a:pPr marL="12700">
              <a:lnSpc>
                <a:spcPct val="100000"/>
              </a:lnSpc>
              <a:spcBef>
                <a:spcPts val="1320"/>
              </a:spcBef>
            </a:pPr>
            <a:r>
              <a:rPr sz="1150" b="1" spc="-10" dirty="0">
                <a:solidFill>
                  <a:srgbClr val="231F20"/>
                </a:solidFill>
                <a:latin typeface="Montserrat"/>
                <a:cs typeface="Montserrat"/>
              </a:rPr>
              <a:t>Assessment(s)</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11</a:t>
            </a:r>
            <a:r>
              <a:rPr sz="1150" spc="-20" dirty="0">
                <a:solidFill>
                  <a:srgbClr val="231F20"/>
                </a:solidFill>
                <a:latin typeface="Montserrat"/>
                <a:cs typeface="Montserrat"/>
              </a:rPr>
              <a:t> </a:t>
            </a:r>
            <a:r>
              <a:rPr sz="1150" dirty="0">
                <a:solidFill>
                  <a:srgbClr val="231F20"/>
                </a:solidFill>
                <a:latin typeface="Montserrat"/>
                <a:cs typeface="Montserrat"/>
              </a:rPr>
              <a:t>two</a:t>
            </a:r>
            <a:r>
              <a:rPr sz="1150" spc="-20" dirty="0">
                <a:solidFill>
                  <a:srgbClr val="231F20"/>
                </a:solidFill>
                <a:latin typeface="Montserrat"/>
                <a:cs typeface="Montserrat"/>
              </a:rPr>
              <a:t> </a:t>
            </a:r>
            <a:r>
              <a:rPr sz="1150" dirty="0">
                <a:solidFill>
                  <a:srgbClr val="231F20"/>
                </a:solidFill>
                <a:latin typeface="Montserrat"/>
                <a:cs typeface="Montserrat"/>
              </a:rPr>
              <a:t>components</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make</a:t>
            </a:r>
            <a:r>
              <a:rPr sz="1150" spc="-20" dirty="0">
                <a:solidFill>
                  <a:srgbClr val="231F20"/>
                </a:solidFill>
                <a:latin typeface="Montserrat"/>
                <a:cs typeface="Montserrat"/>
              </a:rPr>
              <a:t> </a:t>
            </a:r>
            <a:r>
              <a:rPr sz="1150" dirty="0">
                <a:solidFill>
                  <a:srgbClr val="231F20"/>
                </a:solidFill>
                <a:latin typeface="Montserrat"/>
                <a:cs typeface="Montserrat"/>
              </a:rPr>
              <a:t>up</a:t>
            </a:r>
            <a:r>
              <a:rPr sz="1150" spc="-20" dirty="0">
                <a:solidFill>
                  <a:srgbClr val="231F20"/>
                </a:solidFill>
                <a:latin typeface="Montserrat"/>
                <a:cs typeface="Montserrat"/>
              </a:rPr>
              <a:t> </a:t>
            </a:r>
            <a:r>
              <a:rPr sz="1150" dirty="0">
                <a:solidFill>
                  <a:srgbClr val="231F20"/>
                </a:solidFill>
                <a:latin typeface="Montserrat"/>
                <a:cs typeface="Montserrat"/>
              </a:rPr>
              <a:t>your</a:t>
            </a:r>
            <a:r>
              <a:rPr sz="1150" spc="-20" dirty="0">
                <a:solidFill>
                  <a:srgbClr val="231F20"/>
                </a:solidFill>
                <a:latin typeface="Montserrat"/>
                <a:cs typeface="Montserrat"/>
              </a:rPr>
              <a:t> </a:t>
            </a:r>
            <a:r>
              <a:rPr sz="1150" dirty="0">
                <a:solidFill>
                  <a:srgbClr val="231F20"/>
                </a:solidFill>
                <a:latin typeface="Montserrat"/>
                <a:cs typeface="Montserrat"/>
              </a:rPr>
              <a:t>final</a:t>
            </a:r>
            <a:r>
              <a:rPr sz="1150" spc="-20" dirty="0">
                <a:solidFill>
                  <a:srgbClr val="231F20"/>
                </a:solidFill>
                <a:latin typeface="Montserrat"/>
                <a:cs typeface="Montserrat"/>
              </a:rPr>
              <a:t> </a:t>
            </a:r>
            <a:r>
              <a:rPr sz="1150" dirty="0">
                <a:solidFill>
                  <a:srgbClr val="231F20"/>
                </a:solidFill>
                <a:latin typeface="Montserrat"/>
                <a:cs typeface="Montserrat"/>
              </a:rPr>
              <a:t>GCSE</a:t>
            </a:r>
            <a:r>
              <a:rPr sz="1150" spc="-20" dirty="0">
                <a:solidFill>
                  <a:srgbClr val="231F20"/>
                </a:solidFill>
                <a:latin typeface="Montserrat"/>
                <a:cs typeface="Montserrat"/>
              </a:rPr>
              <a:t> </a:t>
            </a:r>
            <a:r>
              <a:rPr sz="1150" spc="-10" dirty="0">
                <a:solidFill>
                  <a:srgbClr val="231F20"/>
                </a:solidFill>
                <a:latin typeface="Montserrat"/>
                <a:cs typeface="Montserrat"/>
              </a:rPr>
              <a:t>grade:</a:t>
            </a:r>
            <a:endParaRPr sz="1150" dirty="0">
              <a:latin typeface="Montserrat"/>
              <a:cs typeface="Montserrat"/>
            </a:endParaRPr>
          </a:p>
          <a:p>
            <a:pPr marL="12700" marR="25400">
              <a:lnSpc>
                <a:spcPct val="108700"/>
              </a:lnSpc>
            </a:pPr>
            <a:r>
              <a:rPr sz="1150" dirty="0">
                <a:solidFill>
                  <a:srgbClr val="231F20"/>
                </a:solidFill>
                <a:latin typeface="Montserrat"/>
                <a:cs typeface="Montserrat"/>
              </a:rPr>
              <a:t>NEAs</a:t>
            </a:r>
            <a:r>
              <a:rPr sz="1150" spc="-25" dirty="0">
                <a:solidFill>
                  <a:srgbClr val="231F20"/>
                </a:solidFill>
                <a:latin typeface="Montserrat"/>
                <a:cs typeface="Montserrat"/>
              </a:rPr>
              <a:t> </a:t>
            </a:r>
            <a:r>
              <a:rPr sz="1150" dirty="0">
                <a:solidFill>
                  <a:srgbClr val="231F20"/>
                </a:solidFill>
                <a:latin typeface="Montserrat"/>
                <a:cs typeface="Montserrat"/>
              </a:rPr>
              <a:t>(non-examination</a:t>
            </a:r>
            <a:r>
              <a:rPr sz="1150" spc="-25" dirty="0">
                <a:solidFill>
                  <a:srgbClr val="231F20"/>
                </a:solidFill>
                <a:latin typeface="Montserrat"/>
                <a:cs typeface="Montserrat"/>
              </a:rPr>
              <a:t> </a:t>
            </a:r>
            <a:r>
              <a:rPr sz="1150" dirty="0">
                <a:solidFill>
                  <a:srgbClr val="231F20"/>
                </a:solidFill>
                <a:latin typeface="Montserrat"/>
                <a:cs typeface="Montserrat"/>
              </a:rPr>
              <a:t>assessments)</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dirty="0">
                <a:solidFill>
                  <a:srgbClr val="231F20"/>
                </a:solidFill>
                <a:latin typeface="Montserrat"/>
                <a:cs typeface="Montserrat"/>
              </a:rPr>
              <a:t>be</a:t>
            </a:r>
            <a:r>
              <a:rPr sz="1150" spc="-25" dirty="0">
                <a:solidFill>
                  <a:srgbClr val="231F20"/>
                </a:solidFill>
                <a:latin typeface="Montserrat"/>
                <a:cs typeface="Montserrat"/>
              </a:rPr>
              <a:t> </a:t>
            </a:r>
            <a:r>
              <a:rPr sz="1150" dirty="0">
                <a:solidFill>
                  <a:srgbClr val="231F20"/>
                </a:solidFill>
                <a:latin typeface="Montserrat"/>
                <a:cs typeface="Montserrat"/>
              </a:rPr>
              <a:t>split</a:t>
            </a:r>
            <a:r>
              <a:rPr sz="1150" spc="-20" dirty="0">
                <a:solidFill>
                  <a:srgbClr val="231F20"/>
                </a:solidFill>
                <a:latin typeface="Montserrat"/>
                <a:cs typeface="Montserrat"/>
              </a:rPr>
              <a:t> </a:t>
            </a:r>
            <a:r>
              <a:rPr sz="1150" dirty="0">
                <a:solidFill>
                  <a:srgbClr val="231F20"/>
                </a:solidFill>
                <a:latin typeface="Montserrat"/>
                <a:cs typeface="Montserrat"/>
              </a:rPr>
              <a:t>into</a:t>
            </a:r>
            <a:r>
              <a:rPr sz="1150" spc="-25" dirty="0">
                <a:solidFill>
                  <a:srgbClr val="231F20"/>
                </a:solidFill>
                <a:latin typeface="Montserrat"/>
                <a:cs typeface="Montserrat"/>
              </a:rPr>
              <a:t> </a:t>
            </a:r>
            <a:r>
              <a:rPr sz="1150" dirty="0">
                <a:solidFill>
                  <a:srgbClr val="231F20"/>
                </a:solidFill>
                <a:latin typeface="Montserrat"/>
                <a:cs typeface="Montserrat"/>
              </a:rPr>
              <a:t>two</a:t>
            </a:r>
            <a:r>
              <a:rPr sz="1150" spc="-25" dirty="0">
                <a:solidFill>
                  <a:srgbClr val="231F20"/>
                </a:solidFill>
                <a:latin typeface="Montserrat"/>
                <a:cs typeface="Montserrat"/>
              </a:rPr>
              <a:t> </a:t>
            </a:r>
            <a:r>
              <a:rPr sz="1150" dirty="0">
                <a:solidFill>
                  <a:srgbClr val="231F20"/>
                </a:solidFill>
                <a:latin typeface="Montserrat"/>
                <a:cs typeface="Montserrat"/>
              </a:rPr>
              <a:t>tasks.</a:t>
            </a:r>
            <a:r>
              <a:rPr sz="1150" spc="-20" dirty="0">
                <a:solidFill>
                  <a:srgbClr val="231F20"/>
                </a:solidFill>
                <a:latin typeface="Montserrat"/>
                <a:cs typeface="Montserrat"/>
              </a:rPr>
              <a:t> </a:t>
            </a:r>
            <a:r>
              <a:rPr sz="1150" dirty="0">
                <a:solidFill>
                  <a:srgbClr val="231F20"/>
                </a:solidFill>
                <a:latin typeface="Montserrat"/>
                <a:cs typeface="Montserrat"/>
              </a:rPr>
              <a:t>NEA</a:t>
            </a:r>
            <a:r>
              <a:rPr sz="1150" spc="-25"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spc="-10" dirty="0">
                <a:solidFill>
                  <a:srgbClr val="231F20"/>
                </a:solidFill>
                <a:latin typeface="Montserrat"/>
                <a:cs typeface="Montserrat"/>
              </a:rPr>
              <a:t>scientific </a:t>
            </a:r>
            <a:r>
              <a:rPr sz="1150" dirty="0">
                <a:solidFill>
                  <a:srgbClr val="231F20"/>
                </a:solidFill>
                <a:latin typeface="Montserrat"/>
                <a:cs typeface="Montserrat"/>
              </a:rPr>
              <a:t>investigation</a:t>
            </a:r>
            <a:r>
              <a:rPr sz="1150" spc="-30" dirty="0">
                <a:solidFill>
                  <a:srgbClr val="231F20"/>
                </a:solidFill>
                <a:latin typeface="Montserrat"/>
                <a:cs typeface="Montserrat"/>
              </a:rPr>
              <a:t> </a:t>
            </a:r>
            <a:r>
              <a:rPr sz="1150" dirty="0">
                <a:solidFill>
                  <a:srgbClr val="231F20"/>
                </a:solidFill>
                <a:latin typeface="Montserrat"/>
                <a:cs typeface="Montserrat"/>
              </a:rPr>
              <a:t>into</a:t>
            </a:r>
            <a:r>
              <a:rPr sz="1150" spc="-30" dirty="0">
                <a:solidFill>
                  <a:srgbClr val="231F20"/>
                </a:solidFill>
                <a:latin typeface="Montserrat"/>
                <a:cs typeface="Montserrat"/>
              </a:rPr>
              <a:t> </a:t>
            </a:r>
            <a:r>
              <a:rPr sz="1150" dirty="0">
                <a:solidFill>
                  <a:srgbClr val="231F20"/>
                </a:solidFill>
                <a:latin typeface="Montserrat"/>
                <a:cs typeface="Montserrat"/>
              </a:rPr>
              <a:t>how</a:t>
            </a:r>
            <a:r>
              <a:rPr sz="1150" spc="-30" dirty="0">
                <a:solidFill>
                  <a:srgbClr val="231F20"/>
                </a:solidFill>
                <a:latin typeface="Montserrat"/>
                <a:cs typeface="Montserrat"/>
              </a:rPr>
              <a:t> </a:t>
            </a:r>
            <a:r>
              <a:rPr sz="1150" dirty="0">
                <a:solidFill>
                  <a:srgbClr val="231F20"/>
                </a:solidFill>
                <a:latin typeface="Montserrat"/>
                <a:cs typeface="Montserrat"/>
              </a:rPr>
              <a:t>ingredients</a:t>
            </a:r>
            <a:r>
              <a:rPr sz="1150" spc="-30" dirty="0">
                <a:solidFill>
                  <a:srgbClr val="231F20"/>
                </a:solidFill>
                <a:latin typeface="Montserrat"/>
                <a:cs typeface="Montserrat"/>
              </a:rPr>
              <a:t> </a:t>
            </a:r>
            <a:r>
              <a:rPr sz="1150" dirty="0">
                <a:solidFill>
                  <a:srgbClr val="231F20"/>
                </a:solidFill>
                <a:latin typeface="Montserrat"/>
                <a:cs typeface="Montserrat"/>
              </a:rPr>
              <a:t>work.</a:t>
            </a:r>
            <a:r>
              <a:rPr sz="1150" spc="-30" dirty="0">
                <a:solidFill>
                  <a:srgbClr val="231F20"/>
                </a:solidFill>
                <a:latin typeface="Montserrat"/>
                <a:cs typeface="Montserrat"/>
              </a:rPr>
              <a:t> </a:t>
            </a:r>
            <a:r>
              <a:rPr sz="1150" dirty="0">
                <a:solidFill>
                  <a:srgbClr val="231F20"/>
                </a:solidFill>
                <a:latin typeface="Montserrat"/>
                <a:cs typeface="Montserrat"/>
              </a:rPr>
              <a:t>NEA</a:t>
            </a:r>
            <a:r>
              <a:rPr sz="1150" spc="-30" dirty="0">
                <a:solidFill>
                  <a:srgbClr val="231F20"/>
                </a:solidFill>
                <a:latin typeface="Montserrat"/>
                <a:cs typeface="Montserrat"/>
              </a:rPr>
              <a:t> </a:t>
            </a:r>
            <a:r>
              <a:rPr sz="1150" dirty="0">
                <a:solidFill>
                  <a:srgbClr val="231F20"/>
                </a:solidFill>
                <a:latin typeface="Montserrat"/>
                <a:cs typeface="Montserrat"/>
              </a:rPr>
              <a:t>2</a:t>
            </a:r>
            <a:r>
              <a:rPr sz="1150" spc="-30" dirty="0">
                <a:solidFill>
                  <a:srgbClr val="231F20"/>
                </a:solidFill>
                <a:latin typeface="Montserrat"/>
                <a:cs typeface="Montserrat"/>
              </a:rPr>
              <a:t> </a:t>
            </a:r>
            <a:r>
              <a:rPr sz="1150" dirty="0">
                <a:solidFill>
                  <a:srgbClr val="231F20"/>
                </a:solidFill>
                <a:latin typeface="Montserrat"/>
                <a:cs typeface="Montserrat"/>
              </a:rPr>
              <a:t>is</a:t>
            </a:r>
            <a:r>
              <a:rPr sz="1150" spc="-30" dirty="0">
                <a:solidFill>
                  <a:srgbClr val="231F20"/>
                </a:solidFill>
                <a:latin typeface="Montserrat"/>
                <a:cs typeface="Montserrat"/>
              </a:rPr>
              <a:t> </a:t>
            </a:r>
            <a:r>
              <a:rPr sz="1150" dirty="0">
                <a:solidFill>
                  <a:srgbClr val="231F20"/>
                </a:solidFill>
                <a:latin typeface="Montserrat"/>
                <a:cs typeface="Montserrat"/>
              </a:rPr>
              <a:t>a</a:t>
            </a:r>
            <a:r>
              <a:rPr sz="1150" spc="-30" dirty="0">
                <a:solidFill>
                  <a:srgbClr val="231F20"/>
                </a:solidFill>
                <a:latin typeface="Montserrat"/>
                <a:cs typeface="Montserrat"/>
              </a:rPr>
              <a:t> </a:t>
            </a:r>
            <a:r>
              <a:rPr sz="1150" dirty="0">
                <a:solidFill>
                  <a:srgbClr val="231F20"/>
                </a:solidFill>
                <a:latin typeface="Montserrat"/>
                <a:cs typeface="Montserrat"/>
              </a:rPr>
              <a:t>food</a:t>
            </a:r>
            <a:r>
              <a:rPr sz="1150" spc="-30" dirty="0">
                <a:solidFill>
                  <a:srgbClr val="231F20"/>
                </a:solidFill>
                <a:latin typeface="Montserrat"/>
                <a:cs typeface="Montserrat"/>
              </a:rPr>
              <a:t> </a:t>
            </a:r>
            <a:r>
              <a:rPr sz="1150" dirty="0">
                <a:solidFill>
                  <a:srgbClr val="231F20"/>
                </a:solidFill>
                <a:latin typeface="Montserrat"/>
                <a:cs typeface="Montserrat"/>
              </a:rPr>
              <a:t>preparation</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30" dirty="0">
                <a:solidFill>
                  <a:srgbClr val="231F20"/>
                </a:solidFill>
                <a:latin typeface="Montserrat"/>
                <a:cs typeface="Montserrat"/>
              </a:rPr>
              <a:t> </a:t>
            </a:r>
            <a:r>
              <a:rPr sz="1150" dirty="0">
                <a:solidFill>
                  <a:srgbClr val="231F20"/>
                </a:solidFill>
                <a:latin typeface="Montserrat"/>
                <a:cs typeface="Montserrat"/>
              </a:rPr>
              <a:t>Both</a:t>
            </a:r>
            <a:r>
              <a:rPr sz="1150" spc="-30" dirty="0">
                <a:solidFill>
                  <a:srgbClr val="231F20"/>
                </a:solidFill>
                <a:latin typeface="Montserrat"/>
                <a:cs typeface="Montserrat"/>
              </a:rPr>
              <a:t> </a:t>
            </a:r>
            <a:r>
              <a:rPr sz="1150" spc="-10" dirty="0">
                <a:solidFill>
                  <a:srgbClr val="231F20"/>
                </a:solidFill>
                <a:latin typeface="Montserrat"/>
                <a:cs typeface="Montserrat"/>
              </a:rPr>
              <a:t>require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produce</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piece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coursework</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practical</a:t>
            </a:r>
            <a:r>
              <a:rPr sz="1150" spc="-20" dirty="0">
                <a:solidFill>
                  <a:srgbClr val="231F20"/>
                </a:solidFill>
                <a:latin typeface="Montserrat"/>
                <a:cs typeface="Montserrat"/>
              </a:rPr>
              <a:t> </a:t>
            </a:r>
            <a:r>
              <a:rPr sz="1150" spc="-10" dirty="0">
                <a:solidFill>
                  <a:srgbClr val="231F20"/>
                </a:solidFill>
                <a:latin typeface="Montserrat"/>
                <a:cs typeface="Montserrat"/>
              </a:rPr>
              <a:t>outcomes</a:t>
            </a:r>
            <a:r>
              <a:rPr sz="1150" spc="-25" dirty="0">
                <a:solidFill>
                  <a:srgbClr val="231F20"/>
                </a:solidFill>
                <a:latin typeface="Montserrat"/>
                <a:cs typeface="Montserrat"/>
              </a:rPr>
              <a:t> </a:t>
            </a:r>
            <a:r>
              <a:rPr sz="1150" spc="-10" dirty="0">
                <a:solidFill>
                  <a:srgbClr val="231F20"/>
                </a:solidFill>
                <a:latin typeface="Montserrat"/>
                <a:cs typeface="Montserrat"/>
              </a:rPr>
              <a:t>towards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tasks</a:t>
            </a:r>
            <a:r>
              <a:rPr sz="1150" spc="-20" dirty="0">
                <a:solidFill>
                  <a:srgbClr val="231F20"/>
                </a:solidFill>
                <a:latin typeface="Montserrat"/>
                <a:cs typeface="Montserrat"/>
              </a:rPr>
              <a:t> </a:t>
            </a:r>
            <a:r>
              <a:rPr sz="1150" dirty="0">
                <a:solidFill>
                  <a:srgbClr val="231F20"/>
                </a:solidFill>
                <a:latin typeface="Montserrat"/>
                <a:cs typeface="Montserrat"/>
              </a:rPr>
              <a:t>set.</a:t>
            </a:r>
            <a:r>
              <a:rPr sz="1150" spc="-20" dirty="0">
                <a:solidFill>
                  <a:srgbClr val="231F20"/>
                </a:solidFill>
                <a:latin typeface="Montserrat"/>
                <a:cs typeface="Montserrat"/>
              </a:rPr>
              <a:t> </a:t>
            </a:r>
            <a:r>
              <a:rPr sz="1150" dirty="0">
                <a:solidFill>
                  <a:srgbClr val="231F20"/>
                </a:solidFill>
                <a:latin typeface="Montserrat"/>
                <a:cs typeface="Montserrat"/>
              </a:rPr>
              <a:t>It</a:t>
            </a:r>
            <a:r>
              <a:rPr sz="1150" spc="-25" dirty="0">
                <a:solidFill>
                  <a:srgbClr val="231F20"/>
                </a:solidFill>
                <a:latin typeface="Montserrat"/>
                <a:cs typeface="Montserrat"/>
              </a:rPr>
              <a:t> is </a:t>
            </a:r>
            <a:r>
              <a:rPr sz="1150" dirty="0">
                <a:solidFill>
                  <a:srgbClr val="231F20"/>
                </a:solidFill>
                <a:latin typeface="Montserrat"/>
                <a:cs typeface="Montserrat"/>
              </a:rPr>
              <a:t>worth 50%</a:t>
            </a:r>
            <a:r>
              <a:rPr sz="1150" spc="5"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dirty="0">
                <a:solidFill>
                  <a:srgbClr val="231F20"/>
                </a:solidFill>
                <a:latin typeface="Montserrat"/>
                <a:cs typeface="Montserrat"/>
              </a:rPr>
              <a:t>their</a:t>
            </a:r>
            <a:r>
              <a:rPr sz="1150" spc="5" dirty="0">
                <a:solidFill>
                  <a:srgbClr val="231F20"/>
                </a:solidFill>
                <a:latin typeface="Montserrat"/>
                <a:cs typeface="Montserrat"/>
              </a:rPr>
              <a:t> </a:t>
            </a:r>
            <a:r>
              <a:rPr sz="1150" dirty="0">
                <a:solidFill>
                  <a:srgbClr val="231F20"/>
                </a:solidFill>
                <a:latin typeface="Montserrat"/>
                <a:cs typeface="Montserrat"/>
              </a:rPr>
              <a:t>final</a:t>
            </a:r>
            <a:r>
              <a:rPr sz="1150" spc="5" dirty="0">
                <a:solidFill>
                  <a:srgbClr val="231F20"/>
                </a:solidFill>
                <a:latin typeface="Montserrat"/>
                <a:cs typeface="Montserrat"/>
              </a:rPr>
              <a:t> </a:t>
            </a:r>
            <a:r>
              <a:rPr sz="1150" spc="-10" dirty="0">
                <a:solidFill>
                  <a:srgbClr val="231F20"/>
                </a:solidFill>
                <a:latin typeface="Montserrat"/>
                <a:cs typeface="Montserrat"/>
              </a:rPr>
              <a:t>grade.</a:t>
            </a:r>
            <a:endParaRPr sz="1150" dirty="0">
              <a:latin typeface="Montserrat"/>
              <a:cs typeface="Montserrat"/>
            </a:endParaRPr>
          </a:p>
          <a:p>
            <a:pPr marL="12700" marR="34290">
              <a:lnSpc>
                <a:spcPct val="108700"/>
              </a:lnSpc>
            </a:pP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1</a:t>
            </a:r>
            <a:r>
              <a:rPr sz="1150" spc="-20" dirty="0">
                <a:solidFill>
                  <a:srgbClr val="231F20"/>
                </a:solidFill>
                <a:latin typeface="Montserrat"/>
                <a:cs typeface="Montserrat"/>
              </a:rPr>
              <a:t> </a:t>
            </a:r>
            <a:r>
              <a:rPr sz="1150" dirty="0">
                <a:solidFill>
                  <a:srgbClr val="231F20"/>
                </a:solidFill>
                <a:latin typeface="Montserrat"/>
                <a:cs typeface="Montserrat"/>
              </a:rPr>
              <a:t>hour</a:t>
            </a:r>
            <a:r>
              <a:rPr sz="1150" spc="-15" dirty="0">
                <a:solidFill>
                  <a:srgbClr val="231F20"/>
                </a:solidFill>
                <a:latin typeface="Montserrat"/>
                <a:cs typeface="Montserrat"/>
              </a:rPr>
              <a:t> </a:t>
            </a:r>
            <a:r>
              <a:rPr sz="1150" spc="-10" dirty="0">
                <a:solidFill>
                  <a:srgbClr val="231F20"/>
                </a:solidFill>
                <a:latin typeface="Montserrat"/>
                <a:cs typeface="Montserrat"/>
              </a:rPr>
              <a:t>45-</a:t>
            </a:r>
            <a:r>
              <a:rPr sz="1150" dirty="0">
                <a:solidFill>
                  <a:srgbClr val="231F20"/>
                </a:solidFill>
                <a:latin typeface="Montserrat"/>
                <a:cs typeface="Montserrat"/>
              </a:rPr>
              <a:t>minute</a:t>
            </a:r>
            <a:r>
              <a:rPr sz="1150" spc="-20" dirty="0">
                <a:solidFill>
                  <a:srgbClr val="231F20"/>
                </a:solidFill>
                <a:latin typeface="Montserrat"/>
                <a:cs typeface="Montserrat"/>
              </a:rPr>
              <a:t> </a:t>
            </a:r>
            <a:r>
              <a:rPr sz="1150" spc="-10" dirty="0">
                <a:solidFill>
                  <a:srgbClr val="231F20"/>
                </a:solidFill>
                <a:latin typeface="Montserrat"/>
                <a:cs typeface="Montserrat"/>
              </a:rPr>
              <a:t>written</a:t>
            </a:r>
            <a:r>
              <a:rPr sz="1150" spc="-20" dirty="0">
                <a:solidFill>
                  <a:srgbClr val="231F20"/>
                </a:solidFill>
                <a:latin typeface="Montserrat"/>
                <a:cs typeface="Montserrat"/>
              </a:rPr>
              <a:t> </a:t>
            </a:r>
            <a:r>
              <a:rPr sz="1150" dirty="0">
                <a:solidFill>
                  <a:srgbClr val="231F20"/>
                </a:solidFill>
                <a:latin typeface="Montserrat"/>
                <a:cs typeface="Montserrat"/>
              </a:rPr>
              <a:t>exam</a:t>
            </a:r>
            <a:r>
              <a:rPr sz="1150" spc="-15" dirty="0">
                <a:solidFill>
                  <a:srgbClr val="231F20"/>
                </a:solidFill>
                <a:latin typeface="Montserrat"/>
                <a:cs typeface="Montserrat"/>
              </a:rPr>
              <a:t> </a:t>
            </a:r>
            <a:r>
              <a:rPr sz="1150" spc="-10" dirty="0">
                <a:solidFill>
                  <a:srgbClr val="231F20"/>
                </a:solidFill>
                <a:latin typeface="Montserrat"/>
                <a:cs typeface="Montserrat"/>
              </a:rPr>
              <a:t>covering</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five</a:t>
            </a:r>
            <a:r>
              <a:rPr sz="1150" spc="-15" dirty="0">
                <a:solidFill>
                  <a:srgbClr val="231F20"/>
                </a:solidFill>
                <a:latin typeface="Montserrat"/>
                <a:cs typeface="Montserrat"/>
              </a:rPr>
              <a:t> </a:t>
            </a:r>
            <a:r>
              <a:rPr sz="1150" dirty="0">
                <a:solidFill>
                  <a:srgbClr val="231F20"/>
                </a:solidFill>
                <a:latin typeface="Montserrat"/>
                <a:cs typeface="Montserrat"/>
              </a:rPr>
              <a:t>areas</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food</a:t>
            </a:r>
            <a:r>
              <a:rPr sz="1150" spc="-20" dirty="0">
                <a:solidFill>
                  <a:srgbClr val="231F20"/>
                </a:solidFill>
                <a:latin typeface="Montserrat"/>
                <a:cs typeface="Montserrat"/>
              </a:rPr>
              <a:t> </a:t>
            </a:r>
            <a:r>
              <a:rPr sz="1150" dirty="0">
                <a:solidFill>
                  <a:srgbClr val="231F20"/>
                </a:solidFill>
                <a:latin typeface="Montserrat"/>
                <a:cs typeface="Montserrat"/>
              </a:rPr>
              <a:t>course.</a:t>
            </a:r>
            <a:r>
              <a:rPr sz="1150" spc="-15" dirty="0">
                <a:solidFill>
                  <a:srgbClr val="231F20"/>
                </a:solidFill>
                <a:latin typeface="Montserrat"/>
                <a:cs typeface="Montserrat"/>
              </a:rPr>
              <a:t> </a:t>
            </a:r>
            <a:r>
              <a:rPr sz="1150" dirty="0">
                <a:solidFill>
                  <a:srgbClr val="231F20"/>
                </a:solidFill>
                <a:latin typeface="Montserrat"/>
                <a:cs typeface="Montserrat"/>
              </a:rPr>
              <a:t>This</a:t>
            </a:r>
            <a:r>
              <a:rPr sz="1150" spc="-20" dirty="0">
                <a:solidFill>
                  <a:srgbClr val="231F20"/>
                </a:solidFill>
                <a:latin typeface="Montserrat"/>
                <a:cs typeface="Montserrat"/>
              </a:rPr>
              <a:t> </a:t>
            </a:r>
            <a:r>
              <a:rPr sz="1150" dirty="0">
                <a:solidFill>
                  <a:srgbClr val="231F20"/>
                </a:solidFill>
                <a:latin typeface="Montserrat"/>
                <a:cs typeface="Montserrat"/>
              </a:rPr>
              <a:t>makes</a:t>
            </a:r>
            <a:r>
              <a:rPr sz="1150" spc="-20" dirty="0">
                <a:solidFill>
                  <a:srgbClr val="231F20"/>
                </a:solidFill>
                <a:latin typeface="Montserrat"/>
                <a:cs typeface="Montserrat"/>
              </a:rPr>
              <a:t> </a:t>
            </a:r>
            <a:r>
              <a:rPr sz="1150" dirty="0">
                <a:solidFill>
                  <a:srgbClr val="231F20"/>
                </a:solidFill>
                <a:latin typeface="Montserrat"/>
                <a:cs typeface="Montserrat"/>
              </a:rPr>
              <a:t>up</a:t>
            </a:r>
            <a:r>
              <a:rPr sz="1150" spc="-15" dirty="0">
                <a:solidFill>
                  <a:srgbClr val="231F20"/>
                </a:solidFill>
                <a:latin typeface="Montserrat"/>
                <a:cs typeface="Montserrat"/>
              </a:rPr>
              <a:t> </a:t>
            </a:r>
            <a:r>
              <a:rPr sz="1150" spc="-25" dirty="0">
                <a:solidFill>
                  <a:srgbClr val="231F20"/>
                </a:solidFill>
                <a:latin typeface="Montserrat"/>
                <a:cs typeface="Montserrat"/>
              </a:rPr>
              <a:t>the </a:t>
            </a:r>
            <a:r>
              <a:rPr sz="1150" dirty="0">
                <a:solidFill>
                  <a:srgbClr val="231F20"/>
                </a:solidFill>
                <a:latin typeface="Montserrat"/>
                <a:cs typeface="Montserrat"/>
              </a:rPr>
              <a:t>other</a:t>
            </a:r>
            <a:r>
              <a:rPr sz="1150" spc="5" dirty="0">
                <a:solidFill>
                  <a:srgbClr val="231F20"/>
                </a:solidFill>
                <a:latin typeface="Montserrat"/>
                <a:cs typeface="Montserrat"/>
              </a:rPr>
              <a:t> </a:t>
            </a:r>
            <a:r>
              <a:rPr sz="1150" dirty="0">
                <a:solidFill>
                  <a:srgbClr val="231F20"/>
                </a:solidFill>
                <a:latin typeface="Montserrat"/>
                <a:cs typeface="Montserrat"/>
              </a:rPr>
              <a:t>50%</a:t>
            </a:r>
            <a:r>
              <a:rPr sz="1150" spc="5"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their</a:t>
            </a:r>
            <a:r>
              <a:rPr sz="1150" spc="5" dirty="0">
                <a:solidFill>
                  <a:srgbClr val="231F20"/>
                </a:solidFill>
                <a:latin typeface="Montserrat"/>
                <a:cs typeface="Montserrat"/>
              </a:rPr>
              <a:t> </a:t>
            </a:r>
            <a:r>
              <a:rPr sz="1150" dirty="0">
                <a:solidFill>
                  <a:srgbClr val="231F20"/>
                </a:solidFill>
                <a:latin typeface="Montserrat"/>
                <a:cs typeface="Montserrat"/>
              </a:rPr>
              <a:t>final</a:t>
            </a:r>
            <a:r>
              <a:rPr sz="1150" spc="10" dirty="0">
                <a:solidFill>
                  <a:srgbClr val="231F20"/>
                </a:solidFill>
                <a:latin typeface="Montserrat"/>
                <a:cs typeface="Montserrat"/>
              </a:rPr>
              <a:t> </a:t>
            </a:r>
            <a:r>
              <a:rPr sz="1150" spc="-10" dirty="0">
                <a:solidFill>
                  <a:srgbClr val="231F20"/>
                </a:solidFill>
                <a:latin typeface="Montserrat"/>
                <a:cs typeface="Montserrat"/>
              </a:rPr>
              <a:t>grade.</a:t>
            </a:r>
            <a:endParaRPr sz="1150" dirty="0">
              <a:latin typeface="Montserrat"/>
              <a:cs typeface="Montserrat"/>
            </a:endParaRPr>
          </a:p>
          <a:p>
            <a:pPr marL="12700">
              <a:lnSpc>
                <a:spcPct val="100000"/>
              </a:lnSpc>
              <a:spcBef>
                <a:spcPts val="132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marR="468630">
              <a:lnSpc>
                <a:spcPct val="100000"/>
              </a:lnSpc>
              <a:spcBef>
                <a:spcPts val="535"/>
              </a:spcBef>
            </a:pPr>
            <a:r>
              <a:rPr sz="1150" spc="-10" dirty="0">
                <a:solidFill>
                  <a:srgbClr val="231F20"/>
                </a:solidFill>
                <a:latin typeface="Montserrat"/>
                <a:cs typeface="Montserrat"/>
              </a:rPr>
              <a:t>Various</a:t>
            </a:r>
            <a:r>
              <a:rPr sz="1150" spc="-15" dirty="0">
                <a:solidFill>
                  <a:srgbClr val="231F20"/>
                </a:solidFill>
                <a:latin typeface="Montserrat"/>
                <a:cs typeface="Montserrat"/>
              </a:rPr>
              <a:t> </a:t>
            </a:r>
            <a:r>
              <a:rPr sz="1150" spc="-10" dirty="0">
                <a:solidFill>
                  <a:srgbClr val="231F20"/>
                </a:solidFill>
                <a:latin typeface="Montserrat"/>
                <a:cs typeface="Montserrat"/>
              </a:rPr>
              <a:t>apprenticeships,</a:t>
            </a:r>
            <a:r>
              <a:rPr sz="1150" spc="-15" dirty="0">
                <a:solidFill>
                  <a:srgbClr val="231F20"/>
                </a:solidFill>
                <a:latin typeface="Montserrat"/>
                <a:cs typeface="Montserrat"/>
              </a:rPr>
              <a:t> </a:t>
            </a:r>
            <a:r>
              <a:rPr sz="1150" spc="-10" dirty="0">
                <a:solidFill>
                  <a:srgbClr val="231F20"/>
                </a:solidFill>
                <a:latin typeface="Montserrat"/>
                <a:cs typeface="Montserrat"/>
              </a:rPr>
              <a:t>vocational</a:t>
            </a:r>
            <a:r>
              <a:rPr sz="1150" spc="-15" dirty="0">
                <a:solidFill>
                  <a:srgbClr val="231F20"/>
                </a:solidFill>
                <a:latin typeface="Montserrat"/>
                <a:cs typeface="Montserrat"/>
              </a:rPr>
              <a:t> </a:t>
            </a:r>
            <a:r>
              <a:rPr sz="1150" dirty="0">
                <a:solidFill>
                  <a:srgbClr val="231F20"/>
                </a:solidFill>
                <a:latin typeface="Montserrat"/>
                <a:cs typeface="Montserrat"/>
              </a:rPr>
              <a:t>college</a:t>
            </a:r>
            <a:r>
              <a:rPr sz="1150" spc="-15" dirty="0">
                <a:solidFill>
                  <a:srgbClr val="231F20"/>
                </a:solidFill>
                <a:latin typeface="Montserrat"/>
                <a:cs typeface="Montserrat"/>
              </a:rPr>
              <a:t> </a:t>
            </a:r>
            <a:r>
              <a:rPr sz="1150" dirty="0">
                <a:solidFill>
                  <a:srgbClr val="231F20"/>
                </a:solidFill>
                <a:latin typeface="Montserrat"/>
                <a:cs typeface="Montserrat"/>
              </a:rPr>
              <a:t>courses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university</a:t>
            </a:r>
            <a:r>
              <a:rPr sz="1150" spc="-15" dirty="0">
                <a:solidFill>
                  <a:srgbClr val="231F20"/>
                </a:solidFill>
                <a:latin typeface="Montserrat"/>
                <a:cs typeface="Montserrat"/>
              </a:rPr>
              <a:t> </a:t>
            </a:r>
            <a:r>
              <a:rPr sz="1150" dirty="0">
                <a:solidFill>
                  <a:srgbClr val="231F20"/>
                </a:solidFill>
                <a:latin typeface="Montserrat"/>
                <a:cs typeface="Montserrat"/>
              </a:rPr>
              <a:t>degrees</a:t>
            </a:r>
            <a:r>
              <a:rPr sz="1150" spc="-15" dirty="0">
                <a:solidFill>
                  <a:srgbClr val="231F20"/>
                </a:solidFill>
                <a:latin typeface="Montserrat"/>
                <a:cs typeface="Montserrat"/>
              </a:rPr>
              <a:t> </a:t>
            </a:r>
            <a:r>
              <a:rPr sz="1150" dirty="0">
                <a:solidFill>
                  <a:srgbClr val="231F20"/>
                </a:solidFill>
                <a:latin typeface="Montserrat"/>
                <a:cs typeface="Montserrat"/>
              </a:rPr>
              <a:t>are</a:t>
            </a:r>
            <a:r>
              <a:rPr sz="1150" spc="-15" dirty="0">
                <a:solidFill>
                  <a:srgbClr val="231F20"/>
                </a:solidFill>
                <a:latin typeface="Montserrat"/>
                <a:cs typeface="Montserrat"/>
              </a:rPr>
              <a:t> </a:t>
            </a:r>
            <a:r>
              <a:rPr sz="1150" spc="-10" dirty="0">
                <a:solidFill>
                  <a:srgbClr val="231F20"/>
                </a:solidFill>
                <a:latin typeface="Montserrat"/>
                <a:cs typeface="Montserrat"/>
              </a:rPr>
              <a:t>available: </a:t>
            </a:r>
            <a:r>
              <a:rPr sz="1150" dirty="0">
                <a:solidFill>
                  <a:srgbClr val="231F20"/>
                </a:solidFill>
                <a:latin typeface="Montserrat"/>
                <a:cs typeface="Montserrat"/>
              </a:rPr>
              <a:t>Hospitality</a:t>
            </a:r>
            <a:r>
              <a:rPr sz="1150" spc="-45" dirty="0">
                <a:solidFill>
                  <a:srgbClr val="231F20"/>
                </a:solidFill>
                <a:latin typeface="Montserrat"/>
                <a:cs typeface="Montserrat"/>
              </a:rPr>
              <a:t> </a:t>
            </a:r>
            <a:r>
              <a:rPr sz="1150" dirty="0">
                <a:solidFill>
                  <a:srgbClr val="231F20"/>
                </a:solidFill>
                <a:latin typeface="Montserrat"/>
                <a:cs typeface="Montserrat"/>
              </a:rPr>
              <a:t>team</a:t>
            </a:r>
            <a:r>
              <a:rPr sz="1150" spc="-40" dirty="0">
                <a:solidFill>
                  <a:srgbClr val="231F20"/>
                </a:solidFill>
                <a:latin typeface="Montserrat"/>
                <a:cs typeface="Montserrat"/>
              </a:rPr>
              <a:t> </a:t>
            </a:r>
            <a:r>
              <a:rPr sz="1150" dirty="0">
                <a:solidFill>
                  <a:srgbClr val="231F20"/>
                </a:solidFill>
                <a:latin typeface="Montserrat"/>
                <a:cs typeface="Montserrat"/>
              </a:rPr>
              <a:t>member,</a:t>
            </a:r>
            <a:r>
              <a:rPr sz="1150" spc="-45" dirty="0">
                <a:solidFill>
                  <a:srgbClr val="231F20"/>
                </a:solidFill>
                <a:latin typeface="Montserrat"/>
                <a:cs typeface="Montserrat"/>
              </a:rPr>
              <a:t> </a:t>
            </a:r>
            <a:r>
              <a:rPr sz="1150" dirty="0">
                <a:solidFill>
                  <a:srgbClr val="231F20"/>
                </a:solidFill>
                <a:latin typeface="Montserrat"/>
                <a:cs typeface="Montserrat"/>
              </a:rPr>
              <a:t>Advanced</a:t>
            </a:r>
            <a:r>
              <a:rPr sz="1150" spc="-40" dirty="0">
                <a:solidFill>
                  <a:srgbClr val="231F20"/>
                </a:solidFill>
                <a:latin typeface="Montserrat"/>
                <a:cs typeface="Montserrat"/>
              </a:rPr>
              <a:t> </a:t>
            </a:r>
            <a:r>
              <a:rPr sz="1150" spc="-10" dirty="0">
                <a:solidFill>
                  <a:srgbClr val="231F20"/>
                </a:solidFill>
                <a:latin typeface="Montserrat"/>
                <a:cs typeface="Montserrat"/>
              </a:rPr>
              <a:t>butcher,</a:t>
            </a:r>
            <a:r>
              <a:rPr sz="1150" spc="-45" dirty="0">
                <a:solidFill>
                  <a:srgbClr val="231F20"/>
                </a:solidFill>
                <a:latin typeface="Montserrat"/>
                <a:cs typeface="Montserrat"/>
              </a:rPr>
              <a:t> </a:t>
            </a:r>
            <a:r>
              <a:rPr sz="1150" dirty="0">
                <a:solidFill>
                  <a:srgbClr val="231F20"/>
                </a:solidFill>
                <a:latin typeface="Montserrat"/>
                <a:cs typeface="Montserrat"/>
              </a:rPr>
              <a:t>Food</a:t>
            </a:r>
            <a:r>
              <a:rPr sz="1150" spc="-40" dirty="0">
                <a:solidFill>
                  <a:srgbClr val="231F20"/>
                </a:solidFill>
                <a:latin typeface="Montserrat"/>
                <a:cs typeface="Montserrat"/>
              </a:rPr>
              <a:t> </a:t>
            </a:r>
            <a:r>
              <a:rPr sz="1150" dirty="0">
                <a:solidFill>
                  <a:srgbClr val="231F20"/>
                </a:solidFill>
                <a:latin typeface="Montserrat"/>
                <a:cs typeface="Montserrat"/>
              </a:rPr>
              <a:t>and</a:t>
            </a:r>
            <a:r>
              <a:rPr sz="1150" spc="-45" dirty="0">
                <a:solidFill>
                  <a:srgbClr val="231F20"/>
                </a:solidFill>
                <a:latin typeface="Montserrat"/>
                <a:cs typeface="Montserrat"/>
              </a:rPr>
              <a:t> </a:t>
            </a:r>
            <a:r>
              <a:rPr sz="1150" dirty="0">
                <a:solidFill>
                  <a:srgbClr val="231F20"/>
                </a:solidFill>
                <a:latin typeface="Montserrat"/>
                <a:cs typeface="Montserrat"/>
              </a:rPr>
              <a:t>Drink</a:t>
            </a:r>
            <a:r>
              <a:rPr sz="1150" spc="-40" dirty="0">
                <a:solidFill>
                  <a:srgbClr val="231F20"/>
                </a:solidFill>
                <a:latin typeface="Montserrat"/>
                <a:cs typeface="Montserrat"/>
              </a:rPr>
              <a:t> </a:t>
            </a:r>
            <a:r>
              <a:rPr sz="1150" dirty="0">
                <a:solidFill>
                  <a:srgbClr val="231F20"/>
                </a:solidFill>
                <a:latin typeface="Montserrat"/>
                <a:cs typeface="Montserrat"/>
              </a:rPr>
              <a:t>Advanced</a:t>
            </a:r>
            <a:r>
              <a:rPr sz="1150" spc="-45" dirty="0">
                <a:solidFill>
                  <a:srgbClr val="231F20"/>
                </a:solidFill>
                <a:latin typeface="Montserrat"/>
                <a:cs typeface="Montserrat"/>
              </a:rPr>
              <a:t> </a:t>
            </a:r>
            <a:r>
              <a:rPr sz="1150" spc="-10" dirty="0">
                <a:solidFill>
                  <a:srgbClr val="231F20"/>
                </a:solidFill>
                <a:latin typeface="Montserrat"/>
                <a:cs typeface="Montserrat"/>
              </a:rPr>
              <a:t>Engineer Professional</a:t>
            </a:r>
            <a:r>
              <a:rPr sz="1150" spc="-25" dirty="0">
                <a:solidFill>
                  <a:srgbClr val="231F20"/>
                </a:solidFill>
                <a:latin typeface="Montserrat"/>
                <a:cs typeface="Montserrat"/>
              </a:rPr>
              <a:t> </a:t>
            </a:r>
            <a:r>
              <a:rPr sz="1150" spc="-10" dirty="0">
                <a:solidFill>
                  <a:srgbClr val="231F20"/>
                </a:solidFill>
                <a:latin typeface="Montserrat"/>
                <a:cs typeface="Montserrat"/>
              </a:rPr>
              <a:t>cookery,</a:t>
            </a:r>
            <a:r>
              <a:rPr sz="1150" spc="-20" dirty="0">
                <a:solidFill>
                  <a:srgbClr val="231F20"/>
                </a:solidFill>
                <a:latin typeface="Montserrat"/>
                <a:cs typeface="Montserrat"/>
              </a:rPr>
              <a:t> </a:t>
            </a:r>
            <a:r>
              <a:rPr sz="1150" spc="-10" dirty="0">
                <a:solidFill>
                  <a:srgbClr val="231F20"/>
                </a:solidFill>
                <a:latin typeface="Montserrat"/>
                <a:cs typeface="Montserrat"/>
              </a:rPr>
              <a:t>Bakery.</a:t>
            </a:r>
            <a:endParaRPr sz="1150" dirty="0">
              <a:latin typeface="Montserrat"/>
              <a:cs typeface="Montserrat"/>
            </a:endParaRPr>
          </a:p>
          <a:p>
            <a:pPr marL="12700" marR="467995">
              <a:lnSpc>
                <a:spcPct val="100000"/>
              </a:lnSpc>
            </a:pPr>
            <a:r>
              <a:rPr sz="1150" dirty="0">
                <a:solidFill>
                  <a:srgbClr val="231F20"/>
                </a:solidFill>
                <a:latin typeface="Montserrat"/>
                <a:cs typeface="Montserrat"/>
              </a:rPr>
              <a:t>BSc</a:t>
            </a:r>
            <a:r>
              <a:rPr sz="1150" spc="-25" dirty="0">
                <a:solidFill>
                  <a:srgbClr val="231F20"/>
                </a:solidFill>
                <a:latin typeface="Montserrat"/>
                <a:cs typeface="Montserrat"/>
              </a:rPr>
              <a:t> </a:t>
            </a:r>
            <a:r>
              <a:rPr sz="1150" dirty="0">
                <a:solidFill>
                  <a:srgbClr val="231F20"/>
                </a:solidFill>
                <a:latin typeface="Montserrat"/>
                <a:cs typeface="Montserrat"/>
              </a:rPr>
              <a:t>(Hons)</a:t>
            </a:r>
            <a:r>
              <a:rPr sz="1150" spc="-20" dirty="0">
                <a:solidFill>
                  <a:srgbClr val="231F20"/>
                </a:solidFill>
                <a:latin typeface="Montserrat"/>
                <a:cs typeface="Montserrat"/>
              </a:rPr>
              <a:t> </a:t>
            </a:r>
            <a:r>
              <a:rPr sz="1150" dirty="0">
                <a:solidFill>
                  <a:srgbClr val="231F20"/>
                </a:solidFill>
                <a:latin typeface="Montserrat"/>
                <a:cs typeface="Montserrat"/>
              </a:rPr>
              <a:t>Food</a:t>
            </a:r>
            <a:r>
              <a:rPr sz="1150" spc="-20" dirty="0">
                <a:solidFill>
                  <a:srgbClr val="231F20"/>
                </a:solidFill>
                <a:latin typeface="Montserrat"/>
                <a:cs typeface="Montserrat"/>
              </a:rPr>
              <a:t> </a:t>
            </a:r>
            <a:r>
              <a:rPr sz="1150" dirty="0">
                <a:solidFill>
                  <a:srgbClr val="231F20"/>
                </a:solidFill>
                <a:latin typeface="Montserrat"/>
                <a:cs typeface="Montserrat"/>
              </a:rPr>
              <a:t>with</a:t>
            </a:r>
            <a:r>
              <a:rPr sz="1150" spc="-20" dirty="0">
                <a:solidFill>
                  <a:srgbClr val="231F20"/>
                </a:solidFill>
                <a:latin typeface="Montserrat"/>
                <a:cs typeface="Montserrat"/>
              </a:rPr>
              <a:t> </a:t>
            </a:r>
            <a:r>
              <a:rPr sz="1150" dirty="0">
                <a:solidFill>
                  <a:srgbClr val="231F20"/>
                </a:solidFill>
                <a:latin typeface="Montserrat"/>
                <a:cs typeface="Montserrat"/>
              </a:rPr>
              <a:t>Nutrition,</a:t>
            </a:r>
            <a:r>
              <a:rPr sz="1150" spc="-20" dirty="0">
                <a:solidFill>
                  <a:srgbClr val="231F20"/>
                </a:solidFill>
                <a:latin typeface="Montserrat"/>
                <a:cs typeface="Montserrat"/>
              </a:rPr>
              <a:t> </a:t>
            </a:r>
            <a:r>
              <a:rPr sz="1150" spc="-10" dirty="0">
                <a:solidFill>
                  <a:srgbClr val="231F20"/>
                </a:solidFill>
                <a:latin typeface="Montserrat"/>
                <a:cs typeface="Montserrat"/>
              </a:rPr>
              <a:t>Dietetics,</a:t>
            </a:r>
            <a:r>
              <a:rPr sz="1150" spc="-25" dirty="0">
                <a:solidFill>
                  <a:srgbClr val="231F20"/>
                </a:solidFill>
                <a:latin typeface="Montserrat"/>
                <a:cs typeface="Montserrat"/>
              </a:rPr>
              <a:t> </a:t>
            </a:r>
            <a:r>
              <a:rPr sz="1150" spc="-10" dirty="0">
                <a:solidFill>
                  <a:srgbClr val="231F20"/>
                </a:solidFill>
                <a:latin typeface="Montserrat"/>
                <a:cs typeface="Montserrat"/>
              </a:rPr>
              <a:t>Agri-</a:t>
            </a:r>
            <a:r>
              <a:rPr sz="1150" dirty="0">
                <a:solidFill>
                  <a:srgbClr val="231F20"/>
                </a:solidFill>
                <a:latin typeface="Montserrat"/>
                <a:cs typeface="Montserrat"/>
              </a:rPr>
              <a:t>Food</a:t>
            </a:r>
            <a:r>
              <a:rPr sz="1150" spc="-20" dirty="0">
                <a:solidFill>
                  <a:srgbClr val="231F20"/>
                </a:solidFill>
                <a:latin typeface="Montserrat"/>
                <a:cs typeface="Montserrat"/>
              </a:rPr>
              <a:t> </a:t>
            </a: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dirty="0">
                <a:solidFill>
                  <a:srgbClr val="231F20"/>
                </a:solidFill>
                <a:latin typeface="Montserrat"/>
                <a:cs typeface="Montserrat"/>
              </a:rPr>
              <a:t>Management,</a:t>
            </a:r>
            <a:r>
              <a:rPr sz="1150" spc="-20" dirty="0">
                <a:solidFill>
                  <a:srgbClr val="231F20"/>
                </a:solidFill>
                <a:latin typeface="Montserrat"/>
                <a:cs typeface="Montserrat"/>
              </a:rPr>
              <a:t> </a:t>
            </a:r>
            <a:r>
              <a:rPr sz="1150" dirty="0">
                <a:solidFill>
                  <a:srgbClr val="231F20"/>
                </a:solidFill>
                <a:latin typeface="Montserrat"/>
                <a:cs typeface="Montserrat"/>
              </a:rPr>
              <a:t>Bakery</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spc="-10" dirty="0">
                <a:solidFill>
                  <a:srgbClr val="231F20"/>
                </a:solidFill>
                <a:latin typeface="Montserrat"/>
                <a:cs typeface="Montserrat"/>
              </a:rPr>
              <a:t>Patisserie</a:t>
            </a:r>
            <a:r>
              <a:rPr sz="1150" spc="20" dirty="0">
                <a:solidFill>
                  <a:srgbClr val="231F20"/>
                </a:solidFill>
                <a:latin typeface="Montserrat"/>
                <a:cs typeface="Montserrat"/>
              </a:rPr>
              <a:t> </a:t>
            </a:r>
            <a:r>
              <a:rPr sz="1150" spc="-10" dirty="0">
                <a:solidFill>
                  <a:srgbClr val="231F20"/>
                </a:solidFill>
                <a:latin typeface="Montserrat"/>
                <a:cs typeface="Montserrat"/>
              </a:rPr>
              <a:t>Technology.</a:t>
            </a:r>
            <a:endParaRPr sz="1150" dirty="0">
              <a:latin typeface="Montserrat"/>
              <a:cs typeface="Montserrat"/>
            </a:endParaRPr>
          </a:p>
          <a:p>
            <a:pPr marL="12700">
              <a:lnSpc>
                <a:spcPct val="100000"/>
              </a:lnSpc>
            </a:pPr>
            <a:r>
              <a:rPr sz="1150" dirty="0">
                <a:solidFill>
                  <a:srgbClr val="231F20"/>
                </a:solidFill>
                <a:latin typeface="Montserrat"/>
                <a:cs typeface="Montserrat"/>
              </a:rPr>
              <a:t>For</a:t>
            </a:r>
            <a:r>
              <a:rPr sz="1150" spc="-20" dirty="0">
                <a:solidFill>
                  <a:srgbClr val="231F20"/>
                </a:solidFill>
                <a:latin typeface="Montserrat"/>
                <a:cs typeface="Montserrat"/>
              </a:rPr>
              <a:t> </a:t>
            </a:r>
            <a:r>
              <a:rPr sz="1150" dirty="0">
                <a:solidFill>
                  <a:srgbClr val="231F20"/>
                </a:solidFill>
                <a:latin typeface="Montserrat"/>
                <a:cs typeface="Montserrat"/>
              </a:rPr>
              <a:t>more</a:t>
            </a:r>
            <a:r>
              <a:rPr sz="1150" spc="-20" dirty="0">
                <a:solidFill>
                  <a:srgbClr val="231F20"/>
                </a:solidFill>
                <a:latin typeface="Montserrat"/>
                <a:cs typeface="Montserrat"/>
              </a:rPr>
              <a:t> </a:t>
            </a:r>
            <a:r>
              <a:rPr sz="1150" spc="-10" dirty="0">
                <a:solidFill>
                  <a:srgbClr val="231F20"/>
                </a:solidFill>
                <a:latin typeface="Montserrat"/>
                <a:cs typeface="Montserrat"/>
              </a:rPr>
              <a:t>information</a:t>
            </a:r>
            <a:r>
              <a:rPr sz="1150" spc="-20" dirty="0">
                <a:solidFill>
                  <a:srgbClr val="231F20"/>
                </a:solidFill>
                <a:latin typeface="Montserrat"/>
                <a:cs typeface="Montserrat"/>
              </a:rPr>
              <a:t> </a:t>
            </a:r>
            <a:r>
              <a:rPr sz="1150" dirty="0">
                <a:solidFill>
                  <a:srgbClr val="231F20"/>
                </a:solidFill>
                <a:latin typeface="Montserrat"/>
                <a:cs typeface="Montserrat"/>
              </a:rPr>
              <a:t>please</a:t>
            </a:r>
            <a:r>
              <a:rPr sz="1150" spc="-15" dirty="0">
                <a:solidFill>
                  <a:srgbClr val="231F20"/>
                </a:solidFill>
                <a:latin typeface="Montserrat"/>
                <a:cs typeface="Montserrat"/>
              </a:rPr>
              <a:t> </a:t>
            </a:r>
            <a:r>
              <a:rPr sz="1150" dirty="0">
                <a:solidFill>
                  <a:srgbClr val="231F20"/>
                </a:solidFill>
                <a:latin typeface="Montserrat"/>
                <a:cs typeface="Montserrat"/>
              </a:rPr>
              <a:t>speak</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Ms</a:t>
            </a:r>
            <a:r>
              <a:rPr sz="1150" spc="-20" dirty="0">
                <a:solidFill>
                  <a:srgbClr val="231F20"/>
                </a:solidFill>
                <a:latin typeface="Montserrat"/>
                <a:cs typeface="Montserrat"/>
              </a:rPr>
              <a:t> Stanley-</a:t>
            </a:r>
            <a:r>
              <a:rPr sz="1150" spc="-10" dirty="0">
                <a:solidFill>
                  <a:srgbClr val="231F20"/>
                </a:solidFill>
                <a:latin typeface="Montserrat"/>
                <a:cs typeface="Montserrat"/>
              </a:rPr>
              <a:t>Ahmed.</a:t>
            </a:r>
            <a:endParaRPr sz="1150" dirty="0">
              <a:latin typeface="Montserrat"/>
              <a:cs typeface="Montserrat"/>
            </a:endParaRPr>
          </a:p>
          <a:p>
            <a:pPr marL="12700">
              <a:lnSpc>
                <a:spcPct val="100000"/>
              </a:lnSpc>
              <a:spcBef>
                <a:spcPts val="60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
        <p:nvSpPr>
          <p:cNvPr id="4" name="object 4"/>
          <p:cNvSpPr txBox="1"/>
          <p:nvPr/>
        </p:nvSpPr>
        <p:spPr>
          <a:xfrm>
            <a:off x="360737" y="8021995"/>
            <a:ext cx="2498725" cy="1930400"/>
          </a:xfrm>
          <a:prstGeom prst="rect">
            <a:avLst/>
          </a:prstGeom>
        </p:spPr>
        <p:txBody>
          <a:bodyPr vert="horz" wrap="square" lIns="0" tIns="27939" rIns="0" bIns="0" rtlCol="0">
            <a:spAutoFit/>
          </a:bodyPr>
          <a:lstStyle/>
          <a:p>
            <a:pPr marL="240665" indent="-227965">
              <a:lnSpc>
                <a:spcPct val="100000"/>
              </a:lnSpc>
              <a:spcBef>
                <a:spcPts val="219"/>
              </a:spcBef>
              <a:buChar char="•"/>
              <a:tabLst>
                <a:tab pos="240665" algn="l"/>
              </a:tabLst>
            </a:pPr>
            <a:r>
              <a:rPr sz="1150" dirty="0">
                <a:solidFill>
                  <a:srgbClr val="231F20"/>
                </a:solidFill>
                <a:latin typeface="Montserrat"/>
                <a:cs typeface="Montserrat"/>
              </a:rPr>
              <a:t>Agricultural</a:t>
            </a:r>
            <a:r>
              <a:rPr sz="1150" spc="-65" dirty="0">
                <a:solidFill>
                  <a:srgbClr val="231F20"/>
                </a:solidFill>
                <a:latin typeface="Montserrat"/>
                <a:cs typeface="Montserrat"/>
              </a:rPr>
              <a:t> </a:t>
            </a:r>
            <a:r>
              <a:rPr sz="1150" spc="-10" dirty="0">
                <a:solidFill>
                  <a:srgbClr val="231F20"/>
                </a:solidFill>
                <a:latin typeface="Montserrat"/>
                <a:cs typeface="Montserrat"/>
              </a:rPr>
              <a:t>engineer</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Baker</a:t>
            </a:r>
            <a:endParaRPr sz="1150">
              <a:latin typeface="Montserrat"/>
              <a:cs typeface="Montserrat"/>
            </a:endParaRPr>
          </a:p>
          <a:p>
            <a:pPr marL="240665" indent="-227965">
              <a:lnSpc>
                <a:spcPct val="100000"/>
              </a:lnSpc>
              <a:spcBef>
                <a:spcPts val="114"/>
              </a:spcBef>
              <a:buChar char="•"/>
              <a:tabLst>
                <a:tab pos="240665" algn="l"/>
              </a:tabLst>
            </a:pPr>
            <a:r>
              <a:rPr sz="1150" spc="-10" dirty="0">
                <a:solidFill>
                  <a:srgbClr val="231F20"/>
                </a:solidFill>
                <a:latin typeface="Montserrat"/>
                <a:cs typeface="Montserrat"/>
              </a:rPr>
              <a:t>Barista</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Butcher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Catering</a:t>
            </a:r>
            <a:r>
              <a:rPr sz="1150" spc="-60" dirty="0">
                <a:solidFill>
                  <a:srgbClr val="231F20"/>
                </a:solidFill>
                <a:latin typeface="Montserrat"/>
                <a:cs typeface="Montserrat"/>
              </a:rPr>
              <a:t> </a:t>
            </a:r>
            <a:r>
              <a:rPr sz="1150" spc="-10" dirty="0">
                <a:solidFill>
                  <a:srgbClr val="231F20"/>
                </a:solidFill>
                <a:latin typeface="Montserrat"/>
                <a:cs typeface="Montserrat"/>
              </a:rPr>
              <a:t>manager</a:t>
            </a:r>
            <a:endParaRPr sz="1150">
              <a:latin typeface="Montserrat"/>
              <a:cs typeface="Montserrat"/>
            </a:endParaRPr>
          </a:p>
          <a:p>
            <a:pPr marL="240665" indent="-227965">
              <a:lnSpc>
                <a:spcPct val="100000"/>
              </a:lnSpc>
              <a:spcBef>
                <a:spcPts val="120"/>
              </a:spcBef>
              <a:buChar char="•"/>
              <a:tabLst>
                <a:tab pos="240665" algn="l"/>
              </a:tabLst>
            </a:pPr>
            <a:r>
              <a:rPr sz="1150" spc="-20" dirty="0">
                <a:solidFill>
                  <a:srgbClr val="231F20"/>
                </a:solidFill>
                <a:latin typeface="Montserrat"/>
                <a:cs typeface="Montserrat"/>
              </a:rPr>
              <a:t>Chef</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Farmer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dirty="0">
                <a:solidFill>
                  <a:srgbClr val="231F20"/>
                </a:solidFill>
                <a:latin typeface="Montserrat"/>
                <a:cs typeface="Montserrat"/>
              </a:rPr>
              <a:t>factory</a:t>
            </a:r>
            <a:r>
              <a:rPr sz="1150" spc="-45" dirty="0">
                <a:solidFill>
                  <a:srgbClr val="231F20"/>
                </a:solidFill>
                <a:latin typeface="Montserrat"/>
                <a:cs typeface="Montserrat"/>
              </a:rPr>
              <a:t> </a:t>
            </a:r>
            <a:r>
              <a:rPr sz="1150" spc="-10" dirty="0">
                <a:solidFill>
                  <a:srgbClr val="231F20"/>
                </a:solidFill>
                <a:latin typeface="Montserrat"/>
                <a:cs typeface="Montserrat"/>
              </a:rPr>
              <a:t>worker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Food</a:t>
            </a:r>
            <a:r>
              <a:rPr sz="1150" spc="-40" dirty="0">
                <a:solidFill>
                  <a:srgbClr val="231F20"/>
                </a:solidFill>
                <a:latin typeface="Montserrat"/>
                <a:cs typeface="Montserrat"/>
              </a:rPr>
              <a:t> </a:t>
            </a:r>
            <a:r>
              <a:rPr sz="1150" dirty="0">
                <a:solidFill>
                  <a:srgbClr val="231F20"/>
                </a:solidFill>
                <a:latin typeface="Montserrat"/>
                <a:cs typeface="Montserrat"/>
              </a:rPr>
              <a:t>manufacturing</a:t>
            </a:r>
            <a:r>
              <a:rPr sz="1150" spc="-35" dirty="0">
                <a:solidFill>
                  <a:srgbClr val="231F20"/>
                </a:solidFill>
                <a:latin typeface="Montserrat"/>
                <a:cs typeface="Montserrat"/>
              </a:rPr>
              <a:t> </a:t>
            </a:r>
            <a:r>
              <a:rPr sz="1150" spc="-10" dirty="0">
                <a:solidFill>
                  <a:srgbClr val="231F20"/>
                </a:solidFill>
                <a:latin typeface="Montserrat"/>
                <a:cs typeface="Montserrat"/>
              </a:rPr>
              <a:t>inspector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Food</a:t>
            </a:r>
            <a:r>
              <a:rPr sz="1150" spc="-45" dirty="0">
                <a:solidFill>
                  <a:srgbClr val="231F20"/>
                </a:solidFill>
                <a:latin typeface="Montserrat"/>
                <a:cs typeface="Montserrat"/>
              </a:rPr>
              <a:t> </a:t>
            </a:r>
            <a:r>
              <a:rPr sz="1150" dirty="0">
                <a:solidFill>
                  <a:srgbClr val="231F20"/>
                </a:solidFill>
                <a:latin typeface="Montserrat"/>
                <a:cs typeface="Montserrat"/>
              </a:rPr>
              <a:t>packaging</a:t>
            </a:r>
            <a:r>
              <a:rPr sz="1150" spc="-40" dirty="0">
                <a:solidFill>
                  <a:srgbClr val="231F20"/>
                </a:solidFill>
                <a:latin typeface="Montserrat"/>
                <a:cs typeface="Montserrat"/>
              </a:rPr>
              <a:t> </a:t>
            </a:r>
            <a:r>
              <a:rPr sz="1150" spc="-10" dirty="0">
                <a:solidFill>
                  <a:srgbClr val="231F20"/>
                </a:solidFill>
                <a:latin typeface="Montserrat"/>
                <a:cs typeface="Montserrat"/>
              </a:rPr>
              <a:t>operative</a:t>
            </a:r>
            <a:endParaRPr sz="1150">
              <a:latin typeface="Montserrat"/>
              <a:cs typeface="Montserrat"/>
            </a:endParaRPr>
          </a:p>
        </p:txBody>
      </p:sp>
      <p:sp>
        <p:nvSpPr>
          <p:cNvPr id="5" name="object 5"/>
          <p:cNvSpPr txBox="1"/>
          <p:nvPr/>
        </p:nvSpPr>
        <p:spPr>
          <a:xfrm>
            <a:off x="3861409" y="8021557"/>
            <a:ext cx="1990725" cy="1739900"/>
          </a:xfrm>
          <a:prstGeom prst="rect">
            <a:avLst/>
          </a:prstGeom>
        </p:spPr>
        <p:txBody>
          <a:bodyPr vert="horz" wrap="square" lIns="0" tIns="27939" rIns="0" bIns="0" rtlCol="0">
            <a:spAutoFit/>
          </a:bodyPr>
          <a:lstStyle/>
          <a:p>
            <a:pPr marL="240665" indent="-227965">
              <a:lnSpc>
                <a:spcPct val="100000"/>
              </a:lnSpc>
              <a:spcBef>
                <a:spcPts val="219"/>
              </a:spcBef>
              <a:buChar char="•"/>
              <a:tabLst>
                <a:tab pos="240665"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spc="-10" dirty="0">
                <a:solidFill>
                  <a:srgbClr val="231F20"/>
                </a:solidFill>
                <a:latin typeface="Montserrat"/>
                <a:cs typeface="Montserrat"/>
              </a:rPr>
              <a:t>scientist</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Head</a:t>
            </a:r>
            <a:r>
              <a:rPr sz="1150" spc="-40" dirty="0">
                <a:solidFill>
                  <a:srgbClr val="231F20"/>
                </a:solidFill>
                <a:latin typeface="Montserrat"/>
                <a:cs typeface="Montserrat"/>
              </a:rPr>
              <a:t> </a:t>
            </a:r>
            <a:r>
              <a:rPr sz="1150" spc="-20" dirty="0">
                <a:solidFill>
                  <a:srgbClr val="231F20"/>
                </a:solidFill>
                <a:latin typeface="Montserrat"/>
                <a:cs typeface="Montserrat"/>
              </a:rPr>
              <a:t>chef</a:t>
            </a:r>
            <a:endParaRPr sz="1150">
              <a:latin typeface="Montserrat"/>
              <a:cs typeface="Montserrat"/>
            </a:endParaRPr>
          </a:p>
          <a:p>
            <a:pPr marL="240665" indent="-227965">
              <a:lnSpc>
                <a:spcPct val="100000"/>
              </a:lnSpc>
              <a:spcBef>
                <a:spcPts val="114"/>
              </a:spcBef>
              <a:buChar char="•"/>
              <a:tabLst>
                <a:tab pos="240665" algn="l"/>
              </a:tabLst>
            </a:pPr>
            <a:r>
              <a:rPr sz="1150" dirty="0">
                <a:solidFill>
                  <a:srgbClr val="231F20"/>
                </a:solidFill>
                <a:latin typeface="Montserrat"/>
                <a:cs typeface="Montserrat"/>
              </a:rPr>
              <a:t>Hotel</a:t>
            </a:r>
            <a:r>
              <a:rPr sz="1150" spc="-60" dirty="0">
                <a:solidFill>
                  <a:srgbClr val="231F20"/>
                </a:solidFill>
                <a:latin typeface="Montserrat"/>
                <a:cs typeface="Montserrat"/>
              </a:rPr>
              <a:t> </a:t>
            </a:r>
            <a:r>
              <a:rPr sz="1150" spc="-10" dirty="0">
                <a:solidFill>
                  <a:srgbClr val="231F20"/>
                </a:solidFill>
                <a:latin typeface="Montserrat"/>
                <a:cs typeface="Montserrat"/>
              </a:rPr>
              <a:t>manager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Meat</a:t>
            </a:r>
            <a:r>
              <a:rPr sz="1150" spc="-50" dirty="0">
                <a:solidFill>
                  <a:srgbClr val="231F20"/>
                </a:solidFill>
                <a:latin typeface="Montserrat"/>
                <a:cs typeface="Montserrat"/>
              </a:rPr>
              <a:t> </a:t>
            </a:r>
            <a:r>
              <a:rPr sz="1150" dirty="0">
                <a:solidFill>
                  <a:srgbClr val="231F20"/>
                </a:solidFill>
                <a:latin typeface="Montserrat"/>
                <a:cs typeface="Montserrat"/>
              </a:rPr>
              <a:t>process</a:t>
            </a:r>
            <a:r>
              <a:rPr sz="1150" spc="-50" dirty="0">
                <a:solidFill>
                  <a:srgbClr val="231F20"/>
                </a:solidFill>
                <a:latin typeface="Montserrat"/>
                <a:cs typeface="Montserrat"/>
              </a:rPr>
              <a:t> </a:t>
            </a:r>
            <a:r>
              <a:rPr sz="1150" spc="-10" dirty="0">
                <a:solidFill>
                  <a:srgbClr val="231F20"/>
                </a:solidFill>
                <a:latin typeface="Montserrat"/>
                <a:cs typeface="Montserrat"/>
              </a:rPr>
              <a:t>worker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Nutritional</a:t>
            </a:r>
            <a:r>
              <a:rPr sz="1150" spc="-75" dirty="0">
                <a:solidFill>
                  <a:srgbClr val="231F20"/>
                </a:solidFill>
                <a:latin typeface="Montserrat"/>
                <a:cs typeface="Montserrat"/>
              </a:rPr>
              <a:t> </a:t>
            </a:r>
            <a:r>
              <a:rPr sz="1150" spc="-10" dirty="0">
                <a:solidFill>
                  <a:srgbClr val="231F20"/>
                </a:solidFill>
                <a:latin typeface="Montserrat"/>
                <a:cs typeface="Montserrat"/>
              </a:rPr>
              <a:t>therapist</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Nutritionist</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Packaging</a:t>
            </a:r>
            <a:r>
              <a:rPr sz="1150" spc="-55" dirty="0">
                <a:solidFill>
                  <a:srgbClr val="231F20"/>
                </a:solidFill>
                <a:latin typeface="Montserrat"/>
                <a:cs typeface="Montserrat"/>
              </a:rPr>
              <a:t> </a:t>
            </a:r>
            <a:r>
              <a:rPr sz="1150" spc="-10" dirty="0">
                <a:solidFill>
                  <a:srgbClr val="231F20"/>
                </a:solidFill>
                <a:latin typeface="Montserrat"/>
                <a:cs typeface="Montserrat"/>
              </a:rPr>
              <a:t>technologist</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Restaurant</a:t>
            </a:r>
            <a:r>
              <a:rPr sz="1150" spc="-60" dirty="0">
                <a:solidFill>
                  <a:srgbClr val="231F20"/>
                </a:solidFill>
                <a:latin typeface="Montserrat"/>
                <a:cs typeface="Montserrat"/>
              </a:rPr>
              <a:t> </a:t>
            </a:r>
            <a:r>
              <a:rPr sz="1150" spc="-10" dirty="0">
                <a:solidFill>
                  <a:srgbClr val="231F20"/>
                </a:solidFill>
                <a:latin typeface="Montserrat"/>
                <a:cs typeface="Montserrat"/>
              </a:rPr>
              <a:t>manager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Street</a:t>
            </a:r>
            <a:r>
              <a:rPr sz="1150" spc="-45" dirty="0">
                <a:solidFill>
                  <a:srgbClr val="231F20"/>
                </a:solidFill>
                <a:latin typeface="Montserrat"/>
                <a:cs typeface="Montserrat"/>
              </a:rPr>
              <a:t> </a:t>
            </a:r>
            <a:r>
              <a:rPr sz="1150" dirty="0">
                <a:solidFill>
                  <a:srgbClr val="231F20"/>
                </a:solidFill>
                <a:latin typeface="Montserrat"/>
                <a:cs typeface="Montserrat"/>
              </a:rPr>
              <a:t>food</a:t>
            </a:r>
            <a:r>
              <a:rPr sz="1150" spc="-45" dirty="0">
                <a:solidFill>
                  <a:srgbClr val="231F20"/>
                </a:solidFill>
                <a:latin typeface="Montserrat"/>
                <a:cs typeface="Montserrat"/>
              </a:rPr>
              <a:t> </a:t>
            </a:r>
            <a:r>
              <a:rPr sz="1150" spc="-10" dirty="0">
                <a:solidFill>
                  <a:srgbClr val="231F20"/>
                </a:solidFill>
                <a:latin typeface="Montserrat"/>
                <a:cs typeface="Montserrat"/>
              </a:rPr>
              <a:t>trader</a:t>
            </a:r>
            <a:endParaRPr sz="1150">
              <a:latin typeface="Montserrat"/>
              <a:cs typeface="Montserra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968500">
              <a:lnSpc>
                <a:spcPct val="100000"/>
              </a:lnSpc>
              <a:spcBef>
                <a:spcPts val="100"/>
              </a:spcBef>
            </a:pPr>
            <a:r>
              <a:rPr dirty="0"/>
              <a:t>GCSE</a:t>
            </a:r>
            <a:r>
              <a:rPr spc="-20" dirty="0"/>
              <a:t> </a:t>
            </a:r>
            <a:r>
              <a:rPr spc="-10" dirty="0"/>
              <a:t>Business</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29299" y="666525"/>
            <a:ext cx="6898005" cy="6934200"/>
          </a:xfrm>
          <a:prstGeom prst="rect">
            <a:avLst/>
          </a:prstGeom>
        </p:spPr>
        <p:txBody>
          <a:bodyPr vert="horz" wrap="square" lIns="0" tIns="53340" rIns="0" bIns="0" rtlCol="0">
            <a:spAutoFit/>
          </a:bodyPr>
          <a:lstStyle/>
          <a:p>
            <a:pPr marL="12700">
              <a:lnSpc>
                <a:spcPct val="100000"/>
              </a:lnSpc>
              <a:spcBef>
                <a:spcPts val="42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a:latin typeface="Montserrat"/>
              <a:cs typeface="Montserrat"/>
            </a:endParaRPr>
          </a:p>
          <a:p>
            <a:pPr marL="12700">
              <a:lnSpc>
                <a:spcPct val="100000"/>
              </a:lnSpc>
              <a:spcBef>
                <a:spcPts val="320"/>
              </a:spcBef>
            </a:pPr>
            <a:r>
              <a:rPr sz="1150" spc="-10" dirty="0">
                <a:solidFill>
                  <a:srgbClr val="231F20"/>
                </a:solidFill>
                <a:latin typeface="Montserrat"/>
                <a:cs typeface="Montserrat"/>
              </a:rPr>
              <a:t>Pearson</a:t>
            </a:r>
            <a:endParaRPr sz="1150">
              <a:latin typeface="Montserrat"/>
              <a:cs typeface="Montserrat"/>
            </a:endParaRPr>
          </a:p>
          <a:p>
            <a:pPr>
              <a:lnSpc>
                <a:spcPct val="100000"/>
              </a:lnSpc>
              <a:spcBef>
                <a:spcPts val="615"/>
              </a:spcBef>
            </a:pPr>
            <a:endParaRPr sz="115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a:latin typeface="Montserrat"/>
              <a:cs typeface="Montserrat"/>
            </a:endParaRPr>
          </a:p>
          <a:p>
            <a:pPr marL="12700">
              <a:lnSpc>
                <a:spcPct val="100000"/>
              </a:lnSpc>
              <a:spcBef>
                <a:spcPts val="320"/>
              </a:spcBef>
            </a:pPr>
            <a:r>
              <a:rPr sz="1150" dirty="0">
                <a:solidFill>
                  <a:srgbClr val="231F20"/>
                </a:solidFill>
                <a:latin typeface="Montserrat"/>
                <a:cs typeface="Montserrat"/>
              </a:rPr>
              <a:t>Mrs</a:t>
            </a:r>
            <a:r>
              <a:rPr sz="1150" spc="-30" dirty="0">
                <a:solidFill>
                  <a:srgbClr val="231F20"/>
                </a:solidFill>
                <a:latin typeface="Montserrat"/>
                <a:cs typeface="Montserrat"/>
              </a:rPr>
              <a:t> </a:t>
            </a:r>
            <a:r>
              <a:rPr sz="1150" spc="-10" dirty="0">
                <a:solidFill>
                  <a:srgbClr val="231F20"/>
                </a:solidFill>
                <a:latin typeface="Montserrat"/>
                <a:cs typeface="Montserrat"/>
              </a:rPr>
              <a:t>Binning</a:t>
            </a:r>
            <a:endParaRPr sz="1150">
              <a:latin typeface="Montserrat"/>
              <a:cs typeface="Montserrat"/>
            </a:endParaRPr>
          </a:p>
          <a:p>
            <a:pPr>
              <a:lnSpc>
                <a:spcPct val="100000"/>
              </a:lnSpc>
              <a:spcBef>
                <a:spcPts val="620"/>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a:latin typeface="Montserrat"/>
              <a:cs typeface="Montserrat"/>
            </a:endParaRPr>
          </a:p>
          <a:p>
            <a:pPr marL="12700">
              <a:lnSpc>
                <a:spcPct val="100000"/>
              </a:lnSpc>
              <a:spcBef>
                <a:spcPts val="320"/>
              </a:spcBef>
            </a:pPr>
            <a:r>
              <a:rPr sz="1150" dirty="0">
                <a:solidFill>
                  <a:srgbClr val="231F20"/>
                </a:solidFill>
                <a:latin typeface="Montserrat"/>
                <a:cs typeface="Montserrat"/>
              </a:rPr>
              <a:t>This</a:t>
            </a:r>
            <a:r>
              <a:rPr sz="1150" spc="-5" dirty="0">
                <a:solidFill>
                  <a:srgbClr val="231F20"/>
                </a:solidFill>
                <a:latin typeface="Montserrat"/>
                <a:cs typeface="Montserrat"/>
              </a:rPr>
              <a:t> </a:t>
            </a:r>
            <a:r>
              <a:rPr sz="1150" dirty="0">
                <a:solidFill>
                  <a:srgbClr val="231F20"/>
                </a:solidFill>
                <a:latin typeface="Montserrat"/>
                <a:cs typeface="Montserrat"/>
              </a:rPr>
              <a:t>qualification aims</a:t>
            </a:r>
            <a:r>
              <a:rPr sz="1150" spc="-5" dirty="0">
                <a:solidFill>
                  <a:srgbClr val="231F20"/>
                </a:solidFill>
                <a:latin typeface="Montserrat"/>
                <a:cs typeface="Montserrat"/>
              </a:rPr>
              <a:t> </a:t>
            </a:r>
            <a:r>
              <a:rPr sz="1150" dirty="0">
                <a:solidFill>
                  <a:srgbClr val="231F20"/>
                </a:solidFill>
                <a:latin typeface="Montserrat"/>
                <a:cs typeface="Montserrat"/>
              </a:rPr>
              <a:t>to equip students</a:t>
            </a:r>
            <a:r>
              <a:rPr sz="1150" spc="-5" dirty="0">
                <a:solidFill>
                  <a:srgbClr val="231F20"/>
                </a:solidFill>
                <a:latin typeface="Montserrat"/>
                <a:cs typeface="Montserrat"/>
              </a:rPr>
              <a:t> </a:t>
            </a:r>
            <a:r>
              <a:rPr sz="1150" spc="-10" dirty="0">
                <a:solidFill>
                  <a:srgbClr val="231F20"/>
                </a:solidFill>
                <a:latin typeface="Montserrat"/>
                <a:cs typeface="Montserrat"/>
              </a:rPr>
              <a:t>with:</a:t>
            </a:r>
            <a:endParaRPr sz="1150">
              <a:latin typeface="Montserrat"/>
              <a:cs typeface="Montserrat"/>
            </a:endParaRPr>
          </a:p>
          <a:p>
            <a:pPr marL="240665" marR="201930" indent="-228600">
              <a:lnSpc>
                <a:spcPct val="123200"/>
              </a:lnSpc>
              <a:buChar char="•"/>
              <a:tabLst>
                <a:tab pos="240665" algn="l"/>
              </a:tabLst>
            </a:pPr>
            <a:r>
              <a:rPr sz="1150" spc="-10" dirty="0">
                <a:solidFill>
                  <a:srgbClr val="231F20"/>
                </a:solidFill>
                <a:latin typeface="Montserrat"/>
                <a:cs typeface="Montserrat"/>
              </a:rPr>
              <a:t>Comprehensive</a:t>
            </a:r>
            <a:r>
              <a:rPr sz="1150" spc="-5" dirty="0">
                <a:solidFill>
                  <a:srgbClr val="231F20"/>
                </a:solidFill>
                <a:latin typeface="Montserrat"/>
                <a:cs typeface="Montserrat"/>
              </a:rPr>
              <a:t> </a:t>
            </a:r>
            <a:r>
              <a:rPr sz="1150" spc="-10" dirty="0">
                <a:solidFill>
                  <a:srgbClr val="231F20"/>
                </a:solidFill>
                <a:latin typeface="Montserrat"/>
                <a:cs typeface="Montserrat"/>
              </a:rPr>
              <a:t>knowledge</a:t>
            </a:r>
            <a:r>
              <a:rPr sz="1150" spc="-5"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dirty="0">
                <a:solidFill>
                  <a:srgbClr val="231F20"/>
                </a:solidFill>
                <a:latin typeface="Montserrat"/>
                <a:cs typeface="Montserrat"/>
              </a:rPr>
              <a:t>business </a:t>
            </a:r>
            <a:r>
              <a:rPr sz="1150" spc="-10" dirty="0">
                <a:solidFill>
                  <a:srgbClr val="231F20"/>
                </a:solidFill>
                <a:latin typeface="Montserrat"/>
                <a:cs typeface="Montserrat"/>
              </a:rPr>
              <a:t>concepts,</a:t>
            </a:r>
            <a:r>
              <a:rPr sz="1150" spc="-5" dirty="0">
                <a:solidFill>
                  <a:srgbClr val="231F20"/>
                </a:solidFill>
                <a:latin typeface="Montserrat"/>
                <a:cs typeface="Montserrat"/>
              </a:rPr>
              <a:t> </a:t>
            </a:r>
            <a:r>
              <a:rPr sz="1150" spc="-10" dirty="0">
                <a:solidFill>
                  <a:srgbClr val="231F20"/>
                </a:solidFill>
                <a:latin typeface="Montserrat"/>
                <a:cs typeface="Montserrat"/>
              </a:rPr>
              <a:t>terminology,</a:t>
            </a:r>
            <a:r>
              <a:rPr sz="1150" spc="-5" dirty="0">
                <a:solidFill>
                  <a:srgbClr val="231F20"/>
                </a:solidFill>
                <a:latin typeface="Montserrat"/>
                <a:cs typeface="Montserrat"/>
              </a:rPr>
              <a:t> </a:t>
            </a:r>
            <a:r>
              <a:rPr sz="1150" spc="-10" dirty="0">
                <a:solidFill>
                  <a:srgbClr val="231F20"/>
                </a:solidFill>
                <a:latin typeface="Montserrat"/>
                <a:cs typeface="Montserrat"/>
              </a:rPr>
              <a:t>objectives,</a:t>
            </a:r>
            <a:r>
              <a:rPr sz="1150" dirty="0">
                <a:solidFill>
                  <a:srgbClr val="231F20"/>
                </a:solidFill>
                <a:latin typeface="Montserrat"/>
                <a:cs typeface="Montserrat"/>
              </a:rPr>
              <a:t> and</a:t>
            </a:r>
            <a:r>
              <a:rPr sz="1150" spc="-5" dirty="0">
                <a:solidFill>
                  <a:srgbClr val="231F20"/>
                </a:solidFill>
                <a:latin typeface="Montserrat"/>
                <a:cs typeface="Montserrat"/>
              </a:rPr>
              <a:t> </a:t>
            </a:r>
            <a:r>
              <a:rPr sz="1150" spc="-25" dirty="0">
                <a:solidFill>
                  <a:srgbClr val="231F20"/>
                </a:solidFill>
                <a:latin typeface="Montserrat"/>
                <a:cs typeface="Montserrat"/>
              </a:rPr>
              <a:t>the </a:t>
            </a:r>
            <a:r>
              <a:rPr sz="1150" spc="-10" dirty="0">
                <a:solidFill>
                  <a:srgbClr val="231F20"/>
                </a:solidFill>
                <a:latin typeface="Montserrat"/>
                <a:cs typeface="Montserrat"/>
              </a:rPr>
              <a:t>interconnected</a:t>
            </a:r>
            <a:r>
              <a:rPr sz="1150" spc="-25" dirty="0">
                <a:solidFill>
                  <a:srgbClr val="231F20"/>
                </a:solidFill>
                <a:latin typeface="Montserrat"/>
                <a:cs typeface="Montserrat"/>
              </a:rPr>
              <a:t> </a:t>
            </a:r>
            <a:r>
              <a:rPr sz="1150" dirty="0">
                <a:solidFill>
                  <a:srgbClr val="231F20"/>
                </a:solidFill>
                <a:latin typeface="Montserrat"/>
                <a:cs typeface="Montserrat"/>
              </a:rPr>
              <a:t>nature</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dirty="0">
                <a:solidFill>
                  <a:srgbClr val="231F20"/>
                </a:solidFill>
                <a:latin typeface="Montserrat"/>
                <a:cs typeface="Montserrat"/>
              </a:rPr>
              <a:t>activities,</a:t>
            </a:r>
            <a:r>
              <a:rPr sz="1150" spc="-20" dirty="0">
                <a:solidFill>
                  <a:srgbClr val="231F20"/>
                </a:solidFill>
                <a:latin typeface="Montserrat"/>
                <a:cs typeface="Montserrat"/>
              </a:rPr>
              <a:t> </a:t>
            </a:r>
            <a:r>
              <a:rPr sz="1150" dirty="0">
                <a:solidFill>
                  <a:srgbClr val="231F20"/>
                </a:solidFill>
                <a:latin typeface="Montserrat"/>
                <a:cs typeface="Montserrat"/>
              </a:rPr>
              <a:t>considering</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5" dirty="0">
                <a:solidFill>
                  <a:srgbClr val="231F20"/>
                </a:solidFill>
                <a:latin typeface="Montserrat"/>
                <a:cs typeface="Montserrat"/>
              </a:rPr>
              <a:t> </a:t>
            </a:r>
            <a:r>
              <a:rPr sz="1150" dirty="0">
                <a:solidFill>
                  <a:srgbClr val="231F20"/>
                </a:solidFill>
                <a:latin typeface="Montserrat"/>
                <a:cs typeface="Montserrat"/>
              </a:rPr>
              <a:t>impact</a:t>
            </a:r>
            <a:r>
              <a:rPr sz="1150" spc="-20" dirty="0">
                <a:solidFill>
                  <a:srgbClr val="231F20"/>
                </a:solidFill>
                <a:latin typeface="Montserrat"/>
                <a:cs typeface="Montserrat"/>
              </a:rPr>
              <a:t> </a:t>
            </a:r>
            <a:r>
              <a:rPr sz="1150" dirty="0">
                <a:solidFill>
                  <a:srgbClr val="231F20"/>
                </a:solidFill>
                <a:latin typeface="Montserrat"/>
                <a:cs typeface="Montserrat"/>
              </a:rPr>
              <a:t>on</a:t>
            </a:r>
            <a:r>
              <a:rPr sz="1150" spc="-20" dirty="0">
                <a:solidFill>
                  <a:srgbClr val="231F20"/>
                </a:solidFill>
                <a:latin typeface="Montserrat"/>
                <a:cs typeface="Montserrat"/>
              </a:rPr>
              <a:t> </a:t>
            </a:r>
            <a:r>
              <a:rPr sz="1150" dirty="0">
                <a:solidFill>
                  <a:srgbClr val="231F20"/>
                </a:solidFill>
                <a:latin typeface="Montserrat"/>
                <a:cs typeface="Montserrat"/>
              </a:rPr>
              <a:t>individuals</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spc="-10" dirty="0">
                <a:solidFill>
                  <a:srgbClr val="231F20"/>
                </a:solidFill>
                <a:latin typeface="Montserrat"/>
                <a:cs typeface="Montserrat"/>
              </a:rPr>
              <a:t>society.</a:t>
            </a:r>
            <a:endParaRPr sz="1150">
              <a:latin typeface="Montserrat"/>
              <a:cs typeface="Montserrat"/>
            </a:endParaRPr>
          </a:p>
          <a:p>
            <a:pPr marL="240665" marR="5080" indent="-228600">
              <a:lnSpc>
                <a:spcPct val="123200"/>
              </a:lnSpc>
              <a:buChar char="•"/>
              <a:tabLst>
                <a:tab pos="240665" algn="l"/>
              </a:tabLst>
            </a:pPr>
            <a:r>
              <a:rPr sz="1150" dirty="0">
                <a:solidFill>
                  <a:srgbClr val="231F20"/>
                </a:solidFill>
                <a:latin typeface="Montserrat"/>
                <a:cs typeface="Montserrat"/>
              </a:rPr>
              <a:t>Application</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knowledge</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address</a:t>
            </a:r>
            <a:r>
              <a:rPr sz="1150" spc="-20" dirty="0">
                <a:solidFill>
                  <a:srgbClr val="231F20"/>
                </a:solidFill>
                <a:latin typeface="Montserrat"/>
                <a:cs typeface="Montserrat"/>
              </a:rPr>
              <a:t> </a:t>
            </a:r>
            <a:r>
              <a:rPr sz="1150" spc="-10" dirty="0">
                <a:solidFill>
                  <a:srgbClr val="231F20"/>
                </a:solidFill>
                <a:latin typeface="Montserrat"/>
                <a:cs typeface="Montserrat"/>
              </a:rPr>
              <a:t>contemporary</a:t>
            </a:r>
            <a:r>
              <a:rPr sz="1150" spc="-20" dirty="0">
                <a:solidFill>
                  <a:srgbClr val="231F20"/>
                </a:solidFill>
                <a:latin typeface="Montserrat"/>
                <a:cs typeface="Montserrat"/>
              </a:rPr>
              <a:t> </a:t>
            </a: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dirty="0">
                <a:solidFill>
                  <a:srgbClr val="231F20"/>
                </a:solidFill>
                <a:latin typeface="Montserrat"/>
                <a:cs typeface="Montserrat"/>
              </a:rPr>
              <a:t>issues</a:t>
            </a:r>
            <a:r>
              <a:rPr sz="1150" spc="-20" dirty="0">
                <a:solidFill>
                  <a:srgbClr val="231F20"/>
                </a:solidFill>
                <a:latin typeface="Montserrat"/>
                <a:cs typeface="Montserrat"/>
              </a:rPr>
              <a:t> </a:t>
            </a:r>
            <a:r>
              <a:rPr sz="1150" dirty="0">
                <a:solidFill>
                  <a:srgbClr val="231F20"/>
                </a:solidFill>
                <a:latin typeface="Montserrat"/>
                <a:cs typeface="Montserrat"/>
              </a:rPr>
              <a:t>across</a:t>
            </a:r>
            <a:r>
              <a:rPr sz="1150" spc="-20" dirty="0">
                <a:solidFill>
                  <a:srgbClr val="231F20"/>
                </a:solidFill>
                <a:latin typeface="Montserrat"/>
                <a:cs typeface="Montserrat"/>
              </a:rPr>
              <a:t> </a:t>
            </a:r>
            <a:r>
              <a:rPr sz="1150" dirty="0">
                <a:solidFill>
                  <a:srgbClr val="231F20"/>
                </a:solidFill>
                <a:latin typeface="Montserrat"/>
                <a:cs typeface="Montserrat"/>
              </a:rPr>
              <a:t>various</a:t>
            </a:r>
            <a:r>
              <a:rPr sz="1150" spc="-20" dirty="0">
                <a:solidFill>
                  <a:srgbClr val="231F20"/>
                </a:solidFill>
                <a:latin typeface="Montserrat"/>
                <a:cs typeface="Montserrat"/>
              </a:rPr>
              <a:t> </a:t>
            </a:r>
            <a:r>
              <a:rPr sz="1150" spc="-10" dirty="0">
                <a:solidFill>
                  <a:srgbClr val="231F20"/>
                </a:solidFill>
                <a:latin typeface="Montserrat"/>
                <a:cs typeface="Montserrat"/>
              </a:rPr>
              <a:t>business </a:t>
            </a:r>
            <a:r>
              <a:rPr sz="1150" dirty="0">
                <a:solidFill>
                  <a:srgbClr val="231F20"/>
                </a:solidFill>
                <a:latin typeface="Montserrat"/>
                <a:cs typeface="Montserrat"/>
              </a:rPr>
              <a:t>types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sizes</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local,</a:t>
            </a:r>
            <a:r>
              <a:rPr sz="1150" spc="-20" dirty="0">
                <a:solidFill>
                  <a:srgbClr val="231F20"/>
                </a:solidFill>
                <a:latin typeface="Montserrat"/>
                <a:cs typeface="Montserrat"/>
              </a:rPr>
              <a:t> </a:t>
            </a:r>
            <a:r>
              <a:rPr sz="1150" dirty="0">
                <a:solidFill>
                  <a:srgbClr val="231F20"/>
                </a:solidFill>
                <a:latin typeface="Montserrat"/>
                <a:cs typeface="Montserrat"/>
              </a:rPr>
              <a:t>national,</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global</a:t>
            </a:r>
            <a:r>
              <a:rPr sz="1150" spc="-15" dirty="0">
                <a:solidFill>
                  <a:srgbClr val="231F20"/>
                </a:solidFill>
                <a:latin typeface="Montserrat"/>
                <a:cs typeface="Montserrat"/>
              </a:rPr>
              <a:t> </a:t>
            </a:r>
            <a:r>
              <a:rPr sz="1150" spc="-10" dirty="0">
                <a:solidFill>
                  <a:srgbClr val="231F20"/>
                </a:solidFill>
                <a:latin typeface="Montserrat"/>
                <a:cs typeface="Montserrat"/>
              </a:rPr>
              <a:t>contexts.</a:t>
            </a:r>
            <a:endParaRPr sz="1150">
              <a:latin typeface="Montserrat"/>
              <a:cs typeface="Montserrat"/>
            </a:endParaRPr>
          </a:p>
          <a:p>
            <a:pPr marL="240665" marR="637540" indent="-228600">
              <a:lnSpc>
                <a:spcPct val="123200"/>
              </a:lnSpc>
              <a:buChar char="•"/>
              <a:tabLst>
                <a:tab pos="240665" algn="l"/>
              </a:tabLst>
            </a:pPr>
            <a:r>
              <a:rPr sz="1150" spc="-10" dirty="0">
                <a:solidFill>
                  <a:srgbClr val="231F20"/>
                </a:solidFill>
                <a:latin typeface="Montserrat"/>
                <a:cs typeface="Montserrat"/>
              </a:rPr>
              <a:t>Development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spc="-10" dirty="0">
                <a:solidFill>
                  <a:srgbClr val="231F20"/>
                </a:solidFill>
                <a:latin typeface="Montserrat"/>
                <a:cs typeface="Montserrat"/>
              </a:rPr>
              <a:t>entrepreneurial</a:t>
            </a:r>
            <a:r>
              <a:rPr sz="1150" spc="-5" dirty="0">
                <a:solidFill>
                  <a:srgbClr val="231F20"/>
                </a:solidFill>
                <a:latin typeface="Montserrat"/>
                <a:cs typeface="Montserrat"/>
              </a:rPr>
              <a:t> </a:t>
            </a:r>
            <a:r>
              <a:rPr sz="1150" dirty="0">
                <a:solidFill>
                  <a:srgbClr val="231F20"/>
                </a:solidFill>
                <a:latin typeface="Montserrat"/>
                <a:cs typeface="Montserrat"/>
              </a:rPr>
              <a:t>skills,</a:t>
            </a:r>
            <a:r>
              <a:rPr sz="1150" spc="-5" dirty="0">
                <a:solidFill>
                  <a:srgbClr val="231F20"/>
                </a:solidFill>
                <a:latin typeface="Montserrat"/>
                <a:cs typeface="Montserrat"/>
              </a:rPr>
              <a:t> </a:t>
            </a:r>
            <a:r>
              <a:rPr sz="1150" dirty="0">
                <a:solidFill>
                  <a:srgbClr val="231F20"/>
                </a:solidFill>
                <a:latin typeface="Montserrat"/>
                <a:cs typeface="Montserrat"/>
              </a:rPr>
              <a:t>fostering</a:t>
            </a:r>
            <a:r>
              <a:rPr sz="1150" spc="-5" dirty="0">
                <a:solidFill>
                  <a:srgbClr val="231F20"/>
                </a:solidFill>
                <a:latin typeface="Montserrat"/>
                <a:cs typeface="Montserrat"/>
              </a:rPr>
              <a:t> </a:t>
            </a:r>
            <a:r>
              <a:rPr sz="1150" spc="-10" dirty="0">
                <a:solidFill>
                  <a:srgbClr val="231F20"/>
                </a:solidFill>
                <a:latin typeface="Montserrat"/>
                <a:cs typeface="Montserrat"/>
              </a:rPr>
              <a:t>commercial</a:t>
            </a:r>
            <a:r>
              <a:rPr sz="1150" spc="-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creative</a:t>
            </a:r>
            <a:r>
              <a:rPr sz="1150" spc="-5" dirty="0">
                <a:solidFill>
                  <a:srgbClr val="231F20"/>
                </a:solidFill>
                <a:latin typeface="Montserrat"/>
                <a:cs typeface="Montserrat"/>
              </a:rPr>
              <a:t> </a:t>
            </a:r>
            <a:r>
              <a:rPr sz="1150" spc="-10" dirty="0">
                <a:solidFill>
                  <a:srgbClr val="231F20"/>
                </a:solidFill>
                <a:latin typeface="Montserrat"/>
                <a:cs typeface="Montserrat"/>
              </a:rPr>
              <a:t>thinking, </a:t>
            </a:r>
            <a:r>
              <a:rPr sz="1150" dirty="0">
                <a:solidFill>
                  <a:srgbClr val="231F20"/>
                </a:solidFill>
                <a:latin typeface="Montserrat"/>
                <a:cs typeface="Montserrat"/>
              </a:rPr>
              <a:t>business</a:t>
            </a:r>
            <a:r>
              <a:rPr sz="1150" spc="-5" dirty="0">
                <a:solidFill>
                  <a:srgbClr val="231F20"/>
                </a:solidFill>
                <a:latin typeface="Montserrat"/>
                <a:cs typeface="Montserrat"/>
              </a:rPr>
              <a:t> </a:t>
            </a:r>
            <a:r>
              <a:rPr sz="1150" dirty="0">
                <a:solidFill>
                  <a:srgbClr val="231F20"/>
                </a:solidFill>
                <a:latin typeface="Montserrat"/>
                <a:cs typeface="Montserrat"/>
              </a:rPr>
              <a:t>acumen,</a:t>
            </a:r>
            <a:r>
              <a:rPr sz="1150" spc="-5" dirty="0">
                <a:solidFill>
                  <a:srgbClr val="231F20"/>
                </a:solidFill>
                <a:latin typeface="Montserrat"/>
                <a:cs typeface="Montserrat"/>
              </a:rPr>
              <a:t> </a:t>
            </a:r>
            <a:r>
              <a:rPr sz="1150" dirty="0">
                <a:solidFill>
                  <a:srgbClr val="231F20"/>
                </a:solidFill>
                <a:latin typeface="Montserrat"/>
                <a:cs typeface="Montserrat"/>
              </a:rPr>
              <a:t>and </a:t>
            </a:r>
            <a:r>
              <a:rPr sz="1150" spc="-10" dirty="0">
                <a:solidFill>
                  <a:srgbClr val="231F20"/>
                </a:solidFill>
                <a:latin typeface="Montserrat"/>
                <a:cs typeface="Montserrat"/>
              </a:rPr>
              <a:t>evidence-</a:t>
            </a:r>
            <a:r>
              <a:rPr sz="1150" dirty="0">
                <a:solidFill>
                  <a:srgbClr val="231F20"/>
                </a:solidFill>
                <a:latin typeface="Montserrat"/>
                <a:cs typeface="Montserrat"/>
              </a:rPr>
              <a:t>based</a:t>
            </a:r>
            <a:r>
              <a:rPr sz="1150" spc="-5" dirty="0">
                <a:solidFill>
                  <a:srgbClr val="231F20"/>
                </a:solidFill>
                <a:latin typeface="Montserrat"/>
                <a:cs typeface="Montserrat"/>
              </a:rPr>
              <a:t> </a:t>
            </a:r>
            <a:r>
              <a:rPr sz="1150" spc="-10" dirty="0">
                <a:solidFill>
                  <a:srgbClr val="231F20"/>
                </a:solidFill>
                <a:latin typeface="Montserrat"/>
                <a:cs typeface="Montserrat"/>
              </a:rPr>
              <a:t>decision-making.</a:t>
            </a:r>
            <a:endParaRPr sz="1150">
              <a:latin typeface="Montserrat"/>
              <a:cs typeface="Montserrat"/>
            </a:endParaRPr>
          </a:p>
          <a:p>
            <a:pPr marL="240665" indent="-227965">
              <a:lnSpc>
                <a:spcPct val="100000"/>
              </a:lnSpc>
              <a:spcBef>
                <a:spcPts val="320"/>
              </a:spcBef>
              <a:buChar char="•"/>
              <a:tabLst>
                <a:tab pos="240665" algn="l"/>
              </a:tabLst>
            </a:pPr>
            <a:r>
              <a:rPr sz="1150" dirty="0">
                <a:solidFill>
                  <a:srgbClr val="231F20"/>
                </a:solidFill>
                <a:latin typeface="Montserrat"/>
                <a:cs typeface="Montserrat"/>
              </a:rPr>
              <a:t>Cultivation</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10" dirty="0">
                <a:solidFill>
                  <a:srgbClr val="231F20"/>
                </a:solidFill>
                <a:latin typeface="Montserrat"/>
                <a:cs typeface="Montserrat"/>
              </a:rPr>
              <a:t>effective,</a:t>
            </a:r>
            <a:r>
              <a:rPr sz="1150" spc="-15" dirty="0">
                <a:solidFill>
                  <a:srgbClr val="231F20"/>
                </a:solidFill>
                <a:latin typeface="Montserrat"/>
                <a:cs typeface="Montserrat"/>
              </a:rPr>
              <a:t> </a:t>
            </a:r>
            <a:r>
              <a:rPr sz="1150" dirty="0">
                <a:solidFill>
                  <a:srgbClr val="231F20"/>
                </a:solidFill>
                <a:latin typeface="Montserrat"/>
                <a:cs typeface="Montserrat"/>
              </a:rPr>
              <a:t>independent,</a:t>
            </a:r>
            <a:r>
              <a:rPr sz="1150" spc="-15" dirty="0">
                <a:solidFill>
                  <a:srgbClr val="231F20"/>
                </a:solidFill>
                <a:latin typeface="Montserrat"/>
                <a:cs typeface="Montserrat"/>
              </a:rPr>
              <a:t> </a:t>
            </a:r>
            <a:r>
              <a:rPr sz="1150" dirty="0">
                <a:solidFill>
                  <a:srgbClr val="231F20"/>
                </a:solidFill>
                <a:latin typeface="Montserrat"/>
                <a:cs typeface="Montserrat"/>
              </a:rPr>
              <a:t>critical,</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reflective </a:t>
            </a:r>
            <a:r>
              <a:rPr sz="1150" dirty="0">
                <a:solidFill>
                  <a:srgbClr val="231F20"/>
                </a:solidFill>
                <a:latin typeface="Montserrat"/>
                <a:cs typeface="Montserrat"/>
              </a:rPr>
              <a:t>thinking</a:t>
            </a:r>
            <a:r>
              <a:rPr sz="1150" spc="-15" dirty="0">
                <a:solidFill>
                  <a:srgbClr val="231F20"/>
                </a:solidFill>
                <a:latin typeface="Montserrat"/>
                <a:cs typeface="Montserrat"/>
              </a:rPr>
              <a:t> </a:t>
            </a:r>
            <a:r>
              <a:rPr sz="1150" spc="-10" dirty="0">
                <a:solidFill>
                  <a:srgbClr val="231F20"/>
                </a:solidFill>
                <a:latin typeface="Montserrat"/>
                <a:cs typeface="Montserrat"/>
              </a:rPr>
              <a:t>skills.</a:t>
            </a:r>
            <a:endParaRPr sz="1150">
              <a:latin typeface="Montserrat"/>
              <a:cs typeface="Montserrat"/>
            </a:endParaRPr>
          </a:p>
          <a:p>
            <a:pPr marL="240665" marR="161925" indent="-228600">
              <a:lnSpc>
                <a:spcPct val="123200"/>
              </a:lnSpc>
              <a:buChar char="•"/>
              <a:tabLst>
                <a:tab pos="240665" algn="l"/>
              </a:tabLst>
            </a:pPr>
            <a:r>
              <a:rPr sz="1150" dirty="0">
                <a:solidFill>
                  <a:srgbClr val="231F20"/>
                </a:solidFill>
                <a:latin typeface="Montserrat"/>
                <a:cs typeface="Montserrat"/>
              </a:rPr>
              <a:t>Ability</a:t>
            </a:r>
            <a:r>
              <a:rPr sz="1150" spc="-45" dirty="0">
                <a:solidFill>
                  <a:srgbClr val="231F20"/>
                </a:solidFill>
                <a:latin typeface="Montserrat"/>
                <a:cs typeface="Montserrat"/>
              </a:rPr>
              <a:t> </a:t>
            </a:r>
            <a:r>
              <a:rPr sz="1150" dirty="0">
                <a:solidFill>
                  <a:srgbClr val="231F20"/>
                </a:solidFill>
                <a:latin typeface="Montserrat"/>
                <a:cs typeface="Montserrat"/>
              </a:rPr>
              <a:t>to</a:t>
            </a:r>
            <a:r>
              <a:rPr sz="1150" spc="-45" dirty="0">
                <a:solidFill>
                  <a:srgbClr val="231F20"/>
                </a:solidFill>
                <a:latin typeface="Montserrat"/>
                <a:cs typeface="Montserrat"/>
              </a:rPr>
              <a:t> </a:t>
            </a:r>
            <a:r>
              <a:rPr sz="1150" dirty="0">
                <a:solidFill>
                  <a:srgbClr val="231F20"/>
                </a:solidFill>
                <a:latin typeface="Montserrat"/>
                <a:cs typeface="Montserrat"/>
              </a:rPr>
              <a:t>employ</a:t>
            </a:r>
            <a:r>
              <a:rPr sz="1150" spc="-45" dirty="0">
                <a:solidFill>
                  <a:srgbClr val="231F20"/>
                </a:solidFill>
                <a:latin typeface="Montserrat"/>
                <a:cs typeface="Montserrat"/>
              </a:rPr>
              <a:t> </a:t>
            </a:r>
            <a:r>
              <a:rPr sz="1150" dirty="0">
                <a:solidFill>
                  <a:srgbClr val="231F20"/>
                </a:solidFill>
                <a:latin typeface="Montserrat"/>
                <a:cs typeface="Montserrat"/>
              </a:rPr>
              <a:t>an</a:t>
            </a:r>
            <a:r>
              <a:rPr sz="1150" spc="-45" dirty="0">
                <a:solidFill>
                  <a:srgbClr val="231F20"/>
                </a:solidFill>
                <a:latin typeface="Montserrat"/>
                <a:cs typeface="Montserrat"/>
              </a:rPr>
              <a:t> </a:t>
            </a:r>
            <a:r>
              <a:rPr sz="1150" dirty="0">
                <a:solidFill>
                  <a:srgbClr val="231F20"/>
                </a:solidFill>
                <a:latin typeface="Montserrat"/>
                <a:cs typeface="Montserrat"/>
              </a:rPr>
              <a:t>enquiring,</a:t>
            </a:r>
            <a:r>
              <a:rPr sz="1150" spc="-45" dirty="0">
                <a:solidFill>
                  <a:srgbClr val="231F20"/>
                </a:solidFill>
                <a:latin typeface="Montserrat"/>
                <a:cs typeface="Montserrat"/>
              </a:rPr>
              <a:t> </a:t>
            </a:r>
            <a:r>
              <a:rPr sz="1150" dirty="0">
                <a:solidFill>
                  <a:srgbClr val="231F20"/>
                </a:solidFill>
                <a:latin typeface="Montserrat"/>
                <a:cs typeface="Montserrat"/>
              </a:rPr>
              <a:t>critical</a:t>
            </a:r>
            <a:r>
              <a:rPr sz="1150" spc="-45" dirty="0">
                <a:solidFill>
                  <a:srgbClr val="231F20"/>
                </a:solidFill>
                <a:latin typeface="Montserrat"/>
                <a:cs typeface="Montserrat"/>
              </a:rPr>
              <a:t> </a:t>
            </a:r>
            <a:r>
              <a:rPr sz="1150" dirty="0">
                <a:solidFill>
                  <a:srgbClr val="231F20"/>
                </a:solidFill>
                <a:latin typeface="Montserrat"/>
                <a:cs typeface="Montserrat"/>
              </a:rPr>
              <a:t>approach</a:t>
            </a:r>
            <a:r>
              <a:rPr sz="1150" spc="-45" dirty="0">
                <a:solidFill>
                  <a:srgbClr val="231F20"/>
                </a:solidFill>
                <a:latin typeface="Montserrat"/>
                <a:cs typeface="Montserrat"/>
              </a:rPr>
              <a:t> </a:t>
            </a:r>
            <a:r>
              <a:rPr sz="1150" dirty="0">
                <a:solidFill>
                  <a:srgbClr val="231F20"/>
                </a:solidFill>
                <a:latin typeface="Montserrat"/>
                <a:cs typeface="Montserrat"/>
              </a:rPr>
              <a:t>for</a:t>
            </a:r>
            <a:r>
              <a:rPr sz="1150" spc="-45" dirty="0">
                <a:solidFill>
                  <a:srgbClr val="231F20"/>
                </a:solidFill>
                <a:latin typeface="Montserrat"/>
                <a:cs typeface="Montserrat"/>
              </a:rPr>
              <a:t> </a:t>
            </a:r>
            <a:r>
              <a:rPr sz="1150" dirty="0">
                <a:solidFill>
                  <a:srgbClr val="231F20"/>
                </a:solidFill>
                <a:latin typeface="Montserrat"/>
                <a:cs typeface="Montserrat"/>
              </a:rPr>
              <a:t>informed</a:t>
            </a:r>
            <a:r>
              <a:rPr sz="1150" spc="-45" dirty="0">
                <a:solidFill>
                  <a:srgbClr val="231F20"/>
                </a:solidFill>
                <a:latin typeface="Montserrat"/>
                <a:cs typeface="Montserrat"/>
              </a:rPr>
              <a:t> </a:t>
            </a:r>
            <a:r>
              <a:rPr sz="1150" dirty="0">
                <a:solidFill>
                  <a:srgbClr val="231F20"/>
                </a:solidFill>
                <a:latin typeface="Montserrat"/>
                <a:cs typeface="Montserrat"/>
              </a:rPr>
              <a:t>judgments,</a:t>
            </a:r>
            <a:r>
              <a:rPr sz="1150" spc="-40" dirty="0">
                <a:solidFill>
                  <a:srgbClr val="231F20"/>
                </a:solidFill>
                <a:latin typeface="Montserrat"/>
                <a:cs typeface="Montserrat"/>
              </a:rPr>
              <a:t> </a:t>
            </a:r>
            <a:r>
              <a:rPr sz="1150" dirty="0">
                <a:solidFill>
                  <a:srgbClr val="231F20"/>
                </a:solidFill>
                <a:latin typeface="Montserrat"/>
                <a:cs typeface="Montserrat"/>
              </a:rPr>
              <a:t>investigate</a:t>
            </a:r>
            <a:r>
              <a:rPr sz="1150" spc="-45" dirty="0">
                <a:solidFill>
                  <a:srgbClr val="231F20"/>
                </a:solidFill>
                <a:latin typeface="Montserrat"/>
                <a:cs typeface="Montserrat"/>
              </a:rPr>
              <a:t> </a:t>
            </a:r>
            <a:r>
              <a:rPr sz="1150" spc="-20" dirty="0">
                <a:solidFill>
                  <a:srgbClr val="231F20"/>
                </a:solidFill>
                <a:latin typeface="Montserrat"/>
                <a:cs typeface="Montserrat"/>
              </a:rPr>
              <a:t>real </a:t>
            </a:r>
            <a:r>
              <a:rPr sz="1150" dirty="0">
                <a:solidFill>
                  <a:srgbClr val="231F20"/>
                </a:solidFill>
                <a:latin typeface="Montserrat"/>
                <a:cs typeface="Montserrat"/>
              </a:rPr>
              <a:t>business</a:t>
            </a:r>
            <a:r>
              <a:rPr sz="1150" spc="-30" dirty="0">
                <a:solidFill>
                  <a:srgbClr val="231F20"/>
                </a:solidFill>
                <a:latin typeface="Montserrat"/>
                <a:cs typeface="Montserrat"/>
              </a:rPr>
              <a:t> </a:t>
            </a:r>
            <a:r>
              <a:rPr sz="1150" dirty="0">
                <a:solidFill>
                  <a:srgbClr val="231F20"/>
                </a:solidFill>
                <a:latin typeface="Montserrat"/>
                <a:cs typeface="Montserrat"/>
              </a:rPr>
              <a:t>opportunities,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construct</a:t>
            </a:r>
            <a:r>
              <a:rPr sz="1150" spc="-25" dirty="0">
                <a:solidFill>
                  <a:srgbClr val="231F20"/>
                </a:solidFill>
                <a:latin typeface="Montserrat"/>
                <a:cs typeface="Montserrat"/>
              </a:rPr>
              <a:t> </a:t>
            </a:r>
            <a:r>
              <a:rPr sz="1150" spc="-10" dirty="0">
                <a:solidFill>
                  <a:srgbClr val="231F20"/>
                </a:solidFill>
                <a:latin typeface="Montserrat"/>
                <a:cs typeface="Montserrat"/>
              </a:rPr>
              <a:t>well-</a:t>
            </a:r>
            <a:r>
              <a:rPr sz="1150" dirty="0">
                <a:solidFill>
                  <a:srgbClr val="231F20"/>
                </a:solidFill>
                <a:latin typeface="Montserrat"/>
                <a:cs typeface="Montserrat"/>
              </a:rPr>
              <a:t>argued,</a:t>
            </a:r>
            <a:r>
              <a:rPr sz="1150" spc="-25" dirty="0">
                <a:solidFill>
                  <a:srgbClr val="231F20"/>
                </a:solidFill>
                <a:latin typeface="Montserrat"/>
                <a:cs typeface="Montserrat"/>
              </a:rPr>
              <a:t> </a:t>
            </a:r>
            <a:r>
              <a:rPr sz="1150" spc="-10" dirty="0">
                <a:solidFill>
                  <a:srgbClr val="231F20"/>
                </a:solidFill>
                <a:latin typeface="Montserrat"/>
                <a:cs typeface="Montserrat"/>
              </a:rPr>
              <a:t>evidence-</a:t>
            </a:r>
            <a:r>
              <a:rPr sz="1150" dirty="0">
                <a:solidFill>
                  <a:srgbClr val="231F20"/>
                </a:solidFill>
                <a:latin typeface="Montserrat"/>
                <a:cs typeface="Montserrat"/>
              </a:rPr>
              <a:t>based</a:t>
            </a:r>
            <a:r>
              <a:rPr sz="1150" spc="-25" dirty="0">
                <a:solidFill>
                  <a:srgbClr val="231F20"/>
                </a:solidFill>
                <a:latin typeface="Montserrat"/>
                <a:cs typeface="Montserrat"/>
              </a:rPr>
              <a:t> </a:t>
            </a:r>
            <a:r>
              <a:rPr sz="1150" spc="-10" dirty="0">
                <a:solidFill>
                  <a:srgbClr val="231F20"/>
                </a:solidFill>
                <a:latin typeface="Montserrat"/>
                <a:cs typeface="Montserrat"/>
              </a:rPr>
              <a:t>arguments.</a:t>
            </a:r>
            <a:endParaRPr sz="1150">
              <a:latin typeface="Montserrat"/>
              <a:cs typeface="Montserrat"/>
            </a:endParaRPr>
          </a:p>
          <a:p>
            <a:pPr marL="240665" indent="-227965">
              <a:lnSpc>
                <a:spcPct val="100000"/>
              </a:lnSpc>
              <a:spcBef>
                <a:spcPts val="315"/>
              </a:spcBef>
              <a:buChar char="•"/>
              <a:tabLst>
                <a:tab pos="240665" algn="l"/>
              </a:tabLst>
            </a:pPr>
            <a:r>
              <a:rPr sz="1150" dirty="0">
                <a:solidFill>
                  <a:srgbClr val="231F20"/>
                </a:solidFill>
                <a:latin typeface="Montserrat"/>
                <a:cs typeface="Montserrat"/>
              </a:rPr>
              <a:t>Proficiency</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quantitative</a:t>
            </a:r>
            <a:r>
              <a:rPr sz="1150" spc="-10"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spc="-10" dirty="0">
                <a:solidFill>
                  <a:srgbClr val="231F20"/>
                </a:solidFill>
                <a:latin typeface="Montserrat"/>
                <a:cs typeface="Montserrat"/>
              </a:rPr>
              <a:t>relevant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business,</a:t>
            </a:r>
            <a:r>
              <a:rPr sz="1150" spc="-10" dirty="0">
                <a:solidFill>
                  <a:srgbClr val="231F20"/>
                </a:solidFill>
                <a:latin typeface="Montserrat"/>
                <a:cs typeface="Montserrat"/>
              </a:rPr>
              <a:t> </a:t>
            </a:r>
            <a:r>
              <a:rPr sz="1150" dirty="0">
                <a:solidFill>
                  <a:srgbClr val="231F20"/>
                </a:solidFill>
                <a:latin typeface="Montserrat"/>
                <a:cs typeface="Montserrat"/>
              </a:rPr>
              <a:t>including</a:t>
            </a:r>
            <a:r>
              <a:rPr sz="1150" spc="-15" dirty="0">
                <a:solidFill>
                  <a:srgbClr val="231F20"/>
                </a:solidFill>
                <a:latin typeface="Montserrat"/>
                <a:cs typeface="Montserrat"/>
              </a:rPr>
              <a:t> </a:t>
            </a:r>
            <a:r>
              <a:rPr sz="1150" dirty="0">
                <a:solidFill>
                  <a:srgbClr val="231F20"/>
                </a:solidFill>
                <a:latin typeface="Montserrat"/>
                <a:cs typeface="Montserrat"/>
              </a:rPr>
              <a:t>data</a:t>
            </a:r>
            <a:r>
              <a:rPr sz="1150" spc="-10" dirty="0">
                <a:solidFill>
                  <a:srgbClr val="231F20"/>
                </a:solidFill>
                <a:latin typeface="Montserrat"/>
                <a:cs typeface="Montserrat"/>
              </a:rPr>
              <a:t> interpretation.</a:t>
            </a:r>
            <a:endParaRPr sz="1150">
              <a:latin typeface="Montserrat"/>
              <a:cs typeface="Montserrat"/>
            </a:endParaRPr>
          </a:p>
          <a:p>
            <a:pPr>
              <a:lnSpc>
                <a:spcPct val="100000"/>
              </a:lnSpc>
              <a:spcBef>
                <a:spcPts val="620"/>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a:latin typeface="Montserrat"/>
              <a:cs typeface="Montserrat"/>
            </a:endParaRPr>
          </a:p>
          <a:p>
            <a:pPr marL="12700" marR="95250">
              <a:lnSpc>
                <a:spcPct val="123200"/>
              </a:lnSpc>
            </a:pPr>
            <a:r>
              <a:rPr sz="1150" dirty="0">
                <a:solidFill>
                  <a:srgbClr val="231F20"/>
                </a:solidFill>
                <a:latin typeface="Montserrat"/>
                <a:cs typeface="Montserrat"/>
              </a:rPr>
              <a:t>In</a:t>
            </a:r>
            <a:r>
              <a:rPr sz="1150" spc="-25"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11,</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take</a:t>
            </a:r>
            <a:r>
              <a:rPr sz="1150" spc="-20" dirty="0">
                <a:solidFill>
                  <a:srgbClr val="231F20"/>
                </a:solidFill>
                <a:latin typeface="Montserrat"/>
                <a:cs typeface="Montserrat"/>
              </a:rPr>
              <a:t> </a:t>
            </a:r>
            <a:r>
              <a:rPr sz="1150" dirty="0">
                <a:solidFill>
                  <a:srgbClr val="231F20"/>
                </a:solidFill>
                <a:latin typeface="Montserrat"/>
                <a:cs typeface="Montserrat"/>
              </a:rPr>
              <a:t>two</a:t>
            </a:r>
            <a:r>
              <a:rPr sz="1150" spc="-25" dirty="0">
                <a:solidFill>
                  <a:srgbClr val="231F20"/>
                </a:solidFill>
                <a:latin typeface="Montserrat"/>
                <a:cs typeface="Montserrat"/>
              </a:rPr>
              <a:t> </a:t>
            </a:r>
            <a:r>
              <a:rPr sz="1150" dirty="0">
                <a:solidFill>
                  <a:srgbClr val="231F20"/>
                </a:solidFill>
                <a:latin typeface="Montserrat"/>
                <a:cs typeface="Montserrat"/>
              </a:rPr>
              <a:t>exams,</a:t>
            </a:r>
            <a:r>
              <a:rPr sz="1150" spc="-20" dirty="0">
                <a:solidFill>
                  <a:srgbClr val="231F20"/>
                </a:solidFill>
                <a:latin typeface="Montserrat"/>
                <a:cs typeface="Montserrat"/>
              </a:rPr>
              <a:t> </a:t>
            </a:r>
            <a:r>
              <a:rPr sz="1150" dirty="0">
                <a:solidFill>
                  <a:srgbClr val="231F20"/>
                </a:solidFill>
                <a:latin typeface="Montserrat"/>
                <a:cs typeface="Montserrat"/>
              </a:rPr>
              <a:t>each</a:t>
            </a:r>
            <a:r>
              <a:rPr sz="1150" spc="-20" dirty="0">
                <a:solidFill>
                  <a:srgbClr val="231F20"/>
                </a:solidFill>
                <a:latin typeface="Montserrat"/>
                <a:cs typeface="Montserrat"/>
              </a:rPr>
              <a:t> </a:t>
            </a:r>
            <a:r>
              <a:rPr sz="1150" dirty="0">
                <a:solidFill>
                  <a:srgbClr val="231F20"/>
                </a:solidFill>
                <a:latin typeface="Montserrat"/>
                <a:cs typeface="Montserrat"/>
              </a:rPr>
              <a:t>lasting</a:t>
            </a:r>
            <a:r>
              <a:rPr sz="1150" spc="-20"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dirty="0">
                <a:solidFill>
                  <a:srgbClr val="231F20"/>
                </a:solidFill>
                <a:latin typeface="Montserrat"/>
                <a:cs typeface="Montserrat"/>
              </a:rPr>
              <a:t>hour</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45</a:t>
            </a:r>
            <a:r>
              <a:rPr sz="1150" spc="-25" dirty="0">
                <a:solidFill>
                  <a:srgbClr val="231F20"/>
                </a:solidFill>
                <a:latin typeface="Montserrat"/>
                <a:cs typeface="Montserrat"/>
              </a:rPr>
              <a:t> </a:t>
            </a:r>
            <a:r>
              <a:rPr sz="1150" spc="-10" dirty="0">
                <a:solidFill>
                  <a:srgbClr val="231F20"/>
                </a:solidFill>
                <a:latin typeface="Montserrat"/>
                <a:cs typeface="Montserrat"/>
              </a:rPr>
              <a:t>minutes,</a:t>
            </a:r>
            <a:r>
              <a:rPr sz="1150" spc="-20" dirty="0">
                <a:solidFill>
                  <a:srgbClr val="231F20"/>
                </a:solidFill>
                <a:latin typeface="Montserrat"/>
                <a:cs typeface="Montserrat"/>
              </a:rPr>
              <a:t> </a:t>
            </a:r>
            <a:r>
              <a:rPr sz="1150" dirty="0">
                <a:solidFill>
                  <a:srgbClr val="231F20"/>
                </a:solidFill>
                <a:latin typeface="Montserrat"/>
                <a:cs typeface="Montserrat"/>
              </a:rPr>
              <a:t>contributing</a:t>
            </a:r>
            <a:r>
              <a:rPr sz="1150" spc="-20" dirty="0">
                <a:solidFill>
                  <a:srgbClr val="231F20"/>
                </a:solidFill>
                <a:latin typeface="Montserrat"/>
                <a:cs typeface="Montserrat"/>
              </a:rPr>
              <a:t> </a:t>
            </a:r>
            <a:r>
              <a:rPr sz="1150" spc="-25" dirty="0">
                <a:solidFill>
                  <a:srgbClr val="231F20"/>
                </a:solidFill>
                <a:latin typeface="Montserrat"/>
                <a:cs typeface="Montserrat"/>
              </a:rPr>
              <a:t>to </a:t>
            </a:r>
            <a:r>
              <a:rPr sz="1150" dirty="0">
                <a:solidFill>
                  <a:srgbClr val="231F20"/>
                </a:solidFill>
                <a:latin typeface="Montserrat"/>
                <a:cs typeface="Montserrat"/>
              </a:rPr>
              <a:t>50%</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qualification</a:t>
            </a:r>
            <a:r>
              <a:rPr sz="1150" spc="-20" dirty="0">
                <a:solidFill>
                  <a:srgbClr val="231F20"/>
                </a:solidFill>
                <a:latin typeface="Montserrat"/>
                <a:cs typeface="Montserrat"/>
              </a:rPr>
              <a:t> </a:t>
            </a:r>
            <a:r>
              <a:rPr sz="1150" dirty="0">
                <a:solidFill>
                  <a:srgbClr val="231F20"/>
                </a:solidFill>
                <a:latin typeface="Montserrat"/>
                <a:cs typeface="Montserrat"/>
              </a:rPr>
              <a:t>(90</a:t>
            </a:r>
            <a:r>
              <a:rPr sz="1150" spc="-15" dirty="0">
                <a:solidFill>
                  <a:srgbClr val="231F20"/>
                </a:solidFill>
                <a:latin typeface="Montserrat"/>
                <a:cs typeface="Montserrat"/>
              </a:rPr>
              <a:t> </a:t>
            </a:r>
            <a:r>
              <a:rPr sz="1150" dirty="0">
                <a:solidFill>
                  <a:srgbClr val="231F20"/>
                </a:solidFill>
                <a:latin typeface="Montserrat"/>
                <a:cs typeface="Montserrat"/>
              </a:rPr>
              <a:t>marks).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exams</a:t>
            </a:r>
            <a:r>
              <a:rPr sz="1150" spc="-20"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a:t>
            </a:r>
            <a:r>
              <a:rPr sz="1150" dirty="0">
                <a:solidFill>
                  <a:srgbClr val="231F20"/>
                </a:solidFill>
                <a:latin typeface="Montserrat"/>
                <a:cs typeface="Montserrat"/>
              </a:rPr>
              <a:t>divided</a:t>
            </a:r>
            <a:r>
              <a:rPr sz="1150" spc="-15" dirty="0">
                <a:solidFill>
                  <a:srgbClr val="231F20"/>
                </a:solidFill>
                <a:latin typeface="Montserrat"/>
                <a:cs typeface="Montserrat"/>
              </a:rPr>
              <a:t> </a:t>
            </a:r>
            <a:r>
              <a:rPr sz="1150" dirty="0">
                <a:solidFill>
                  <a:srgbClr val="231F20"/>
                </a:solidFill>
                <a:latin typeface="Montserrat"/>
                <a:cs typeface="Montserrat"/>
              </a:rPr>
              <a:t>into</a:t>
            </a:r>
            <a:r>
              <a:rPr sz="1150" spc="-20" dirty="0">
                <a:solidFill>
                  <a:srgbClr val="231F20"/>
                </a:solidFill>
                <a:latin typeface="Montserrat"/>
                <a:cs typeface="Montserrat"/>
              </a:rPr>
              <a:t> </a:t>
            </a:r>
            <a:r>
              <a:rPr sz="1150" dirty="0">
                <a:solidFill>
                  <a:srgbClr val="231F20"/>
                </a:solidFill>
                <a:latin typeface="Montserrat"/>
                <a:cs typeface="Montserrat"/>
              </a:rPr>
              <a:t>three</a:t>
            </a:r>
            <a:r>
              <a:rPr sz="1150" spc="-20" dirty="0">
                <a:solidFill>
                  <a:srgbClr val="231F20"/>
                </a:solidFill>
                <a:latin typeface="Montserrat"/>
                <a:cs typeface="Montserrat"/>
              </a:rPr>
              <a:t> </a:t>
            </a:r>
            <a:r>
              <a:rPr sz="1150" dirty="0">
                <a:solidFill>
                  <a:srgbClr val="231F20"/>
                </a:solidFill>
                <a:latin typeface="Montserrat"/>
                <a:cs typeface="Montserrat"/>
              </a:rPr>
              <a:t>sections:</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(35</a:t>
            </a:r>
            <a:r>
              <a:rPr sz="1150" spc="-20" dirty="0">
                <a:solidFill>
                  <a:srgbClr val="231F20"/>
                </a:solidFill>
                <a:latin typeface="Montserrat"/>
                <a:cs typeface="Montserrat"/>
              </a:rPr>
              <a:t> </a:t>
            </a:r>
            <a:r>
              <a:rPr sz="1150" dirty="0">
                <a:solidFill>
                  <a:srgbClr val="231F20"/>
                </a:solidFill>
                <a:latin typeface="Montserrat"/>
                <a:cs typeface="Montserrat"/>
              </a:rPr>
              <a:t>marks),</a:t>
            </a:r>
            <a:r>
              <a:rPr sz="1150" spc="-20" dirty="0">
                <a:solidFill>
                  <a:srgbClr val="231F20"/>
                </a:solidFill>
                <a:latin typeface="Montserrat"/>
                <a:cs typeface="Montserrat"/>
              </a:rPr>
              <a:t> </a:t>
            </a:r>
            <a:r>
              <a:rPr sz="1150" spc="-50" dirty="0">
                <a:solidFill>
                  <a:srgbClr val="231F20"/>
                </a:solidFill>
                <a:latin typeface="Montserrat"/>
                <a:cs typeface="Montserrat"/>
              </a:rPr>
              <a:t>B </a:t>
            </a:r>
            <a:r>
              <a:rPr sz="1150" dirty="0">
                <a:solidFill>
                  <a:srgbClr val="231F20"/>
                </a:solidFill>
                <a:latin typeface="Montserrat"/>
                <a:cs typeface="Montserrat"/>
              </a:rPr>
              <a:t>(30</a:t>
            </a:r>
            <a:r>
              <a:rPr sz="1150" spc="-25" dirty="0">
                <a:solidFill>
                  <a:srgbClr val="231F20"/>
                </a:solidFill>
                <a:latin typeface="Montserrat"/>
                <a:cs typeface="Montserrat"/>
              </a:rPr>
              <a:t> </a:t>
            </a:r>
            <a:r>
              <a:rPr sz="1150" dirty="0">
                <a:solidFill>
                  <a:srgbClr val="231F20"/>
                </a:solidFill>
                <a:latin typeface="Montserrat"/>
                <a:cs typeface="Montserrat"/>
              </a:rPr>
              <a:t>marks),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C</a:t>
            </a:r>
            <a:r>
              <a:rPr sz="1150" spc="-20" dirty="0">
                <a:solidFill>
                  <a:srgbClr val="231F20"/>
                </a:solidFill>
                <a:latin typeface="Montserrat"/>
                <a:cs typeface="Montserrat"/>
              </a:rPr>
              <a:t> </a:t>
            </a:r>
            <a:r>
              <a:rPr sz="1150" dirty="0">
                <a:solidFill>
                  <a:srgbClr val="231F20"/>
                </a:solidFill>
                <a:latin typeface="Montserrat"/>
                <a:cs typeface="Montserrat"/>
              </a:rPr>
              <a:t>(25</a:t>
            </a:r>
            <a:r>
              <a:rPr sz="1150" spc="-20" dirty="0">
                <a:solidFill>
                  <a:srgbClr val="231F20"/>
                </a:solidFill>
                <a:latin typeface="Montserrat"/>
                <a:cs typeface="Montserrat"/>
              </a:rPr>
              <a:t> </a:t>
            </a:r>
            <a:r>
              <a:rPr sz="1150" dirty="0">
                <a:solidFill>
                  <a:srgbClr val="231F20"/>
                </a:solidFill>
                <a:latin typeface="Montserrat"/>
                <a:cs typeface="Montserrat"/>
              </a:rPr>
              <a:t>marks).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papers</a:t>
            </a:r>
            <a:r>
              <a:rPr sz="1150" spc="-20" dirty="0">
                <a:solidFill>
                  <a:srgbClr val="231F20"/>
                </a:solidFill>
                <a:latin typeface="Montserrat"/>
                <a:cs typeface="Montserrat"/>
              </a:rPr>
              <a:t> </a:t>
            </a:r>
            <a:r>
              <a:rPr sz="1150" dirty="0">
                <a:solidFill>
                  <a:srgbClr val="231F20"/>
                </a:solidFill>
                <a:latin typeface="Montserrat"/>
                <a:cs typeface="Montserrat"/>
              </a:rPr>
              <a:t>include</a:t>
            </a:r>
            <a:r>
              <a:rPr sz="1150" spc="-20" dirty="0">
                <a:solidFill>
                  <a:srgbClr val="231F20"/>
                </a:solidFill>
                <a:latin typeface="Montserrat"/>
                <a:cs typeface="Montserrat"/>
              </a:rPr>
              <a:t> </a:t>
            </a:r>
            <a:r>
              <a:rPr sz="1150" dirty="0">
                <a:solidFill>
                  <a:srgbClr val="231F20"/>
                </a:solidFill>
                <a:latin typeface="Montserrat"/>
                <a:cs typeface="Montserrat"/>
              </a:rPr>
              <a:t>calculations,</a:t>
            </a:r>
            <a:r>
              <a:rPr sz="1150" spc="-20" dirty="0">
                <a:solidFill>
                  <a:srgbClr val="231F20"/>
                </a:solidFill>
                <a:latin typeface="Montserrat"/>
                <a:cs typeface="Montserrat"/>
              </a:rPr>
              <a:t> </a:t>
            </a:r>
            <a:r>
              <a:rPr sz="1150" spc="-10" dirty="0">
                <a:solidFill>
                  <a:srgbClr val="231F20"/>
                </a:solidFill>
                <a:latin typeface="Montserrat"/>
                <a:cs typeface="Montserrat"/>
              </a:rPr>
              <a:t>multiple-</a:t>
            </a:r>
            <a:r>
              <a:rPr sz="1150" dirty="0">
                <a:solidFill>
                  <a:srgbClr val="231F20"/>
                </a:solidFill>
                <a:latin typeface="Montserrat"/>
                <a:cs typeface="Montserrat"/>
              </a:rPr>
              <a:t>choice,</a:t>
            </a:r>
            <a:r>
              <a:rPr sz="1150" spc="-25" dirty="0">
                <a:solidFill>
                  <a:srgbClr val="231F20"/>
                </a:solidFill>
                <a:latin typeface="Montserrat"/>
                <a:cs typeface="Montserrat"/>
              </a:rPr>
              <a:t> </a:t>
            </a:r>
            <a:r>
              <a:rPr sz="1150" spc="-10" dirty="0">
                <a:solidFill>
                  <a:srgbClr val="231F20"/>
                </a:solidFill>
                <a:latin typeface="Montserrat"/>
                <a:cs typeface="Montserrat"/>
              </a:rPr>
              <a:t>short-answer,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extended-</a:t>
            </a:r>
            <a:r>
              <a:rPr sz="1150" dirty="0">
                <a:solidFill>
                  <a:srgbClr val="231F20"/>
                </a:solidFill>
                <a:latin typeface="Montserrat"/>
                <a:cs typeface="Montserrat"/>
              </a:rPr>
              <a:t>writing</a:t>
            </a:r>
            <a:r>
              <a:rPr sz="1150" spc="-20" dirty="0">
                <a:solidFill>
                  <a:srgbClr val="231F20"/>
                </a:solidFill>
                <a:latin typeface="Montserrat"/>
                <a:cs typeface="Montserrat"/>
              </a:rPr>
              <a:t> </a:t>
            </a:r>
            <a:r>
              <a:rPr sz="1150" dirty="0">
                <a:solidFill>
                  <a:srgbClr val="231F20"/>
                </a:solidFill>
                <a:latin typeface="Montserrat"/>
                <a:cs typeface="Montserrat"/>
              </a:rPr>
              <a:t>questions.</a:t>
            </a:r>
            <a:r>
              <a:rPr sz="1150" spc="-20" dirty="0">
                <a:solidFill>
                  <a:srgbClr val="231F20"/>
                </a:solidFill>
                <a:latin typeface="Montserrat"/>
                <a:cs typeface="Montserrat"/>
              </a:rPr>
              <a:t> </a:t>
            </a:r>
            <a:r>
              <a:rPr sz="1150" dirty="0">
                <a:solidFill>
                  <a:srgbClr val="231F20"/>
                </a:solidFill>
                <a:latin typeface="Montserrat"/>
                <a:cs typeface="Montserrat"/>
              </a:rPr>
              <a:t>Sections</a:t>
            </a:r>
            <a:r>
              <a:rPr sz="1150" spc="-20" dirty="0">
                <a:solidFill>
                  <a:srgbClr val="231F20"/>
                </a:solidFill>
                <a:latin typeface="Montserrat"/>
                <a:cs typeface="Montserrat"/>
              </a:rPr>
              <a:t> </a:t>
            </a:r>
            <a:r>
              <a:rPr sz="1150" dirty="0">
                <a:solidFill>
                  <a:srgbClr val="231F20"/>
                </a:solidFill>
                <a:latin typeface="Montserrat"/>
                <a:cs typeface="Montserrat"/>
              </a:rPr>
              <a:t>B</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C</a:t>
            </a:r>
            <a:r>
              <a:rPr sz="1150" spc="-20" dirty="0">
                <a:solidFill>
                  <a:srgbClr val="231F20"/>
                </a:solidFill>
                <a:latin typeface="Montserrat"/>
                <a:cs typeface="Montserrat"/>
              </a:rPr>
              <a:t> </a:t>
            </a:r>
            <a:r>
              <a:rPr sz="1150" dirty="0">
                <a:solidFill>
                  <a:srgbClr val="231F20"/>
                </a:solidFill>
                <a:latin typeface="Montserrat"/>
                <a:cs typeface="Montserrat"/>
              </a:rPr>
              <a:t>focus</a:t>
            </a:r>
            <a:r>
              <a:rPr sz="1150" spc="-20" dirty="0">
                <a:solidFill>
                  <a:srgbClr val="231F20"/>
                </a:solidFill>
                <a:latin typeface="Montserrat"/>
                <a:cs typeface="Montserrat"/>
              </a:rPr>
              <a:t> </a:t>
            </a:r>
            <a:r>
              <a:rPr sz="1150" dirty="0">
                <a:solidFill>
                  <a:srgbClr val="231F20"/>
                </a:solidFill>
                <a:latin typeface="Montserrat"/>
                <a:cs typeface="Montserrat"/>
              </a:rPr>
              <a:t>on</a:t>
            </a:r>
            <a:r>
              <a:rPr sz="1150" spc="-20" dirty="0">
                <a:solidFill>
                  <a:srgbClr val="231F20"/>
                </a:solidFill>
                <a:latin typeface="Montserrat"/>
                <a:cs typeface="Montserrat"/>
              </a:rPr>
              <a:t> </a:t>
            </a: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dirty="0">
                <a:solidFill>
                  <a:srgbClr val="231F20"/>
                </a:solidFill>
                <a:latin typeface="Montserrat"/>
                <a:cs typeface="Montserrat"/>
              </a:rPr>
              <a:t>contexts</a:t>
            </a:r>
            <a:r>
              <a:rPr sz="1150" spc="-20" dirty="0">
                <a:solidFill>
                  <a:srgbClr val="231F20"/>
                </a:solidFill>
                <a:latin typeface="Montserrat"/>
                <a:cs typeface="Montserrat"/>
              </a:rPr>
              <a:t> </a:t>
            </a:r>
            <a:r>
              <a:rPr sz="1150" spc="-10" dirty="0">
                <a:solidFill>
                  <a:srgbClr val="231F20"/>
                </a:solidFill>
                <a:latin typeface="Montserrat"/>
                <a:cs typeface="Montserrat"/>
              </a:rPr>
              <a:t>presented</a:t>
            </a:r>
            <a:r>
              <a:rPr sz="1150" spc="-20" dirty="0">
                <a:solidFill>
                  <a:srgbClr val="231F20"/>
                </a:solidFill>
                <a:latin typeface="Montserrat"/>
                <a:cs typeface="Montserrat"/>
              </a:rPr>
              <a:t> </a:t>
            </a:r>
            <a:r>
              <a:rPr sz="1150" spc="-35" dirty="0">
                <a:solidFill>
                  <a:srgbClr val="231F20"/>
                </a:solidFill>
                <a:latin typeface="Montserrat"/>
                <a:cs typeface="Montserrat"/>
              </a:rPr>
              <a:t>in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paper.</a:t>
            </a:r>
            <a:r>
              <a:rPr sz="1150" spc="-20" dirty="0">
                <a:solidFill>
                  <a:srgbClr val="231F20"/>
                </a:solidFill>
                <a:latin typeface="Montserrat"/>
                <a:cs typeface="Montserrat"/>
              </a:rPr>
              <a:t> </a:t>
            </a:r>
            <a:r>
              <a:rPr sz="1150" dirty="0">
                <a:solidFill>
                  <a:srgbClr val="231F20"/>
                </a:solidFill>
                <a:latin typeface="Montserrat"/>
                <a:cs typeface="Montserrat"/>
              </a:rPr>
              <a:t>Calculators</a:t>
            </a:r>
            <a:r>
              <a:rPr sz="1150" spc="-20"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a:t>
            </a:r>
            <a:r>
              <a:rPr sz="1150" spc="-10" dirty="0">
                <a:solidFill>
                  <a:srgbClr val="231F20"/>
                </a:solidFill>
                <a:latin typeface="Montserrat"/>
                <a:cs typeface="Montserrat"/>
              </a:rPr>
              <a:t>allowed,</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guidelines</a:t>
            </a:r>
            <a:r>
              <a:rPr sz="1150" spc="-15" dirty="0">
                <a:solidFill>
                  <a:srgbClr val="231F20"/>
                </a:solidFill>
                <a:latin typeface="Montserrat"/>
                <a:cs typeface="Montserrat"/>
              </a:rPr>
              <a:t> </a:t>
            </a:r>
            <a:r>
              <a:rPr sz="1150" dirty="0">
                <a:solidFill>
                  <a:srgbClr val="231F20"/>
                </a:solidFill>
                <a:latin typeface="Montserrat"/>
                <a:cs typeface="Montserrat"/>
              </a:rPr>
              <a:t>can</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dirty="0">
                <a:solidFill>
                  <a:srgbClr val="231F20"/>
                </a:solidFill>
                <a:latin typeface="Montserrat"/>
                <a:cs typeface="Montserrat"/>
              </a:rPr>
              <a:t>found</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Appendix</a:t>
            </a:r>
            <a:r>
              <a:rPr sz="1150" spc="-20" dirty="0">
                <a:solidFill>
                  <a:srgbClr val="231F20"/>
                </a:solidFill>
                <a:latin typeface="Montserrat"/>
                <a:cs typeface="Montserrat"/>
              </a:rPr>
              <a:t> </a:t>
            </a:r>
            <a:r>
              <a:rPr sz="1150" dirty="0">
                <a:solidFill>
                  <a:srgbClr val="231F20"/>
                </a:solidFill>
                <a:latin typeface="Montserrat"/>
                <a:cs typeface="Montserrat"/>
              </a:rPr>
              <a:t>4:</a:t>
            </a:r>
            <a:r>
              <a:rPr sz="1150" spc="-15" dirty="0">
                <a:solidFill>
                  <a:srgbClr val="231F20"/>
                </a:solidFill>
                <a:latin typeface="Montserrat"/>
                <a:cs typeface="Montserrat"/>
              </a:rPr>
              <a:t> </a:t>
            </a:r>
            <a:r>
              <a:rPr sz="1150" spc="-10" dirty="0">
                <a:solidFill>
                  <a:srgbClr val="231F20"/>
                </a:solidFill>
                <a:latin typeface="Montserrat"/>
                <a:cs typeface="Montserrat"/>
              </a:rPr>
              <a:t>Calculators.</a:t>
            </a:r>
            <a:endParaRPr sz="1150">
              <a:latin typeface="Montserrat"/>
              <a:cs typeface="Montserrat"/>
            </a:endParaRPr>
          </a:p>
          <a:p>
            <a:pPr>
              <a:lnSpc>
                <a:spcPct val="100000"/>
              </a:lnSpc>
              <a:spcBef>
                <a:spcPts val="620"/>
              </a:spcBef>
            </a:pPr>
            <a:endParaRPr sz="115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a:latin typeface="Montserrat"/>
              <a:cs typeface="Montserrat"/>
            </a:endParaRPr>
          </a:p>
          <a:p>
            <a:pPr marL="12700">
              <a:lnSpc>
                <a:spcPct val="100000"/>
              </a:lnSpc>
              <a:spcBef>
                <a:spcPts val="320"/>
              </a:spcBef>
            </a:pPr>
            <a:r>
              <a:rPr sz="1150" spc="-20" dirty="0">
                <a:solidFill>
                  <a:srgbClr val="231F20"/>
                </a:solidFill>
                <a:latin typeface="Montserrat"/>
                <a:cs typeface="Montserrat"/>
              </a:rPr>
              <a:t>A-</a:t>
            </a:r>
            <a:r>
              <a:rPr sz="1150" dirty="0">
                <a:solidFill>
                  <a:srgbClr val="231F20"/>
                </a:solidFill>
                <a:latin typeface="Montserrat"/>
                <a:cs typeface="Montserrat"/>
              </a:rPr>
              <a:t>Level</a:t>
            </a:r>
            <a:r>
              <a:rPr sz="1150" spc="-60" dirty="0">
                <a:solidFill>
                  <a:srgbClr val="231F20"/>
                </a:solidFill>
                <a:latin typeface="Montserrat"/>
                <a:cs typeface="Montserrat"/>
              </a:rPr>
              <a:t> </a:t>
            </a:r>
            <a:r>
              <a:rPr sz="1150" spc="-10" dirty="0">
                <a:solidFill>
                  <a:srgbClr val="231F20"/>
                </a:solidFill>
                <a:latin typeface="Montserrat"/>
                <a:cs typeface="Montserrat"/>
              </a:rPr>
              <a:t>Business</a:t>
            </a:r>
            <a:endParaRPr sz="1150">
              <a:latin typeface="Montserrat"/>
              <a:cs typeface="Montserrat"/>
            </a:endParaRPr>
          </a:p>
          <a:p>
            <a:pPr marL="12700">
              <a:lnSpc>
                <a:spcPct val="100000"/>
              </a:lnSpc>
              <a:spcBef>
                <a:spcPts val="320"/>
              </a:spcBef>
            </a:pPr>
            <a:r>
              <a:rPr sz="1150" spc="-20" dirty="0">
                <a:solidFill>
                  <a:srgbClr val="231F20"/>
                </a:solidFill>
                <a:latin typeface="Montserrat"/>
                <a:cs typeface="Montserrat"/>
              </a:rPr>
              <a:t>A-</a:t>
            </a:r>
            <a:r>
              <a:rPr sz="1150" dirty="0">
                <a:solidFill>
                  <a:srgbClr val="231F20"/>
                </a:solidFill>
                <a:latin typeface="Montserrat"/>
                <a:cs typeface="Montserrat"/>
              </a:rPr>
              <a:t>Level</a:t>
            </a:r>
            <a:r>
              <a:rPr sz="1150" spc="-60" dirty="0">
                <a:solidFill>
                  <a:srgbClr val="231F20"/>
                </a:solidFill>
                <a:latin typeface="Montserrat"/>
                <a:cs typeface="Montserrat"/>
              </a:rPr>
              <a:t> </a:t>
            </a:r>
            <a:r>
              <a:rPr sz="1150" spc="-10" dirty="0">
                <a:solidFill>
                  <a:srgbClr val="231F20"/>
                </a:solidFill>
                <a:latin typeface="Montserrat"/>
                <a:cs typeface="Montserrat"/>
              </a:rPr>
              <a:t>Economics</a:t>
            </a:r>
            <a:endParaRPr sz="1150">
              <a:latin typeface="Montserrat"/>
              <a:cs typeface="Montserrat"/>
            </a:endParaRPr>
          </a:p>
          <a:p>
            <a:pPr>
              <a:lnSpc>
                <a:spcPct val="100000"/>
              </a:lnSpc>
              <a:spcBef>
                <a:spcPts val="615"/>
              </a:spcBef>
            </a:pPr>
            <a:endParaRPr sz="115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a:latin typeface="Montserrat"/>
              <a:cs typeface="Montserrat"/>
            </a:endParaRPr>
          </a:p>
        </p:txBody>
      </p:sp>
      <p:sp>
        <p:nvSpPr>
          <p:cNvPr id="4" name="object 4"/>
          <p:cNvSpPr txBox="1"/>
          <p:nvPr/>
        </p:nvSpPr>
        <p:spPr>
          <a:xfrm>
            <a:off x="329299" y="7638222"/>
            <a:ext cx="1814195" cy="12674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Entrepreneurship</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Accountancy</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Finance</a:t>
            </a:r>
            <a:endParaRPr sz="115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Marketing</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Human</a:t>
            </a:r>
            <a:r>
              <a:rPr sz="1150" spc="-45" dirty="0">
                <a:solidFill>
                  <a:srgbClr val="231F20"/>
                </a:solidFill>
                <a:latin typeface="Montserrat"/>
                <a:cs typeface="Montserrat"/>
              </a:rPr>
              <a:t> </a:t>
            </a:r>
            <a:r>
              <a:rPr sz="1150" spc="-10" dirty="0">
                <a:solidFill>
                  <a:srgbClr val="231F20"/>
                </a:solidFill>
                <a:latin typeface="Montserrat"/>
                <a:cs typeface="Montserrat"/>
              </a:rPr>
              <a:t>Resources</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Hospitality</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Project</a:t>
            </a:r>
            <a:r>
              <a:rPr sz="1150" spc="-70" dirty="0">
                <a:solidFill>
                  <a:srgbClr val="231F20"/>
                </a:solidFill>
                <a:latin typeface="Montserrat"/>
                <a:cs typeface="Montserrat"/>
              </a:rPr>
              <a:t> </a:t>
            </a:r>
            <a:r>
              <a:rPr sz="1150" spc="-10" dirty="0">
                <a:solidFill>
                  <a:srgbClr val="231F20"/>
                </a:solidFill>
                <a:latin typeface="Montserrat"/>
                <a:cs typeface="Montserrat"/>
              </a:rPr>
              <a:t>Management</a:t>
            </a:r>
            <a:endParaRPr sz="1150">
              <a:latin typeface="Montserrat"/>
              <a:cs typeface="Montserrat"/>
            </a:endParaRPr>
          </a:p>
        </p:txBody>
      </p:sp>
      <p:sp>
        <p:nvSpPr>
          <p:cNvPr id="5" name="object 5"/>
          <p:cNvSpPr txBox="1"/>
          <p:nvPr/>
        </p:nvSpPr>
        <p:spPr>
          <a:xfrm>
            <a:off x="3843408" y="7637929"/>
            <a:ext cx="2256155" cy="10896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Entertainment</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Education</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Supply</a:t>
            </a:r>
            <a:r>
              <a:rPr sz="1150" spc="-30" dirty="0">
                <a:solidFill>
                  <a:srgbClr val="231F20"/>
                </a:solidFill>
                <a:latin typeface="Montserrat"/>
                <a:cs typeface="Montserrat"/>
              </a:rPr>
              <a:t> </a:t>
            </a:r>
            <a:r>
              <a:rPr sz="1150" dirty="0">
                <a:solidFill>
                  <a:srgbClr val="231F20"/>
                </a:solidFill>
                <a:latin typeface="Montserrat"/>
                <a:cs typeface="Montserrat"/>
              </a:rPr>
              <a:t>chain</a:t>
            </a:r>
            <a:r>
              <a:rPr sz="1150" spc="-30" dirty="0">
                <a:solidFill>
                  <a:srgbClr val="231F20"/>
                </a:solidFill>
                <a:latin typeface="Montserrat"/>
                <a:cs typeface="Montserrat"/>
              </a:rPr>
              <a:t> </a:t>
            </a:r>
            <a:r>
              <a:rPr sz="1150" spc="-10" dirty="0">
                <a:solidFill>
                  <a:srgbClr val="231F20"/>
                </a:solidFill>
                <a:latin typeface="Montserrat"/>
                <a:cs typeface="Montserrat"/>
              </a:rPr>
              <a:t>management</a:t>
            </a:r>
            <a:endParaRPr sz="115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Operation</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Training</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development</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Administration</a:t>
            </a:r>
            <a:endParaRPr sz="1150">
              <a:latin typeface="Montserrat"/>
              <a:cs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350" y="177355"/>
            <a:ext cx="7367905" cy="467995"/>
          </a:xfrm>
          <a:custGeom>
            <a:avLst/>
            <a:gdLst/>
            <a:ahLst/>
            <a:cxnLst/>
            <a:rect l="l" t="t" r="r" b="b"/>
            <a:pathLst>
              <a:path w="7367905" h="467995">
                <a:moveTo>
                  <a:pt x="7367295" y="0"/>
                </a:moveTo>
                <a:lnTo>
                  <a:pt x="0" y="0"/>
                </a:lnTo>
                <a:lnTo>
                  <a:pt x="0" y="467995"/>
                </a:lnTo>
                <a:lnTo>
                  <a:pt x="7367295" y="467995"/>
                </a:lnTo>
                <a:lnTo>
                  <a:pt x="7367295" y="0"/>
                </a:lnTo>
                <a:close/>
              </a:path>
            </a:pathLst>
          </a:custGeom>
          <a:solidFill>
            <a:srgbClr val="25408F"/>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12700" rIns="0" bIns="0" rtlCol="0">
            <a:spAutoFit/>
          </a:bodyPr>
          <a:lstStyle/>
          <a:p>
            <a:pPr marL="520700">
              <a:lnSpc>
                <a:spcPct val="100000"/>
              </a:lnSpc>
              <a:spcBef>
                <a:spcPts val="100"/>
              </a:spcBef>
            </a:pPr>
            <a:r>
              <a:rPr dirty="0"/>
              <a:t>The</a:t>
            </a:r>
            <a:r>
              <a:rPr spc="-60" dirty="0"/>
              <a:t> </a:t>
            </a:r>
            <a:r>
              <a:rPr dirty="0"/>
              <a:t>Options</a:t>
            </a:r>
            <a:r>
              <a:rPr spc="-55" dirty="0"/>
              <a:t> </a:t>
            </a:r>
            <a:r>
              <a:rPr dirty="0"/>
              <a:t>Process</a:t>
            </a:r>
            <a:r>
              <a:rPr spc="-55" dirty="0"/>
              <a:t> </a:t>
            </a:r>
            <a:r>
              <a:rPr dirty="0"/>
              <a:t>and</a:t>
            </a:r>
            <a:r>
              <a:rPr spc="-55" dirty="0"/>
              <a:t> </a:t>
            </a:r>
            <a:r>
              <a:rPr spc="-10" dirty="0"/>
              <a:t>Pathways</a:t>
            </a:r>
          </a:p>
        </p:txBody>
      </p:sp>
      <p:sp>
        <p:nvSpPr>
          <p:cNvPr id="5" name="object 5"/>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4" name="object 4"/>
          <p:cNvSpPr txBox="1"/>
          <p:nvPr/>
        </p:nvSpPr>
        <p:spPr>
          <a:xfrm>
            <a:off x="347300" y="681105"/>
            <a:ext cx="6901180" cy="9576404"/>
          </a:xfrm>
          <a:prstGeom prst="rect">
            <a:avLst/>
          </a:prstGeom>
        </p:spPr>
        <p:txBody>
          <a:bodyPr vert="horz" wrap="square" lIns="0" tIns="12700" rIns="0" bIns="0" rtlCol="0">
            <a:spAutoFit/>
          </a:bodyPr>
          <a:lstStyle/>
          <a:p>
            <a:pPr marL="12700" marR="55244">
              <a:lnSpc>
                <a:spcPct val="121500"/>
              </a:lnSpc>
              <a:spcBef>
                <a:spcPts val="100"/>
              </a:spcBef>
            </a:pP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Academy</a:t>
            </a:r>
            <a:r>
              <a:rPr lang="en-GB" sz="1200" spc="-30" dirty="0">
                <a:solidFill>
                  <a:srgbClr val="231F20"/>
                </a:solidFill>
                <a:latin typeface="Montserrat"/>
                <a:cs typeface="Montserrat"/>
              </a:rPr>
              <a:t> </a:t>
            </a:r>
            <a:r>
              <a:rPr lang="en-GB" sz="1200" dirty="0">
                <a:solidFill>
                  <a:srgbClr val="231F20"/>
                </a:solidFill>
                <a:latin typeface="Montserrat"/>
                <a:cs typeface="Montserrat"/>
              </a:rPr>
              <a:t>has</a:t>
            </a:r>
            <a:r>
              <a:rPr lang="en-GB" sz="1200" spc="-30" dirty="0">
                <a:solidFill>
                  <a:srgbClr val="231F20"/>
                </a:solidFill>
                <a:latin typeface="Montserrat"/>
                <a:cs typeface="Montserrat"/>
              </a:rPr>
              <a:t> </a:t>
            </a:r>
            <a:r>
              <a:rPr lang="en-GB" sz="1200" dirty="0">
                <a:solidFill>
                  <a:srgbClr val="231F20"/>
                </a:solidFill>
                <a:latin typeface="Montserrat"/>
                <a:cs typeface="Montserrat"/>
              </a:rPr>
              <a:t>worked</a:t>
            </a:r>
            <a:r>
              <a:rPr lang="en-GB" sz="1200" spc="-30" dirty="0">
                <a:solidFill>
                  <a:srgbClr val="231F20"/>
                </a:solidFill>
                <a:latin typeface="Montserrat"/>
                <a:cs typeface="Montserrat"/>
              </a:rPr>
              <a:t> </a:t>
            </a:r>
            <a:r>
              <a:rPr lang="en-GB" sz="1200" dirty="0">
                <a:solidFill>
                  <a:srgbClr val="231F20"/>
                </a:solidFill>
                <a:latin typeface="Montserrat"/>
                <a:cs typeface="Montserrat"/>
              </a:rPr>
              <a:t>hard</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provide</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30" dirty="0">
                <a:solidFill>
                  <a:srgbClr val="231F20"/>
                </a:solidFill>
                <a:latin typeface="Montserrat"/>
                <a:cs typeface="Montserrat"/>
              </a:rPr>
              <a:t> </a:t>
            </a:r>
            <a:r>
              <a:rPr lang="en-GB" sz="1200" dirty="0">
                <a:solidFill>
                  <a:srgbClr val="231F20"/>
                </a:solidFill>
                <a:latin typeface="Montserrat"/>
                <a:cs typeface="Montserrat"/>
              </a:rPr>
              <a:t>range</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level</a:t>
            </a:r>
            <a:r>
              <a:rPr lang="en-GB" sz="1200" spc="-30" dirty="0">
                <a:solidFill>
                  <a:srgbClr val="231F20"/>
                </a:solidFill>
                <a:latin typeface="Montserrat"/>
                <a:cs typeface="Montserrat"/>
              </a:rPr>
              <a:t> </a:t>
            </a:r>
            <a:r>
              <a:rPr lang="en-GB" sz="1200" dirty="0">
                <a:solidFill>
                  <a:srgbClr val="231F20"/>
                </a:solidFill>
                <a:latin typeface="Montserrat"/>
                <a:cs typeface="Montserrat"/>
              </a:rPr>
              <a:t>2</a:t>
            </a:r>
            <a:r>
              <a:rPr lang="en-GB" sz="1200" spc="-30" dirty="0">
                <a:solidFill>
                  <a:srgbClr val="231F20"/>
                </a:solidFill>
                <a:latin typeface="Montserrat"/>
                <a:cs typeface="Montserrat"/>
              </a:rPr>
              <a:t> </a:t>
            </a:r>
            <a:r>
              <a:rPr lang="en-GB" sz="1200" dirty="0">
                <a:solidFill>
                  <a:srgbClr val="231F20"/>
                </a:solidFill>
                <a:latin typeface="Montserrat"/>
                <a:cs typeface="Montserrat"/>
              </a:rPr>
              <a:t>qualifications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suit</a:t>
            </a:r>
            <a:r>
              <a:rPr lang="en-GB" sz="1200" spc="-25" dirty="0">
                <a:solidFill>
                  <a:srgbClr val="231F20"/>
                </a:solidFill>
                <a:latin typeface="Montserrat"/>
                <a:cs typeface="Montserrat"/>
              </a:rPr>
              <a:t> </a:t>
            </a:r>
            <a:r>
              <a:rPr lang="en-GB" sz="1200" dirty="0">
                <a:solidFill>
                  <a:srgbClr val="231F20"/>
                </a:solidFill>
                <a:latin typeface="Montserrat"/>
                <a:cs typeface="Montserrat"/>
              </a:rPr>
              <a:t>all</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needs. </a:t>
            </a:r>
            <a:r>
              <a:rPr lang="en-GB" sz="1200" dirty="0">
                <a:solidFill>
                  <a:srgbClr val="231F20"/>
                </a:solidFill>
                <a:latin typeface="Montserrat"/>
                <a:cs typeface="Montserrat"/>
              </a:rPr>
              <a:t>This</a:t>
            </a:r>
            <a:r>
              <a:rPr lang="en-GB" sz="1200" spc="-30" dirty="0">
                <a:solidFill>
                  <a:srgbClr val="231F20"/>
                </a:solidFill>
                <a:latin typeface="Montserrat"/>
                <a:cs typeface="Montserrat"/>
              </a:rPr>
              <a:t> </a:t>
            </a:r>
            <a:r>
              <a:rPr lang="en-GB" sz="1200" dirty="0">
                <a:solidFill>
                  <a:srgbClr val="231F20"/>
                </a:solidFill>
                <a:latin typeface="Montserrat"/>
                <a:cs typeface="Montserrat"/>
              </a:rPr>
              <a:t>includes</a:t>
            </a:r>
            <a:r>
              <a:rPr lang="en-GB" sz="1200" spc="-30" dirty="0">
                <a:solidFill>
                  <a:srgbClr val="231F20"/>
                </a:solidFill>
                <a:latin typeface="Montserrat"/>
                <a:cs typeface="Montserrat"/>
              </a:rPr>
              <a:t> </a:t>
            </a:r>
            <a:r>
              <a:rPr lang="en-GB" sz="1200" dirty="0">
                <a:solidFill>
                  <a:srgbClr val="231F20"/>
                </a:solidFill>
                <a:latin typeface="Montserrat"/>
                <a:cs typeface="Montserrat"/>
              </a:rPr>
              <a:t>both</a:t>
            </a:r>
            <a:r>
              <a:rPr lang="en-GB" sz="1200" spc="-30" dirty="0">
                <a:solidFill>
                  <a:srgbClr val="231F20"/>
                </a:solidFill>
                <a:latin typeface="Montserrat"/>
                <a:cs typeface="Montserrat"/>
              </a:rPr>
              <a:t> </a:t>
            </a:r>
            <a:r>
              <a:rPr lang="en-GB" sz="1200" dirty="0">
                <a:solidFill>
                  <a:srgbClr val="231F20"/>
                </a:solidFill>
                <a:latin typeface="Montserrat"/>
                <a:cs typeface="Montserrat"/>
              </a:rPr>
              <a:t>vocational</a:t>
            </a:r>
            <a:r>
              <a:rPr lang="en-GB" sz="1200" spc="-30" dirty="0">
                <a:solidFill>
                  <a:srgbClr val="231F20"/>
                </a:solidFill>
                <a:latin typeface="Montserrat"/>
                <a:cs typeface="Montserrat"/>
              </a:rPr>
              <a:t> </a:t>
            </a:r>
            <a:r>
              <a:rPr lang="en-GB" sz="1200" dirty="0">
                <a:solidFill>
                  <a:srgbClr val="231F20"/>
                </a:solidFill>
                <a:latin typeface="Montserrat"/>
                <a:cs typeface="Montserrat"/>
              </a:rPr>
              <a:t>qualifications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traditional</a:t>
            </a:r>
            <a:r>
              <a:rPr lang="en-GB" sz="1200" spc="-30" dirty="0">
                <a:solidFill>
                  <a:srgbClr val="231F20"/>
                </a:solidFill>
                <a:latin typeface="Montserrat"/>
                <a:cs typeface="Montserrat"/>
              </a:rPr>
              <a:t> </a:t>
            </a:r>
            <a:r>
              <a:rPr lang="en-GB" sz="1200" dirty="0">
                <a:solidFill>
                  <a:srgbClr val="231F20"/>
                </a:solidFill>
                <a:latin typeface="Montserrat"/>
                <a:cs typeface="Montserrat"/>
              </a:rPr>
              <a:t>GCSE</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courses.</a:t>
            </a:r>
            <a:endParaRPr lang="en-GB" sz="1200" dirty="0">
              <a:latin typeface="Montserrat"/>
              <a:cs typeface="Montserrat"/>
            </a:endParaRPr>
          </a:p>
          <a:p>
            <a:pPr>
              <a:lnSpc>
                <a:spcPct val="100000"/>
              </a:lnSpc>
              <a:spcBef>
                <a:spcPts val="595"/>
              </a:spcBef>
            </a:pPr>
            <a:endParaRPr lang="en-GB" sz="1200" dirty="0">
              <a:latin typeface="Montserrat"/>
              <a:cs typeface="Montserrat"/>
            </a:endParaRPr>
          </a:p>
          <a:p>
            <a:pPr marL="12700">
              <a:lnSpc>
                <a:spcPct val="100000"/>
              </a:lnSpc>
            </a:pPr>
            <a:r>
              <a:rPr lang="en-GB" sz="1200" b="1" dirty="0">
                <a:solidFill>
                  <a:srgbClr val="231F20"/>
                </a:solidFill>
                <a:latin typeface="Montserrat"/>
                <a:cs typeface="Montserrat"/>
              </a:rPr>
              <a:t>English</a:t>
            </a:r>
            <a:r>
              <a:rPr lang="en-GB" sz="1200" b="1" spc="5" dirty="0">
                <a:solidFill>
                  <a:srgbClr val="231F20"/>
                </a:solidFill>
                <a:latin typeface="Montserrat"/>
                <a:cs typeface="Montserrat"/>
              </a:rPr>
              <a:t> </a:t>
            </a:r>
            <a:r>
              <a:rPr lang="en-GB" sz="1200" b="1" spc="-10" dirty="0">
                <a:solidFill>
                  <a:srgbClr val="231F20"/>
                </a:solidFill>
                <a:latin typeface="Montserrat"/>
                <a:cs typeface="Montserrat"/>
              </a:rPr>
              <a:t>Baccalaureate</a:t>
            </a:r>
            <a:endParaRPr lang="en-GB" sz="1200" dirty="0">
              <a:latin typeface="Montserrat"/>
              <a:cs typeface="Montserrat"/>
            </a:endParaRPr>
          </a:p>
          <a:p>
            <a:pPr marL="12700" marR="22860">
              <a:lnSpc>
                <a:spcPct val="121500"/>
              </a:lnSpc>
            </a:pPr>
            <a:r>
              <a:rPr lang="en-GB" sz="1200" dirty="0">
                <a:solidFill>
                  <a:srgbClr val="231F20"/>
                </a:solidFill>
                <a:latin typeface="Montserrat"/>
                <a:cs typeface="Montserrat"/>
              </a:rPr>
              <a:t>In</a:t>
            </a:r>
            <a:r>
              <a:rPr lang="en-GB" sz="1200" spc="-25" dirty="0">
                <a:solidFill>
                  <a:srgbClr val="231F20"/>
                </a:solidFill>
                <a:latin typeface="Montserrat"/>
                <a:cs typeface="Montserrat"/>
              </a:rPr>
              <a:t> </a:t>
            </a:r>
            <a:r>
              <a:rPr lang="en-GB" sz="1200" dirty="0">
                <a:solidFill>
                  <a:srgbClr val="231F20"/>
                </a:solidFill>
                <a:latin typeface="Montserrat"/>
                <a:cs typeface="Montserrat"/>
              </a:rPr>
              <a:t>2010</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Government</a:t>
            </a:r>
            <a:r>
              <a:rPr lang="en-GB" sz="1200" spc="-25" dirty="0">
                <a:solidFill>
                  <a:srgbClr val="231F20"/>
                </a:solidFill>
                <a:latin typeface="Montserrat"/>
                <a:cs typeface="Montserrat"/>
              </a:rPr>
              <a:t> </a:t>
            </a:r>
            <a:r>
              <a:rPr lang="en-GB" sz="1200" dirty="0">
                <a:solidFill>
                  <a:srgbClr val="231F20"/>
                </a:solidFill>
                <a:latin typeface="Montserrat"/>
                <a:cs typeface="Montserrat"/>
              </a:rPr>
              <a:t>introduced</a:t>
            </a:r>
            <a:r>
              <a:rPr lang="en-GB" sz="1200" spc="-25" dirty="0">
                <a:solidFill>
                  <a:srgbClr val="231F20"/>
                </a:solidFill>
                <a:latin typeface="Montserrat"/>
                <a:cs typeface="Montserrat"/>
              </a:rPr>
              <a:t> </a:t>
            </a:r>
            <a:r>
              <a:rPr lang="en-GB" sz="1200" dirty="0">
                <a:solidFill>
                  <a:srgbClr val="231F20"/>
                </a:solidFill>
                <a:latin typeface="Montserrat"/>
                <a:cs typeface="Montserrat"/>
              </a:rPr>
              <a:t>an</a:t>
            </a:r>
            <a:r>
              <a:rPr lang="en-GB" sz="1200" spc="-20" dirty="0">
                <a:solidFill>
                  <a:srgbClr val="231F20"/>
                </a:solidFill>
                <a:latin typeface="Montserrat"/>
                <a:cs typeface="Montserrat"/>
              </a:rPr>
              <a:t> </a:t>
            </a:r>
            <a:r>
              <a:rPr lang="en-GB" sz="1200" dirty="0">
                <a:solidFill>
                  <a:srgbClr val="231F20"/>
                </a:solidFill>
                <a:latin typeface="Montserrat"/>
                <a:cs typeface="Montserrat"/>
              </a:rPr>
              <a:t>English</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Baccalaureate</a:t>
            </a:r>
            <a:r>
              <a:rPr lang="en-GB" sz="1200" spc="-25" dirty="0">
                <a:solidFill>
                  <a:srgbClr val="231F20"/>
                </a:solidFill>
                <a:latin typeface="Montserrat"/>
                <a:cs typeface="Montserrat"/>
              </a:rPr>
              <a:t> </a:t>
            </a:r>
            <a:r>
              <a:rPr lang="en-GB" sz="1200" dirty="0">
                <a:solidFill>
                  <a:srgbClr val="231F20"/>
                </a:solidFill>
                <a:latin typeface="Montserrat"/>
                <a:cs typeface="Montserrat"/>
              </a:rPr>
              <a:t>which</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strongly </a:t>
            </a:r>
            <a:r>
              <a:rPr lang="en-GB" sz="1200" dirty="0">
                <a:solidFill>
                  <a:srgbClr val="231F20"/>
                </a:solidFill>
                <a:latin typeface="Montserrat"/>
                <a:cs typeface="Montserrat"/>
              </a:rPr>
              <a:t>encouraged</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follow.</a:t>
            </a:r>
            <a:r>
              <a:rPr lang="en-GB" sz="1200" spc="-20" dirty="0">
                <a:solidFill>
                  <a:srgbClr val="231F20"/>
                </a:solidFill>
                <a:latin typeface="Montserrat"/>
                <a:cs typeface="Montserrat"/>
              </a:rPr>
              <a:t> </a:t>
            </a:r>
            <a:r>
              <a:rPr lang="en-GB" sz="1200" dirty="0">
                <a:solidFill>
                  <a:srgbClr val="231F20"/>
                </a:solidFill>
                <a:latin typeface="Montserrat"/>
                <a:cs typeface="Montserrat"/>
              </a:rPr>
              <a:t>It</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involves</a:t>
            </a:r>
            <a:r>
              <a:rPr lang="en-GB" sz="1200" spc="-20" dirty="0">
                <a:solidFill>
                  <a:srgbClr val="231F20"/>
                </a:solidFill>
                <a:latin typeface="Montserrat"/>
                <a:cs typeface="Montserrat"/>
              </a:rPr>
              <a:t> </a:t>
            </a:r>
            <a:r>
              <a:rPr lang="en-GB" sz="1200" dirty="0">
                <a:solidFill>
                  <a:srgbClr val="231F20"/>
                </a:solidFill>
                <a:latin typeface="Montserrat"/>
                <a:cs typeface="Montserrat"/>
              </a:rPr>
              <a:t>studying</a:t>
            </a:r>
            <a:r>
              <a:rPr lang="en-GB" sz="1200" spc="-20" dirty="0">
                <a:solidFill>
                  <a:srgbClr val="231F20"/>
                </a:solidFill>
                <a:latin typeface="Montserrat"/>
                <a:cs typeface="Montserrat"/>
              </a:rPr>
              <a:t> </a:t>
            </a:r>
            <a:r>
              <a:rPr lang="en-GB" sz="1200" dirty="0">
                <a:solidFill>
                  <a:srgbClr val="231F20"/>
                </a:solidFill>
                <a:latin typeface="Montserrat"/>
                <a:cs typeface="Montserrat"/>
              </a:rPr>
              <a:t>five</a:t>
            </a:r>
            <a:r>
              <a:rPr lang="en-GB" sz="1200" spc="-20" dirty="0">
                <a:solidFill>
                  <a:srgbClr val="231F20"/>
                </a:solidFill>
                <a:latin typeface="Montserrat"/>
                <a:cs typeface="Montserrat"/>
              </a:rPr>
              <a:t> </a:t>
            </a:r>
            <a:r>
              <a:rPr lang="en-GB" sz="1200" dirty="0">
                <a:solidFill>
                  <a:srgbClr val="231F20"/>
                </a:solidFill>
                <a:latin typeface="Montserrat"/>
                <a:cs typeface="Montserrat"/>
              </a:rPr>
              <a:t>GCSE</a:t>
            </a:r>
            <a:r>
              <a:rPr lang="en-GB" sz="1200" spc="-20"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20" dirty="0">
                <a:solidFill>
                  <a:srgbClr val="231F20"/>
                </a:solidFill>
                <a:latin typeface="Montserrat"/>
                <a:cs typeface="Montserrat"/>
              </a:rPr>
              <a:t> </a:t>
            </a:r>
            <a:r>
              <a:rPr lang="en-GB" sz="1200" dirty="0">
                <a:solidFill>
                  <a:srgbClr val="231F20"/>
                </a:solidFill>
                <a:latin typeface="Montserrat"/>
                <a:cs typeface="Montserrat"/>
              </a:rPr>
              <a:t>areas:</a:t>
            </a:r>
            <a:r>
              <a:rPr lang="en-GB" sz="1200" spc="-25" dirty="0">
                <a:solidFill>
                  <a:srgbClr val="231F20"/>
                </a:solidFill>
                <a:latin typeface="Montserrat"/>
                <a:cs typeface="Montserrat"/>
              </a:rPr>
              <a:t> </a:t>
            </a:r>
            <a:r>
              <a:rPr lang="en-GB" sz="1200" dirty="0">
                <a:solidFill>
                  <a:srgbClr val="231F20"/>
                </a:solidFill>
                <a:latin typeface="Montserrat"/>
                <a:cs typeface="Montserrat"/>
              </a:rPr>
              <a:t>English,</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Mathematics, </a:t>
            </a:r>
            <a:r>
              <a:rPr lang="en-GB" sz="1200" dirty="0">
                <a:solidFill>
                  <a:srgbClr val="231F20"/>
                </a:solidFill>
                <a:latin typeface="Montserrat"/>
                <a:cs typeface="Montserrat"/>
              </a:rPr>
              <a:t>Science,</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35" dirty="0">
                <a:solidFill>
                  <a:srgbClr val="231F20"/>
                </a:solidFill>
                <a:latin typeface="Montserrat"/>
                <a:cs typeface="Montserrat"/>
              </a:rPr>
              <a:t> </a:t>
            </a:r>
            <a:r>
              <a:rPr lang="en-GB" sz="1200" dirty="0">
                <a:solidFill>
                  <a:srgbClr val="231F20"/>
                </a:solidFill>
                <a:latin typeface="Montserrat"/>
                <a:cs typeface="Montserrat"/>
              </a:rPr>
              <a:t>Modern</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Foreign</a:t>
            </a:r>
            <a:r>
              <a:rPr lang="en-GB" sz="1200" spc="-30" dirty="0">
                <a:solidFill>
                  <a:srgbClr val="231F20"/>
                </a:solidFill>
                <a:latin typeface="Montserrat"/>
                <a:cs typeface="Montserrat"/>
              </a:rPr>
              <a:t> </a:t>
            </a:r>
            <a:r>
              <a:rPr lang="en-GB" sz="1200" dirty="0">
                <a:solidFill>
                  <a:srgbClr val="231F20"/>
                </a:solidFill>
                <a:latin typeface="Montserrat"/>
                <a:cs typeface="Montserrat"/>
              </a:rPr>
              <a:t>Language</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30" dirty="0">
                <a:solidFill>
                  <a:srgbClr val="231F20"/>
                </a:solidFill>
                <a:latin typeface="Montserrat"/>
                <a:cs typeface="Montserrat"/>
              </a:rPr>
              <a:t> </a:t>
            </a:r>
            <a:r>
              <a:rPr lang="en-GB" sz="1200" dirty="0">
                <a:solidFill>
                  <a:srgbClr val="231F20"/>
                </a:solidFill>
                <a:latin typeface="Montserrat"/>
                <a:cs typeface="Montserrat"/>
              </a:rPr>
              <a:t>either</a:t>
            </a:r>
            <a:r>
              <a:rPr lang="en-GB" sz="1200" spc="-30" dirty="0">
                <a:solidFill>
                  <a:srgbClr val="231F20"/>
                </a:solidFill>
                <a:latin typeface="Montserrat"/>
                <a:cs typeface="Montserrat"/>
              </a:rPr>
              <a:t> </a:t>
            </a:r>
            <a:r>
              <a:rPr lang="en-GB" sz="1200" dirty="0">
                <a:solidFill>
                  <a:srgbClr val="231F20"/>
                </a:solidFill>
                <a:latin typeface="Montserrat"/>
                <a:cs typeface="Montserrat"/>
              </a:rPr>
              <a:t>Geography</a:t>
            </a:r>
            <a:r>
              <a:rPr lang="en-GB" sz="1200" spc="-30" dirty="0">
                <a:solidFill>
                  <a:srgbClr val="231F20"/>
                </a:solidFill>
                <a:latin typeface="Montserrat"/>
                <a:cs typeface="Montserrat"/>
              </a:rPr>
              <a:t> </a:t>
            </a:r>
            <a:r>
              <a:rPr lang="en-GB" sz="1200" dirty="0">
                <a:solidFill>
                  <a:srgbClr val="231F20"/>
                </a:solidFill>
                <a:latin typeface="Montserrat"/>
                <a:cs typeface="Montserrat"/>
              </a:rPr>
              <a:t>or</a:t>
            </a:r>
            <a:r>
              <a:rPr lang="en-GB" sz="1200" spc="-30" dirty="0">
                <a:solidFill>
                  <a:srgbClr val="231F20"/>
                </a:solidFill>
                <a:latin typeface="Montserrat"/>
                <a:cs typeface="Montserrat"/>
              </a:rPr>
              <a:t> </a:t>
            </a:r>
            <a:r>
              <a:rPr lang="en-GB" sz="1200" dirty="0">
                <a:solidFill>
                  <a:srgbClr val="231F20"/>
                </a:solidFill>
                <a:latin typeface="Montserrat"/>
                <a:cs typeface="Montserrat"/>
              </a:rPr>
              <a:t>History.</a:t>
            </a:r>
            <a:r>
              <a:rPr lang="en-GB" sz="1200" spc="-30" dirty="0">
                <a:solidFill>
                  <a:srgbClr val="231F20"/>
                </a:solidFill>
                <a:latin typeface="Montserrat"/>
                <a:cs typeface="Montserrat"/>
              </a:rPr>
              <a:t> </a:t>
            </a:r>
            <a:r>
              <a:rPr lang="en-GB" sz="1200" dirty="0">
                <a:solidFill>
                  <a:srgbClr val="231F20"/>
                </a:solidFill>
                <a:latin typeface="Montserrat"/>
                <a:cs typeface="Montserrat"/>
              </a:rPr>
              <a:t>It</a:t>
            </a:r>
            <a:r>
              <a:rPr lang="en-GB" sz="1200" spc="-30" dirty="0">
                <a:solidFill>
                  <a:srgbClr val="231F20"/>
                </a:solidFill>
                <a:latin typeface="Montserrat"/>
                <a:cs typeface="Montserrat"/>
              </a:rPr>
              <a:t> </a:t>
            </a:r>
            <a:r>
              <a:rPr lang="en-GB" sz="1200" dirty="0">
                <a:solidFill>
                  <a:srgbClr val="231F20"/>
                </a:solidFill>
                <a:latin typeface="Montserrat"/>
                <a:cs typeface="Montserrat"/>
              </a:rPr>
              <a:t>is</a:t>
            </a:r>
            <a:r>
              <a:rPr lang="en-GB" sz="1200" spc="-30" dirty="0">
                <a:solidFill>
                  <a:srgbClr val="231F20"/>
                </a:solidFill>
                <a:latin typeface="Montserrat"/>
                <a:cs typeface="Montserrat"/>
              </a:rPr>
              <a:t> </a:t>
            </a:r>
            <a:r>
              <a:rPr lang="en-GB" sz="1200" dirty="0">
                <a:solidFill>
                  <a:srgbClr val="231F20"/>
                </a:solidFill>
                <a:latin typeface="Montserrat"/>
                <a:cs typeface="Montserrat"/>
              </a:rPr>
              <a:t>likely</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that </a:t>
            </a:r>
            <a:r>
              <a:rPr lang="en-GB" sz="1200" spc="-10" dirty="0">
                <a:solidFill>
                  <a:srgbClr val="231F20"/>
                </a:solidFill>
                <a:latin typeface="Montserrat"/>
                <a:cs typeface="Montserrat"/>
              </a:rPr>
              <a:t>successful</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attainment </a:t>
            </a:r>
            <a:r>
              <a:rPr lang="en-GB" sz="1200" dirty="0">
                <a:solidFill>
                  <a:srgbClr val="231F20"/>
                </a:solidFill>
                <a:latin typeface="Montserrat"/>
                <a:cs typeface="Montserrat"/>
              </a:rPr>
              <a:t>of</a:t>
            </a:r>
            <a:r>
              <a:rPr lang="en-GB" sz="1200" spc="-15" dirty="0">
                <a:solidFill>
                  <a:srgbClr val="231F20"/>
                </a:solidFill>
                <a:latin typeface="Montserrat"/>
                <a:cs typeface="Montserrat"/>
              </a:rPr>
              <a:t> </a:t>
            </a:r>
            <a:r>
              <a:rPr lang="en-GB" sz="1200" dirty="0">
                <a:solidFill>
                  <a:srgbClr val="231F20"/>
                </a:solidFill>
                <a:latin typeface="Montserrat"/>
                <a:cs typeface="Montserrat"/>
              </a:rPr>
              <a:t>these</a:t>
            </a:r>
            <a:r>
              <a:rPr lang="en-GB" sz="1200" spc="-10"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15" dirty="0">
                <a:solidFill>
                  <a:srgbClr val="231F20"/>
                </a:solidFill>
                <a:latin typeface="Montserrat"/>
                <a:cs typeface="Montserrat"/>
              </a:rPr>
              <a:t> </a:t>
            </a:r>
            <a:r>
              <a:rPr lang="en-GB" sz="1200" dirty="0">
                <a:solidFill>
                  <a:srgbClr val="231F20"/>
                </a:solidFill>
                <a:latin typeface="Montserrat"/>
                <a:cs typeface="Montserrat"/>
              </a:rPr>
              <a:t>at</a:t>
            </a:r>
            <a:r>
              <a:rPr lang="en-GB" sz="1200" spc="-10" dirty="0">
                <a:solidFill>
                  <a:srgbClr val="231F20"/>
                </a:solidFill>
                <a:latin typeface="Montserrat"/>
                <a:cs typeface="Montserrat"/>
              </a:rPr>
              <a:t> </a:t>
            </a:r>
            <a:r>
              <a:rPr lang="en-GB" sz="1200" dirty="0">
                <a:solidFill>
                  <a:srgbClr val="231F20"/>
                </a:solidFill>
                <a:latin typeface="Montserrat"/>
                <a:cs typeface="Montserrat"/>
              </a:rPr>
              <a:t>grades</a:t>
            </a:r>
            <a:r>
              <a:rPr lang="en-GB" sz="1200" spc="-15" dirty="0">
                <a:solidFill>
                  <a:srgbClr val="231F20"/>
                </a:solidFill>
                <a:latin typeface="Montserrat"/>
                <a:cs typeface="Montserrat"/>
              </a:rPr>
              <a:t> 5 -9</a:t>
            </a:r>
            <a:r>
              <a:rPr lang="en-GB" sz="1200" spc="-10" dirty="0">
                <a:solidFill>
                  <a:srgbClr val="231F20"/>
                </a:solidFill>
                <a:latin typeface="Montserrat"/>
                <a:cs typeface="Montserrat"/>
              </a:rPr>
              <a:t> </a:t>
            </a:r>
            <a:r>
              <a:rPr lang="en-GB" sz="1200" dirty="0">
                <a:solidFill>
                  <a:srgbClr val="231F20"/>
                </a:solidFill>
                <a:latin typeface="Montserrat"/>
                <a:cs typeface="Montserrat"/>
              </a:rPr>
              <a:t>will</a:t>
            </a:r>
            <a:r>
              <a:rPr lang="en-GB" sz="1200" spc="-10" dirty="0">
                <a:solidFill>
                  <a:srgbClr val="231F20"/>
                </a:solidFill>
                <a:latin typeface="Montserrat"/>
                <a:cs typeface="Montserrat"/>
              </a:rPr>
              <a:t> </a:t>
            </a:r>
            <a:r>
              <a:rPr lang="en-GB" sz="1200" dirty="0">
                <a:solidFill>
                  <a:srgbClr val="231F20"/>
                </a:solidFill>
                <a:latin typeface="Montserrat"/>
                <a:cs typeface="Montserrat"/>
              </a:rPr>
              <a:t>enhance</a:t>
            </a:r>
            <a:r>
              <a:rPr lang="en-GB" sz="1200" spc="-15" dirty="0">
                <a:solidFill>
                  <a:srgbClr val="231F20"/>
                </a:solidFill>
                <a:latin typeface="Montserrat"/>
                <a:cs typeface="Montserrat"/>
              </a:rPr>
              <a:t> </a:t>
            </a:r>
            <a:r>
              <a:rPr lang="en-GB" sz="1200" dirty="0">
                <a:solidFill>
                  <a:srgbClr val="231F20"/>
                </a:solidFill>
                <a:latin typeface="Montserrat"/>
                <a:cs typeface="Montserrat"/>
              </a:rPr>
              <a:t>a</a:t>
            </a:r>
            <a:r>
              <a:rPr lang="en-GB" sz="1200" spc="-10" dirty="0">
                <a:solidFill>
                  <a:srgbClr val="231F20"/>
                </a:solidFill>
                <a:latin typeface="Montserrat"/>
                <a:cs typeface="Montserrat"/>
              </a:rPr>
              <a:t> </a:t>
            </a:r>
            <a:r>
              <a:rPr lang="en-GB" sz="1200" dirty="0">
                <a:solidFill>
                  <a:srgbClr val="231F20"/>
                </a:solidFill>
                <a:latin typeface="Montserrat"/>
                <a:cs typeface="Montserrat"/>
              </a:rPr>
              <a:t>your</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application </a:t>
            </a:r>
            <a:r>
              <a:rPr lang="en-GB" sz="1200" dirty="0">
                <a:solidFill>
                  <a:srgbClr val="231F20"/>
                </a:solidFill>
                <a:latin typeface="Montserrat"/>
                <a:cs typeface="Montserrat"/>
              </a:rPr>
              <a:t>should</a:t>
            </a:r>
            <a:r>
              <a:rPr lang="en-GB" sz="1200" spc="-20" dirty="0">
                <a:solidFill>
                  <a:srgbClr val="231F20"/>
                </a:solidFill>
                <a:latin typeface="Montserrat"/>
                <a:cs typeface="Montserrat"/>
              </a:rPr>
              <a:t> </a:t>
            </a:r>
            <a:r>
              <a:rPr lang="en-GB" sz="1200" dirty="0">
                <a:solidFill>
                  <a:srgbClr val="231F20"/>
                </a:solidFill>
                <a:latin typeface="Montserrat"/>
                <a:cs typeface="Montserrat"/>
              </a:rPr>
              <a:t>you</a:t>
            </a:r>
            <a:r>
              <a:rPr lang="en-GB" sz="1200" spc="-15" dirty="0">
                <a:solidFill>
                  <a:srgbClr val="231F20"/>
                </a:solidFill>
                <a:latin typeface="Montserrat"/>
                <a:cs typeface="Montserrat"/>
              </a:rPr>
              <a:t> </a:t>
            </a:r>
            <a:r>
              <a:rPr lang="en-GB" sz="1200" dirty="0">
                <a:solidFill>
                  <a:srgbClr val="231F20"/>
                </a:solidFill>
                <a:latin typeface="Montserrat"/>
                <a:cs typeface="Montserrat"/>
              </a:rPr>
              <a:t>wish</a:t>
            </a:r>
            <a:r>
              <a:rPr lang="en-GB" sz="1200" spc="-15" dirty="0">
                <a:solidFill>
                  <a:srgbClr val="231F20"/>
                </a:solidFill>
                <a:latin typeface="Montserrat"/>
                <a:cs typeface="Montserrat"/>
              </a:rPr>
              <a:t> </a:t>
            </a:r>
            <a:r>
              <a:rPr lang="en-GB" sz="1200" dirty="0">
                <a:solidFill>
                  <a:srgbClr val="231F20"/>
                </a:solidFill>
                <a:latin typeface="Montserrat"/>
                <a:cs typeface="Montserrat"/>
              </a:rPr>
              <a:t>to</a:t>
            </a:r>
            <a:r>
              <a:rPr lang="en-GB" sz="1200" spc="-15" dirty="0">
                <a:solidFill>
                  <a:srgbClr val="231F20"/>
                </a:solidFill>
                <a:latin typeface="Montserrat"/>
                <a:cs typeface="Montserrat"/>
              </a:rPr>
              <a:t> </a:t>
            </a:r>
            <a:r>
              <a:rPr lang="en-GB" sz="1200" dirty="0">
                <a:solidFill>
                  <a:srgbClr val="231F20"/>
                </a:solidFill>
                <a:latin typeface="Montserrat"/>
                <a:cs typeface="Montserrat"/>
              </a:rPr>
              <a:t>go</a:t>
            </a:r>
            <a:r>
              <a:rPr lang="en-GB" sz="1200" spc="-15" dirty="0">
                <a:solidFill>
                  <a:srgbClr val="231F20"/>
                </a:solidFill>
                <a:latin typeface="Montserrat"/>
                <a:cs typeface="Montserrat"/>
              </a:rPr>
              <a:t> </a:t>
            </a:r>
            <a:r>
              <a:rPr lang="en-GB" sz="1200" dirty="0">
                <a:solidFill>
                  <a:srgbClr val="231F20"/>
                </a:solidFill>
                <a:latin typeface="Montserrat"/>
                <a:cs typeface="Montserrat"/>
              </a:rPr>
              <a:t>to</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university</a:t>
            </a:r>
            <a:r>
              <a:rPr lang="en-GB" sz="1200" spc="-15" dirty="0">
                <a:solidFill>
                  <a:srgbClr val="231F20"/>
                </a:solidFill>
                <a:latin typeface="Montserrat"/>
                <a:cs typeface="Montserrat"/>
              </a:rPr>
              <a:t> </a:t>
            </a:r>
            <a:r>
              <a:rPr lang="en-GB" sz="1200" dirty="0">
                <a:solidFill>
                  <a:srgbClr val="231F20"/>
                </a:solidFill>
                <a:latin typeface="Montserrat"/>
                <a:cs typeface="Montserrat"/>
              </a:rPr>
              <a:t>and</a:t>
            </a:r>
            <a:r>
              <a:rPr lang="en-GB" sz="1200" spc="-15" dirty="0">
                <a:solidFill>
                  <a:srgbClr val="231F20"/>
                </a:solidFill>
                <a:latin typeface="Montserrat"/>
                <a:cs typeface="Montserrat"/>
              </a:rPr>
              <a:t> </a:t>
            </a:r>
            <a:r>
              <a:rPr lang="en-GB" sz="1200" dirty="0">
                <a:solidFill>
                  <a:srgbClr val="231F20"/>
                </a:solidFill>
                <a:latin typeface="Montserrat"/>
                <a:cs typeface="Montserrat"/>
              </a:rPr>
              <a:t>it</a:t>
            </a:r>
            <a:r>
              <a:rPr lang="en-GB" sz="1200" spc="-20" dirty="0">
                <a:solidFill>
                  <a:srgbClr val="231F20"/>
                </a:solidFill>
                <a:latin typeface="Montserrat"/>
                <a:cs typeface="Montserrat"/>
              </a:rPr>
              <a:t> </a:t>
            </a:r>
            <a:r>
              <a:rPr lang="en-GB" sz="1200" dirty="0">
                <a:solidFill>
                  <a:srgbClr val="231F20"/>
                </a:solidFill>
                <a:latin typeface="Montserrat"/>
                <a:cs typeface="Montserrat"/>
              </a:rPr>
              <a:t>will</a:t>
            </a:r>
            <a:r>
              <a:rPr lang="en-GB" sz="1200" spc="-15" dirty="0">
                <a:solidFill>
                  <a:srgbClr val="231F20"/>
                </a:solidFill>
                <a:latin typeface="Montserrat"/>
                <a:cs typeface="Montserrat"/>
              </a:rPr>
              <a:t> </a:t>
            </a:r>
            <a:r>
              <a:rPr lang="en-GB" sz="1200" dirty="0">
                <a:solidFill>
                  <a:srgbClr val="231F20"/>
                </a:solidFill>
                <a:latin typeface="Montserrat"/>
                <a:cs typeface="Montserrat"/>
              </a:rPr>
              <a:t>be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recognised</a:t>
            </a:r>
            <a:r>
              <a:rPr lang="en-GB" sz="1200" spc="-15" dirty="0">
                <a:solidFill>
                  <a:srgbClr val="231F20"/>
                </a:solidFill>
                <a:latin typeface="Montserrat"/>
                <a:cs typeface="Montserrat"/>
              </a:rPr>
              <a:t> </a:t>
            </a:r>
            <a:r>
              <a:rPr lang="en-GB" sz="1200" dirty="0">
                <a:solidFill>
                  <a:srgbClr val="231F20"/>
                </a:solidFill>
                <a:latin typeface="Montserrat"/>
                <a:cs typeface="Montserrat"/>
              </a:rPr>
              <a:t>by</a:t>
            </a:r>
            <a:r>
              <a:rPr lang="en-GB" sz="1200" spc="-15" dirty="0">
                <a:solidFill>
                  <a:srgbClr val="231F20"/>
                </a:solidFill>
                <a:latin typeface="Montserrat"/>
                <a:cs typeface="Montserrat"/>
              </a:rPr>
              <a:t> </a:t>
            </a:r>
            <a:r>
              <a:rPr lang="en-GB" sz="1200" dirty="0">
                <a:solidFill>
                  <a:srgbClr val="231F20"/>
                </a:solidFill>
                <a:latin typeface="Montserrat"/>
                <a:cs typeface="Montserrat"/>
              </a:rPr>
              <a:t>employers.</a:t>
            </a:r>
            <a:r>
              <a:rPr lang="en-GB" sz="1200" spc="280" dirty="0">
                <a:solidFill>
                  <a:srgbClr val="231F20"/>
                </a:solidFill>
                <a:latin typeface="Montserrat"/>
                <a:cs typeface="Montserrat"/>
              </a:rPr>
              <a:t> </a:t>
            </a:r>
            <a:r>
              <a:rPr lang="en-GB" sz="1200" dirty="0">
                <a:solidFill>
                  <a:srgbClr val="231F20"/>
                </a:solidFill>
                <a:latin typeface="Montserrat"/>
                <a:cs typeface="Montserrat"/>
              </a:rPr>
              <a:t>The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Academy therefore</a:t>
            </a:r>
            <a:r>
              <a:rPr lang="en-GB" sz="1200" spc="-40" dirty="0">
                <a:solidFill>
                  <a:srgbClr val="231F20"/>
                </a:solidFill>
                <a:latin typeface="Montserrat"/>
                <a:cs typeface="Montserrat"/>
              </a:rPr>
              <a:t> </a:t>
            </a:r>
            <a:r>
              <a:rPr lang="en-GB" sz="1200" dirty="0">
                <a:solidFill>
                  <a:srgbClr val="231F20"/>
                </a:solidFill>
                <a:latin typeface="Montserrat"/>
                <a:cs typeface="Montserrat"/>
              </a:rPr>
              <a:t>encourages</a:t>
            </a:r>
            <a:r>
              <a:rPr lang="en-GB" sz="1200" spc="-35" dirty="0">
                <a:solidFill>
                  <a:srgbClr val="231F20"/>
                </a:solidFill>
                <a:latin typeface="Montserrat"/>
                <a:cs typeface="Montserrat"/>
              </a:rPr>
              <a:t> </a:t>
            </a:r>
            <a:r>
              <a:rPr lang="en-GB" sz="1200" dirty="0">
                <a:solidFill>
                  <a:srgbClr val="231F20"/>
                </a:solidFill>
                <a:latin typeface="Montserrat"/>
                <a:cs typeface="Montserrat"/>
              </a:rPr>
              <a:t>students,</a:t>
            </a:r>
            <a:r>
              <a:rPr lang="en-GB" sz="1200" spc="-40" dirty="0">
                <a:solidFill>
                  <a:srgbClr val="231F20"/>
                </a:solidFill>
                <a:latin typeface="Montserrat"/>
                <a:cs typeface="Montserrat"/>
              </a:rPr>
              <a:t> </a:t>
            </a:r>
            <a:r>
              <a:rPr lang="en-GB" sz="1200" dirty="0">
                <a:solidFill>
                  <a:srgbClr val="231F20"/>
                </a:solidFill>
                <a:latin typeface="Montserrat"/>
                <a:cs typeface="Montserrat"/>
              </a:rPr>
              <a:t>where</a:t>
            </a:r>
            <a:r>
              <a:rPr lang="en-GB" sz="1200" spc="-35" dirty="0">
                <a:solidFill>
                  <a:srgbClr val="231F20"/>
                </a:solidFill>
                <a:latin typeface="Montserrat"/>
                <a:cs typeface="Montserrat"/>
              </a:rPr>
              <a:t> </a:t>
            </a:r>
            <a:r>
              <a:rPr lang="en-GB" sz="1200" dirty="0">
                <a:solidFill>
                  <a:srgbClr val="231F20"/>
                </a:solidFill>
                <a:latin typeface="Montserrat"/>
                <a:cs typeface="Montserrat"/>
              </a:rPr>
              <a:t>appropriate,</a:t>
            </a:r>
            <a:r>
              <a:rPr lang="en-GB" sz="1200" spc="-40" dirty="0">
                <a:solidFill>
                  <a:srgbClr val="231F20"/>
                </a:solidFill>
                <a:latin typeface="Montserrat"/>
                <a:cs typeface="Montserrat"/>
              </a:rPr>
              <a:t> </a:t>
            </a:r>
            <a:r>
              <a:rPr lang="en-GB" sz="1200" dirty="0">
                <a:solidFill>
                  <a:srgbClr val="231F20"/>
                </a:solidFill>
                <a:latin typeface="Montserrat"/>
                <a:cs typeface="Montserrat"/>
              </a:rPr>
              <a:t>to</a:t>
            </a:r>
            <a:r>
              <a:rPr lang="en-GB" sz="1200" spc="-35" dirty="0">
                <a:solidFill>
                  <a:srgbClr val="231F20"/>
                </a:solidFill>
                <a:latin typeface="Montserrat"/>
                <a:cs typeface="Montserrat"/>
              </a:rPr>
              <a:t> </a:t>
            </a:r>
            <a:r>
              <a:rPr lang="en-GB" sz="1200" dirty="0">
                <a:solidFill>
                  <a:srgbClr val="231F20"/>
                </a:solidFill>
                <a:latin typeface="Montserrat"/>
                <a:cs typeface="Montserrat"/>
              </a:rPr>
              <a:t>achieve</a:t>
            </a:r>
            <a:r>
              <a:rPr lang="en-GB" sz="1200" spc="-35" dirty="0">
                <a:solidFill>
                  <a:srgbClr val="231F20"/>
                </a:solidFill>
                <a:latin typeface="Montserrat"/>
                <a:cs typeface="Montserrat"/>
              </a:rPr>
              <a:t> </a:t>
            </a:r>
            <a:r>
              <a:rPr lang="en-GB" sz="1200" dirty="0">
                <a:solidFill>
                  <a:srgbClr val="231F20"/>
                </a:solidFill>
                <a:latin typeface="Montserrat"/>
                <a:cs typeface="Montserrat"/>
              </a:rPr>
              <a:t>this</a:t>
            </a:r>
            <a:r>
              <a:rPr lang="en-GB" sz="1200" spc="-40" dirty="0">
                <a:solidFill>
                  <a:srgbClr val="231F20"/>
                </a:solidFill>
                <a:latin typeface="Montserrat"/>
                <a:cs typeface="Montserrat"/>
              </a:rPr>
              <a:t> </a:t>
            </a:r>
            <a:r>
              <a:rPr lang="en-GB" sz="1200" dirty="0">
                <a:solidFill>
                  <a:srgbClr val="231F20"/>
                </a:solidFill>
                <a:latin typeface="Montserrat"/>
                <a:cs typeface="Montserrat"/>
              </a:rPr>
              <a:t>qualification</a:t>
            </a:r>
            <a:r>
              <a:rPr lang="en-GB" sz="1200" spc="-35" dirty="0">
                <a:solidFill>
                  <a:srgbClr val="231F20"/>
                </a:solidFill>
                <a:latin typeface="Montserrat"/>
                <a:cs typeface="Montserrat"/>
              </a:rPr>
              <a:t> </a:t>
            </a:r>
            <a:r>
              <a:rPr lang="en-GB" sz="1200" dirty="0">
                <a:solidFill>
                  <a:srgbClr val="231F20"/>
                </a:solidFill>
                <a:latin typeface="Montserrat"/>
                <a:cs typeface="Montserrat"/>
              </a:rPr>
              <a:t>via</a:t>
            </a:r>
            <a:r>
              <a:rPr lang="en-GB" sz="1200" spc="-40" dirty="0">
                <a:solidFill>
                  <a:srgbClr val="231F20"/>
                </a:solidFill>
                <a:latin typeface="Montserrat"/>
                <a:cs typeface="Montserrat"/>
              </a:rPr>
              <a:t> </a:t>
            </a:r>
            <a:r>
              <a:rPr lang="en-GB" sz="1200" spc="-25" dirty="0">
                <a:solidFill>
                  <a:srgbClr val="231F20"/>
                </a:solidFill>
                <a:latin typeface="Montserrat"/>
                <a:cs typeface="Montserrat"/>
              </a:rPr>
              <a:t>the </a:t>
            </a:r>
            <a:r>
              <a:rPr lang="en-GB" sz="1200" dirty="0">
                <a:solidFill>
                  <a:srgbClr val="231F20"/>
                </a:solidFill>
                <a:latin typeface="Montserrat"/>
                <a:cs typeface="Montserrat"/>
              </a:rPr>
              <a:t>curriculum</a:t>
            </a:r>
            <a:r>
              <a:rPr lang="en-GB" sz="1200" spc="-25" dirty="0">
                <a:solidFill>
                  <a:srgbClr val="231F20"/>
                </a:solidFill>
                <a:latin typeface="Montserrat"/>
                <a:cs typeface="Montserrat"/>
              </a:rPr>
              <a:t> </a:t>
            </a:r>
            <a:r>
              <a:rPr lang="en-GB" sz="1200" dirty="0">
                <a:solidFill>
                  <a:srgbClr val="231F20"/>
                </a:solidFill>
                <a:latin typeface="Montserrat"/>
                <a:cs typeface="Montserrat"/>
              </a:rPr>
              <a:t>that</a:t>
            </a:r>
            <a:r>
              <a:rPr lang="en-GB" sz="1200" spc="-20" dirty="0">
                <a:solidFill>
                  <a:srgbClr val="231F20"/>
                </a:solidFill>
                <a:latin typeface="Montserrat"/>
                <a:cs typeface="Montserrat"/>
              </a:rPr>
              <a:t> </a:t>
            </a:r>
            <a:r>
              <a:rPr lang="en-GB" sz="1200" dirty="0">
                <a:solidFill>
                  <a:srgbClr val="231F20"/>
                </a:solidFill>
                <a:latin typeface="Montserrat"/>
                <a:cs typeface="Montserrat"/>
              </a:rPr>
              <a:t>is</a:t>
            </a:r>
            <a:r>
              <a:rPr lang="en-GB" sz="1200" spc="-25" dirty="0">
                <a:solidFill>
                  <a:srgbClr val="231F20"/>
                </a:solidFill>
                <a:latin typeface="Montserrat"/>
                <a:cs typeface="Montserrat"/>
              </a:rPr>
              <a:t> </a:t>
            </a:r>
            <a:r>
              <a:rPr lang="en-GB" sz="1200" dirty="0">
                <a:solidFill>
                  <a:srgbClr val="231F20"/>
                </a:solidFill>
                <a:latin typeface="Montserrat"/>
                <a:cs typeface="Montserrat"/>
              </a:rPr>
              <a:t>offered.</a:t>
            </a:r>
            <a:r>
              <a:rPr lang="en-GB" sz="1200" spc="-20" dirty="0">
                <a:solidFill>
                  <a:srgbClr val="231F20"/>
                </a:solidFill>
                <a:latin typeface="Montserrat"/>
                <a:cs typeface="Montserrat"/>
              </a:rPr>
              <a:t> </a:t>
            </a:r>
            <a:r>
              <a:rPr lang="en-GB" sz="1200" dirty="0">
                <a:solidFill>
                  <a:srgbClr val="231F20"/>
                </a:solidFill>
                <a:latin typeface="Montserrat"/>
                <a:cs typeface="Montserrat"/>
              </a:rPr>
              <a:t>This</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pathway</a:t>
            </a:r>
            <a:r>
              <a:rPr lang="en-GB" sz="1200" spc="-25" dirty="0">
                <a:solidFill>
                  <a:srgbClr val="231F20"/>
                </a:solidFill>
                <a:latin typeface="Montserrat"/>
                <a:cs typeface="Montserrat"/>
              </a:rPr>
              <a:t> </a:t>
            </a:r>
            <a:r>
              <a:rPr lang="en-GB" sz="1200" dirty="0">
                <a:solidFill>
                  <a:srgbClr val="231F20"/>
                </a:solidFill>
                <a:latin typeface="Montserrat"/>
                <a:cs typeface="Montserrat"/>
              </a:rPr>
              <a:t>is</a:t>
            </a:r>
            <a:r>
              <a:rPr lang="en-GB" sz="1200" spc="-20" dirty="0">
                <a:solidFill>
                  <a:srgbClr val="231F20"/>
                </a:solidFill>
                <a:latin typeface="Montserrat"/>
                <a:cs typeface="Montserrat"/>
              </a:rPr>
              <a:t> </a:t>
            </a:r>
            <a:r>
              <a:rPr lang="en-GB" sz="1200" dirty="0">
                <a:solidFill>
                  <a:srgbClr val="231F20"/>
                </a:solidFill>
                <a:latin typeface="Montserrat"/>
                <a:cs typeface="Montserrat"/>
              </a:rPr>
              <a:t>also</a:t>
            </a:r>
            <a:r>
              <a:rPr lang="en-GB" sz="1200" spc="-20" dirty="0">
                <a:solidFill>
                  <a:srgbClr val="231F20"/>
                </a:solidFill>
                <a:latin typeface="Montserrat"/>
                <a:cs typeface="Montserrat"/>
              </a:rPr>
              <a:t> </a:t>
            </a:r>
            <a:r>
              <a:rPr lang="en-GB" sz="1200" dirty="0">
                <a:solidFill>
                  <a:srgbClr val="231F20"/>
                </a:solidFill>
                <a:latin typeface="Montserrat"/>
                <a:cs typeface="Montserrat"/>
              </a:rPr>
              <a:t>compulsory</a:t>
            </a:r>
            <a:r>
              <a:rPr lang="en-GB" sz="1200" spc="-25" dirty="0">
                <a:solidFill>
                  <a:srgbClr val="231F20"/>
                </a:solidFill>
                <a:latin typeface="Montserrat"/>
                <a:cs typeface="Montserrat"/>
              </a:rPr>
              <a:t> </a:t>
            </a:r>
            <a:r>
              <a:rPr lang="en-GB" sz="1200" dirty="0">
                <a:solidFill>
                  <a:srgbClr val="231F20"/>
                </a:solidFill>
                <a:latin typeface="Montserrat"/>
                <a:cs typeface="Montserrat"/>
              </a:rPr>
              <a:t>for</a:t>
            </a:r>
            <a:r>
              <a:rPr lang="en-GB" sz="1200" spc="-20" dirty="0">
                <a:solidFill>
                  <a:srgbClr val="231F20"/>
                </a:solidFill>
                <a:latin typeface="Montserrat"/>
                <a:cs typeface="Montserrat"/>
              </a:rPr>
              <a:t> </a:t>
            </a:r>
            <a:r>
              <a:rPr lang="en-GB" sz="1200" dirty="0">
                <a:solidFill>
                  <a:srgbClr val="231F20"/>
                </a:solidFill>
                <a:latin typeface="Montserrat"/>
                <a:cs typeface="Montserrat"/>
              </a:rPr>
              <a:t>a</a:t>
            </a:r>
            <a:r>
              <a:rPr lang="en-GB" sz="1200" spc="-20" dirty="0">
                <a:solidFill>
                  <a:srgbClr val="231F20"/>
                </a:solidFill>
                <a:latin typeface="Montserrat"/>
                <a:cs typeface="Montserrat"/>
              </a:rPr>
              <a:t> </a:t>
            </a:r>
            <a:r>
              <a:rPr lang="en-GB" sz="1200" dirty="0">
                <a:solidFill>
                  <a:srgbClr val="231F20"/>
                </a:solidFill>
                <a:latin typeface="Montserrat"/>
                <a:cs typeface="Montserrat"/>
              </a:rPr>
              <a:t>large</a:t>
            </a:r>
            <a:r>
              <a:rPr lang="en-GB" sz="1200" spc="-25" dirty="0">
                <a:solidFill>
                  <a:srgbClr val="231F20"/>
                </a:solidFill>
                <a:latin typeface="Montserrat"/>
                <a:cs typeface="Montserrat"/>
              </a:rPr>
              <a:t> </a:t>
            </a:r>
            <a:r>
              <a:rPr lang="en-GB" sz="1200" dirty="0">
                <a:solidFill>
                  <a:srgbClr val="231F20"/>
                </a:solidFill>
                <a:latin typeface="Montserrat"/>
                <a:cs typeface="Montserrat"/>
              </a:rPr>
              <a:t>number</a:t>
            </a:r>
            <a:r>
              <a:rPr lang="en-GB" sz="1200" spc="-20" dirty="0">
                <a:solidFill>
                  <a:srgbClr val="231F20"/>
                </a:solidFill>
                <a:latin typeface="Montserrat"/>
                <a:cs typeface="Montserrat"/>
              </a:rPr>
              <a:t> </a:t>
            </a:r>
            <a:r>
              <a:rPr lang="en-GB" sz="1200" dirty="0">
                <a:solidFill>
                  <a:srgbClr val="231F20"/>
                </a:solidFill>
                <a:latin typeface="Montserrat"/>
                <a:cs typeface="Montserrat"/>
              </a:rPr>
              <a:t>of</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students.</a:t>
            </a:r>
            <a:endParaRPr lang="en-GB" sz="1200" dirty="0">
              <a:latin typeface="Montserrat"/>
              <a:cs typeface="Montserrat"/>
            </a:endParaRPr>
          </a:p>
          <a:p>
            <a:pPr>
              <a:lnSpc>
                <a:spcPct val="100000"/>
              </a:lnSpc>
              <a:spcBef>
                <a:spcPts val="550"/>
              </a:spcBef>
            </a:pPr>
            <a:r>
              <a:rPr lang="en-GB" sz="800" dirty="0">
                <a:latin typeface="Montserrat"/>
                <a:cs typeface="Montserrat"/>
              </a:rPr>
              <a:t> </a:t>
            </a:r>
          </a:p>
          <a:p>
            <a:pPr marL="12700">
              <a:lnSpc>
                <a:spcPct val="100000"/>
              </a:lnSpc>
            </a:pPr>
            <a:r>
              <a:rPr lang="en-GB" sz="1200" b="1" dirty="0">
                <a:solidFill>
                  <a:srgbClr val="231F20"/>
                </a:solidFill>
                <a:latin typeface="Montserrat"/>
                <a:cs typeface="Montserrat"/>
              </a:rPr>
              <a:t>BTEC</a:t>
            </a:r>
            <a:r>
              <a:rPr lang="en-GB" sz="1200" b="1" spc="-35" dirty="0">
                <a:solidFill>
                  <a:srgbClr val="231F20"/>
                </a:solidFill>
                <a:latin typeface="Montserrat"/>
                <a:cs typeface="Montserrat"/>
              </a:rPr>
              <a:t> </a:t>
            </a:r>
            <a:r>
              <a:rPr lang="en-GB" sz="1250" b="1" i="1" dirty="0">
                <a:solidFill>
                  <a:srgbClr val="231F20"/>
                </a:solidFill>
                <a:latin typeface="Montserrat"/>
                <a:cs typeface="Montserrat"/>
              </a:rPr>
              <a:t>–</a:t>
            </a:r>
            <a:r>
              <a:rPr lang="en-GB" sz="1250" b="1" i="1" spc="-30" dirty="0">
                <a:solidFill>
                  <a:srgbClr val="231F20"/>
                </a:solidFill>
                <a:latin typeface="Montserrat"/>
                <a:cs typeface="Montserrat"/>
              </a:rPr>
              <a:t> </a:t>
            </a:r>
            <a:r>
              <a:rPr lang="en-GB" sz="1250" b="1" i="1" spc="-20" dirty="0">
                <a:solidFill>
                  <a:srgbClr val="231F20"/>
                </a:solidFill>
                <a:latin typeface="Montserrat"/>
                <a:cs typeface="Montserrat"/>
              </a:rPr>
              <a:t>This</a:t>
            </a:r>
            <a:r>
              <a:rPr lang="en-GB" sz="1250" b="1" i="1" spc="-30" dirty="0">
                <a:solidFill>
                  <a:srgbClr val="231F20"/>
                </a:solidFill>
                <a:latin typeface="Montserrat"/>
                <a:cs typeface="Montserrat"/>
              </a:rPr>
              <a:t> </a:t>
            </a:r>
            <a:r>
              <a:rPr lang="en-GB" sz="1250" b="1" i="1" dirty="0">
                <a:solidFill>
                  <a:srgbClr val="231F20"/>
                </a:solidFill>
                <a:latin typeface="Montserrat"/>
                <a:cs typeface="Montserrat"/>
              </a:rPr>
              <a:t>is</a:t>
            </a:r>
            <a:r>
              <a:rPr lang="en-GB" sz="1250" b="1" i="1" spc="-30" dirty="0">
                <a:solidFill>
                  <a:srgbClr val="231F20"/>
                </a:solidFill>
                <a:latin typeface="Montserrat"/>
                <a:cs typeface="Montserrat"/>
              </a:rPr>
              <a:t> </a:t>
            </a:r>
            <a:r>
              <a:rPr lang="en-GB" sz="1250" b="1" i="1" spc="-135" dirty="0">
                <a:solidFill>
                  <a:srgbClr val="231F20"/>
                </a:solidFill>
                <a:latin typeface="Montserrat"/>
                <a:cs typeface="Montserrat"/>
              </a:rPr>
              <a:t>a</a:t>
            </a:r>
            <a:r>
              <a:rPr lang="en-GB" sz="1250" b="1" i="1" spc="-15" dirty="0">
                <a:solidFill>
                  <a:srgbClr val="231F20"/>
                </a:solidFill>
                <a:latin typeface="Montserrat"/>
                <a:cs typeface="Montserrat"/>
              </a:rPr>
              <a:t> </a:t>
            </a:r>
            <a:r>
              <a:rPr lang="en-GB" sz="1250" b="1" i="1" spc="-55" dirty="0">
                <a:solidFill>
                  <a:srgbClr val="231F20"/>
                </a:solidFill>
                <a:latin typeface="Montserrat"/>
                <a:cs typeface="Montserrat"/>
              </a:rPr>
              <a:t>national</a:t>
            </a:r>
            <a:r>
              <a:rPr lang="en-GB" sz="1250" b="1" i="1" spc="-30" dirty="0">
                <a:solidFill>
                  <a:srgbClr val="231F20"/>
                </a:solidFill>
                <a:latin typeface="Montserrat"/>
                <a:cs typeface="Montserrat"/>
              </a:rPr>
              <a:t> </a:t>
            </a:r>
            <a:r>
              <a:rPr lang="en-GB" sz="1250" b="1" i="1" spc="-50" dirty="0">
                <a:solidFill>
                  <a:srgbClr val="231F20"/>
                </a:solidFill>
                <a:latin typeface="Montserrat"/>
                <a:cs typeface="Montserrat"/>
              </a:rPr>
              <a:t>vocational</a:t>
            </a:r>
            <a:r>
              <a:rPr lang="en-GB" sz="1250" b="1" i="1" spc="-30" dirty="0">
                <a:solidFill>
                  <a:srgbClr val="231F20"/>
                </a:solidFill>
                <a:latin typeface="Montserrat"/>
                <a:cs typeface="Montserrat"/>
              </a:rPr>
              <a:t> </a:t>
            </a:r>
            <a:r>
              <a:rPr lang="en-GB" sz="1250" b="1" i="1" spc="-10" dirty="0">
                <a:solidFill>
                  <a:srgbClr val="231F20"/>
                </a:solidFill>
                <a:latin typeface="Montserrat"/>
                <a:cs typeface="Montserrat"/>
              </a:rPr>
              <a:t>qualification.</a:t>
            </a:r>
            <a:endParaRPr lang="en-GB" sz="1250" dirty="0">
              <a:latin typeface="Montserrat"/>
              <a:cs typeface="Montserrat"/>
            </a:endParaRPr>
          </a:p>
          <a:p>
            <a:pPr marL="12700" marR="191135">
              <a:lnSpc>
                <a:spcPts val="1750"/>
              </a:lnSpc>
              <a:spcBef>
                <a:spcPts val="100"/>
              </a:spcBef>
            </a:pPr>
            <a:r>
              <a:rPr lang="en-GB" sz="1200" dirty="0">
                <a:solidFill>
                  <a:srgbClr val="231F20"/>
                </a:solidFill>
                <a:latin typeface="Montserrat"/>
                <a:cs typeface="Montserrat"/>
              </a:rPr>
              <a:t>This</a:t>
            </a:r>
            <a:r>
              <a:rPr lang="en-GB" sz="1200" spc="-30" dirty="0">
                <a:solidFill>
                  <a:srgbClr val="231F20"/>
                </a:solidFill>
                <a:latin typeface="Montserrat"/>
                <a:cs typeface="Montserrat"/>
              </a:rPr>
              <a:t> </a:t>
            </a:r>
            <a:r>
              <a:rPr lang="en-GB" sz="1200" dirty="0">
                <a:solidFill>
                  <a:srgbClr val="231F20"/>
                </a:solidFill>
                <a:latin typeface="Montserrat"/>
                <a:cs typeface="Montserrat"/>
              </a:rPr>
              <a:t>qualification</a:t>
            </a:r>
            <a:r>
              <a:rPr lang="en-GB" sz="1200" spc="-30" dirty="0">
                <a:solidFill>
                  <a:srgbClr val="231F20"/>
                </a:solidFill>
                <a:latin typeface="Montserrat"/>
                <a:cs typeface="Montserrat"/>
              </a:rPr>
              <a:t> </a:t>
            </a:r>
            <a:r>
              <a:rPr lang="en-GB" sz="1200" dirty="0">
                <a:solidFill>
                  <a:srgbClr val="231F20"/>
                </a:solidFill>
                <a:latin typeface="Montserrat"/>
                <a:cs typeface="Montserrat"/>
              </a:rPr>
              <a:t>recognises</a:t>
            </a:r>
            <a:r>
              <a:rPr lang="en-GB" sz="1200" spc="-30"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competence</a:t>
            </a:r>
            <a:r>
              <a:rPr lang="en-GB" sz="1200" spc="-30" dirty="0">
                <a:solidFill>
                  <a:srgbClr val="231F20"/>
                </a:solidFill>
                <a:latin typeface="Montserrat"/>
                <a:cs typeface="Montserrat"/>
              </a:rPr>
              <a:t> </a:t>
            </a:r>
            <a:r>
              <a:rPr lang="en-GB" sz="1200" dirty="0">
                <a:solidFill>
                  <a:srgbClr val="231F20"/>
                </a:solidFill>
                <a:latin typeface="Montserrat"/>
                <a:cs typeface="Montserrat"/>
              </a:rPr>
              <a:t>in</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30" dirty="0">
                <a:solidFill>
                  <a:srgbClr val="231F20"/>
                </a:solidFill>
                <a:latin typeface="Montserrat"/>
                <a:cs typeface="Montserrat"/>
              </a:rPr>
              <a:t> </a:t>
            </a:r>
            <a:r>
              <a:rPr lang="en-GB" sz="1200" dirty="0">
                <a:solidFill>
                  <a:srgbClr val="231F20"/>
                </a:solidFill>
                <a:latin typeface="Montserrat"/>
                <a:cs typeface="Montserrat"/>
              </a:rPr>
              <a:t>work</a:t>
            </a:r>
            <a:r>
              <a:rPr lang="en-GB" sz="1200" spc="-30" dirty="0">
                <a:solidFill>
                  <a:srgbClr val="231F20"/>
                </a:solidFill>
                <a:latin typeface="Montserrat"/>
                <a:cs typeface="Montserrat"/>
              </a:rPr>
              <a:t> </a:t>
            </a:r>
            <a:r>
              <a:rPr lang="en-GB" sz="1200" dirty="0">
                <a:solidFill>
                  <a:srgbClr val="231F20"/>
                </a:solidFill>
                <a:latin typeface="Montserrat"/>
                <a:cs typeface="Montserrat"/>
              </a:rPr>
              <a:t>related</a:t>
            </a:r>
            <a:r>
              <a:rPr lang="en-GB" sz="1200" spc="-30" dirty="0">
                <a:solidFill>
                  <a:srgbClr val="231F20"/>
                </a:solidFill>
                <a:latin typeface="Montserrat"/>
                <a:cs typeface="Montserrat"/>
              </a:rPr>
              <a:t> </a:t>
            </a:r>
            <a:r>
              <a:rPr lang="en-GB" sz="1200" dirty="0">
                <a:solidFill>
                  <a:srgbClr val="231F20"/>
                </a:solidFill>
                <a:latin typeface="Montserrat"/>
                <a:cs typeface="Montserrat"/>
              </a:rPr>
              <a:t>area.</a:t>
            </a:r>
            <a:r>
              <a:rPr lang="en-GB" sz="1200" spc="254" dirty="0">
                <a:solidFill>
                  <a:srgbClr val="231F20"/>
                </a:solidFill>
                <a:latin typeface="Montserrat"/>
                <a:cs typeface="Montserrat"/>
              </a:rPr>
              <a:t> </a:t>
            </a:r>
            <a:r>
              <a:rPr lang="en-GB" sz="1200" spc="-10" dirty="0">
                <a:solidFill>
                  <a:srgbClr val="231F20"/>
                </a:solidFill>
                <a:latin typeface="Montserrat"/>
                <a:cs typeface="Montserrat"/>
              </a:rPr>
              <a:t>Assessment</a:t>
            </a:r>
            <a:r>
              <a:rPr lang="en-GB" sz="1200" spc="-30" dirty="0">
                <a:solidFill>
                  <a:srgbClr val="231F20"/>
                </a:solidFill>
                <a:latin typeface="Montserrat"/>
                <a:cs typeface="Montserrat"/>
              </a:rPr>
              <a:t> </a:t>
            </a:r>
            <a:r>
              <a:rPr lang="en-GB" sz="1200" spc="-25" dirty="0">
                <a:solidFill>
                  <a:srgbClr val="231F20"/>
                </a:solidFill>
                <a:latin typeface="Montserrat"/>
                <a:cs typeface="Montserrat"/>
              </a:rPr>
              <a:t>is </a:t>
            </a:r>
            <a:r>
              <a:rPr lang="en-GB" sz="1200" dirty="0">
                <a:solidFill>
                  <a:srgbClr val="231F20"/>
                </a:solidFill>
                <a:latin typeface="Montserrat"/>
                <a:cs typeface="Montserrat"/>
              </a:rPr>
              <a:t>largely</a:t>
            </a:r>
            <a:r>
              <a:rPr lang="en-GB" sz="1200" spc="-35" dirty="0">
                <a:solidFill>
                  <a:srgbClr val="231F20"/>
                </a:solidFill>
                <a:latin typeface="Montserrat"/>
                <a:cs typeface="Montserrat"/>
              </a:rPr>
              <a:t> </a:t>
            </a:r>
            <a:r>
              <a:rPr lang="en-GB" sz="1200" dirty="0">
                <a:solidFill>
                  <a:srgbClr val="231F20"/>
                </a:solidFill>
                <a:latin typeface="Montserrat"/>
                <a:cs typeface="Montserrat"/>
              </a:rPr>
              <a:t>through</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internally</a:t>
            </a:r>
            <a:r>
              <a:rPr lang="en-GB" sz="1200" spc="-30" dirty="0">
                <a:solidFill>
                  <a:srgbClr val="231F20"/>
                </a:solidFill>
                <a:latin typeface="Montserrat"/>
                <a:cs typeface="Montserrat"/>
              </a:rPr>
              <a:t> </a:t>
            </a:r>
            <a:r>
              <a:rPr lang="en-GB" sz="1200" dirty="0">
                <a:solidFill>
                  <a:srgbClr val="231F20"/>
                </a:solidFill>
                <a:latin typeface="Montserrat"/>
                <a:cs typeface="Montserrat"/>
              </a:rPr>
              <a:t>assessed</a:t>
            </a:r>
            <a:r>
              <a:rPr lang="en-GB" sz="1200" spc="-30" dirty="0">
                <a:solidFill>
                  <a:srgbClr val="231F20"/>
                </a:solidFill>
                <a:latin typeface="Montserrat"/>
                <a:cs typeface="Montserrat"/>
              </a:rPr>
              <a:t> </a:t>
            </a:r>
            <a:r>
              <a:rPr lang="en-GB" sz="1200" dirty="0">
                <a:solidFill>
                  <a:srgbClr val="231F20"/>
                </a:solidFill>
                <a:latin typeface="Montserrat"/>
                <a:cs typeface="Montserrat"/>
              </a:rPr>
              <a:t>units,</a:t>
            </a:r>
            <a:r>
              <a:rPr lang="en-GB" sz="1200" spc="-30" dirty="0">
                <a:solidFill>
                  <a:srgbClr val="231F20"/>
                </a:solidFill>
                <a:latin typeface="Montserrat"/>
                <a:cs typeface="Montserrat"/>
              </a:rPr>
              <a:t> </a:t>
            </a:r>
            <a:r>
              <a:rPr lang="en-GB" sz="1200" dirty="0">
                <a:solidFill>
                  <a:srgbClr val="231F20"/>
                </a:solidFill>
                <a:latin typeface="Montserrat"/>
                <a:cs typeface="Montserrat"/>
              </a:rPr>
              <a:t>which</a:t>
            </a:r>
            <a:r>
              <a:rPr lang="en-GB" sz="1200" spc="-30" dirty="0">
                <a:solidFill>
                  <a:srgbClr val="231F20"/>
                </a:solidFill>
                <a:latin typeface="Montserrat"/>
                <a:cs typeface="Montserrat"/>
              </a:rPr>
              <a:t> </a:t>
            </a:r>
            <a:r>
              <a:rPr lang="en-GB" sz="1200" dirty="0">
                <a:solidFill>
                  <a:srgbClr val="231F20"/>
                </a:solidFill>
                <a:latin typeface="Montserrat"/>
                <a:cs typeface="Montserrat"/>
              </a:rPr>
              <a:t>are</a:t>
            </a:r>
            <a:r>
              <a:rPr lang="en-GB" sz="1200" spc="-35" dirty="0">
                <a:solidFill>
                  <a:srgbClr val="231F20"/>
                </a:solidFill>
                <a:latin typeface="Montserrat"/>
                <a:cs typeface="Montserrat"/>
              </a:rPr>
              <a:t> </a:t>
            </a:r>
            <a:r>
              <a:rPr lang="en-GB" sz="1200" spc="-10" dirty="0">
                <a:solidFill>
                  <a:srgbClr val="231F20"/>
                </a:solidFill>
                <a:latin typeface="Montserrat"/>
                <a:cs typeface="Montserrat"/>
              </a:rPr>
              <a:t>externally</a:t>
            </a:r>
            <a:r>
              <a:rPr lang="en-GB" sz="1200" spc="-30" dirty="0">
                <a:solidFill>
                  <a:srgbClr val="231F20"/>
                </a:solidFill>
                <a:latin typeface="Montserrat"/>
                <a:cs typeface="Montserrat"/>
              </a:rPr>
              <a:t> </a:t>
            </a:r>
            <a:r>
              <a:rPr lang="en-GB" sz="1200" dirty="0">
                <a:solidFill>
                  <a:srgbClr val="231F20"/>
                </a:solidFill>
                <a:latin typeface="Montserrat"/>
                <a:cs typeface="Montserrat"/>
              </a:rPr>
              <a:t>moderated,</a:t>
            </a:r>
            <a:r>
              <a:rPr lang="en-GB" sz="1200" spc="-30" dirty="0">
                <a:solidFill>
                  <a:srgbClr val="231F20"/>
                </a:solidFill>
                <a:latin typeface="Montserrat"/>
                <a:cs typeface="Montserrat"/>
              </a:rPr>
              <a:t> </a:t>
            </a:r>
            <a:r>
              <a:rPr lang="en-GB" sz="1200" dirty="0">
                <a:solidFill>
                  <a:srgbClr val="231F20"/>
                </a:solidFill>
                <a:latin typeface="Montserrat"/>
                <a:cs typeface="Montserrat"/>
              </a:rPr>
              <a:t>together</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with </a:t>
            </a:r>
            <a:r>
              <a:rPr lang="en-GB" sz="1200" dirty="0">
                <a:solidFill>
                  <a:srgbClr val="231F20"/>
                </a:solidFill>
                <a:latin typeface="Montserrat"/>
                <a:cs typeface="Montserrat"/>
              </a:rPr>
              <a:t>an</a:t>
            </a:r>
            <a:r>
              <a:rPr lang="en-GB" sz="1200" spc="-35" dirty="0">
                <a:solidFill>
                  <a:srgbClr val="231F20"/>
                </a:solidFill>
                <a:latin typeface="Montserrat"/>
                <a:cs typeface="Montserrat"/>
              </a:rPr>
              <a:t> </a:t>
            </a:r>
            <a:r>
              <a:rPr lang="en-GB" sz="1200" spc="-10" dirty="0">
                <a:solidFill>
                  <a:srgbClr val="231F20"/>
                </a:solidFill>
                <a:latin typeface="Montserrat"/>
                <a:cs typeface="Montserrat"/>
              </a:rPr>
              <a:t>externally</a:t>
            </a:r>
            <a:r>
              <a:rPr lang="en-GB" sz="1200" spc="-35" dirty="0">
                <a:solidFill>
                  <a:srgbClr val="231F20"/>
                </a:solidFill>
                <a:latin typeface="Montserrat"/>
                <a:cs typeface="Montserrat"/>
              </a:rPr>
              <a:t> </a:t>
            </a:r>
            <a:r>
              <a:rPr lang="en-GB" sz="1200" dirty="0">
                <a:solidFill>
                  <a:srgbClr val="231F20"/>
                </a:solidFill>
                <a:latin typeface="Montserrat"/>
                <a:cs typeface="Montserrat"/>
              </a:rPr>
              <a:t>assessed</a:t>
            </a:r>
            <a:r>
              <a:rPr lang="en-GB" sz="1200" spc="-35" dirty="0">
                <a:solidFill>
                  <a:srgbClr val="231F20"/>
                </a:solidFill>
                <a:latin typeface="Montserrat"/>
                <a:cs typeface="Montserrat"/>
              </a:rPr>
              <a:t> </a:t>
            </a:r>
            <a:r>
              <a:rPr lang="en-GB" sz="1200" dirty="0">
                <a:solidFill>
                  <a:srgbClr val="231F20"/>
                </a:solidFill>
                <a:latin typeface="Montserrat"/>
                <a:cs typeface="Montserrat"/>
              </a:rPr>
              <a:t>exam.</a:t>
            </a:r>
            <a:r>
              <a:rPr lang="en-GB" sz="1200" spc="-35" dirty="0">
                <a:solidFill>
                  <a:srgbClr val="231F20"/>
                </a:solidFill>
                <a:latin typeface="Montserrat"/>
                <a:cs typeface="Montserrat"/>
              </a:rPr>
              <a:t> </a:t>
            </a:r>
            <a:r>
              <a:rPr lang="en-GB" sz="1200" dirty="0">
                <a:solidFill>
                  <a:srgbClr val="231F20"/>
                </a:solidFill>
                <a:latin typeface="Montserrat"/>
                <a:cs typeface="Montserrat"/>
              </a:rPr>
              <a:t>These</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courses</a:t>
            </a:r>
            <a:r>
              <a:rPr lang="en-GB" sz="1200" spc="-35" dirty="0">
                <a:solidFill>
                  <a:srgbClr val="231F20"/>
                </a:solidFill>
                <a:latin typeface="Montserrat"/>
                <a:cs typeface="Montserrat"/>
              </a:rPr>
              <a:t> </a:t>
            </a:r>
            <a:r>
              <a:rPr lang="en-GB" sz="1200" dirty="0">
                <a:solidFill>
                  <a:srgbClr val="231F20"/>
                </a:solidFill>
                <a:latin typeface="Montserrat"/>
                <a:cs typeface="Montserrat"/>
              </a:rPr>
              <a:t>are</a:t>
            </a:r>
            <a:r>
              <a:rPr lang="en-GB" sz="1200" spc="-35" dirty="0">
                <a:solidFill>
                  <a:srgbClr val="231F20"/>
                </a:solidFill>
                <a:latin typeface="Montserrat"/>
                <a:cs typeface="Montserrat"/>
              </a:rPr>
              <a:t> </a:t>
            </a:r>
            <a:r>
              <a:rPr lang="en-GB" sz="1200" dirty="0">
                <a:solidFill>
                  <a:srgbClr val="231F20"/>
                </a:solidFill>
                <a:latin typeface="Montserrat"/>
                <a:cs typeface="Montserrat"/>
              </a:rPr>
              <a:t>more</a:t>
            </a:r>
            <a:r>
              <a:rPr lang="en-GB" sz="1200" spc="-35" dirty="0">
                <a:solidFill>
                  <a:srgbClr val="231F20"/>
                </a:solidFill>
                <a:latin typeface="Montserrat"/>
                <a:cs typeface="Montserrat"/>
              </a:rPr>
              <a:t> </a:t>
            </a:r>
            <a:r>
              <a:rPr lang="en-GB" sz="1200" dirty="0">
                <a:solidFill>
                  <a:srgbClr val="231F20"/>
                </a:solidFill>
                <a:latin typeface="Montserrat"/>
                <a:cs typeface="Montserrat"/>
              </a:rPr>
              <a:t>practical</a:t>
            </a:r>
            <a:r>
              <a:rPr lang="en-GB" sz="1200" spc="-35" dirty="0">
                <a:solidFill>
                  <a:srgbClr val="231F20"/>
                </a:solidFill>
                <a:latin typeface="Montserrat"/>
                <a:cs typeface="Montserrat"/>
              </a:rPr>
              <a:t> </a:t>
            </a:r>
            <a:r>
              <a:rPr lang="en-GB" sz="1200" dirty="0">
                <a:solidFill>
                  <a:srgbClr val="231F20"/>
                </a:solidFill>
                <a:latin typeface="Montserrat"/>
                <a:cs typeface="Montserrat"/>
              </a:rPr>
              <a:t>and</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35" dirty="0">
                <a:solidFill>
                  <a:srgbClr val="231F20"/>
                </a:solidFill>
                <a:latin typeface="Montserrat"/>
                <a:cs typeface="Montserrat"/>
              </a:rPr>
              <a:t> </a:t>
            </a:r>
            <a:r>
              <a:rPr lang="en-GB" sz="1200" dirty="0">
                <a:solidFill>
                  <a:srgbClr val="231F20"/>
                </a:solidFill>
                <a:latin typeface="Montserrat"/>
                <a:cs typeface="Montserrat"/>
              </a:rPr>
              <a:t>will</a:t>
            </a:r>
            <a:r>
              <a:rPr lang="en-GB" sz="1200" spc="-35" dirty="0">
                <a:solidFill>
                  <a:srgbClr val="231F20"/>
                </a:solidFill>
                <a:latin typeface="Montserrat"/>
                <a:cs typeface="Montserrat"/>
              </a:rPr>
              <a:t> </a:t>
            </a:r>
            <a:r>
              <a:rPr lang="en-GB" sz="1200" dirty="0">
                <a:solidFill>
                  <a:srgbClr val="231F20"/>
                </a:solidFill>
                <a:latin typeface="Montserrat"/>
                <a:cs typeface="Montserrat"/>
              </a:rPr>
              <a:t>achieve</a:t>
            </a:r>
            <a:r>
              <a:rPr lang="en-GB" sz="1200" spc="-35" dirty="0">
                <a:solidFill>
                  <a:srgbClr val="231F20"/>
                </a:solidFill>
                <a:latin typeface="Montserrat"/>
                <a:cs typeface="Montserrat"/>
              </a:rPr>
              <a:t> </a:t>
            </a:r>
            <a:r>
              <a:rPr lang="en-GB" sz="1200" spc="-25" dirty="0">
                <a:solidFill>
                  <a:srgbClr val="231F20"/>
                </a:solidFill>
                <a:latin typeface="Montserrat"/>
                <a:cs typeface="Montserrat"/>
              </a:rPr>
              <a:t>an </a:t>
            </a:r>
            <a:r>
              <a:rPr lang="en-GB" sz="1200" dirty="0">
                <a:solidFill>
                  <a:srgbClr val="231F20"/>
                </a:solidFill>
                <a:latin typeface="Montserrat"/>
                <a:cs typeface="Montserrat"/>
              </a:rPr>
              <a:t>award</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equivalent</a:t>
            </a:r>
            <a:r>
              <a:rPr lang="en-GB" sz="1200" spc="-20"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dirty="0">
                <a:solidFill>
                  <a:srgbClr val="231F20"/>
                </a:solidFill>
                <a:latin typeface="Montserrat"/>
                <a:cs typeface="Montserrat"/>
              </a:rPr>
              <a:t>one</a:t>
            </a:r>
            <a:r>
              <a:rPr lang="en-GB" sz="1200" spc="-20" dirty="0">
                <a:solidFill>
                  <a:srgbClr val="231F20"/>
                </a:solidFill>
                <a:latin typeface="Montserrat"/>
                <a:cs typeface="Montserrat"/>
              </a:rPr>
              <a:t> GCSE.</a:t>
            </a:r>
            <a:endParaRPr lang="en-GB" sz="1200" dirty="0">
              <a:latin typeface="Montserrat"/>
              <a:cs typeface="Montserrat"/>
            </a:endParaRPr>
          </a:p>
          <a:p>
            <a:pPr>
              <a:lnSpc>
                <a:spcPct val="100000"/>
              </a:lnSpc>
              <a:spcBef>
                <a:spcPts val="190"/>
              </a:spcBef>
            </a:pPr>
            <a:endParaRPr lang="en-GB" sz="700" dirty="0">
              <a:latin typeface="Montserrat"/>
              <a:cs typeface="Montserrat"/>
            </a:endParaRPr>
          </a:p>
          <a:p>
            <a:pPr marL="12700" marR="343535" indent="-635">
              <a:lnSpc>
                <a:spcPct val="116599"/>
              </a:lnSpc>
            </a:pPr>
            <a:r>
              <a:rPr lang="en-GB" sz="1200" b="1" dirty="0">
                <a:solidFill>
                  <a:srgbClr val="231F20"/>
                </a:solidFill>
                <a:latin typeface="Montserrat"/>
                <a:cs typeface="Montserrat"/>
              </a:rPr>
              <a:t>GCSE</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a:t>
            </a:r>
            <a:r>
              <a:rPr lang="en-GB" sz="1200" b="1" spc="-10" dirty="0">
                <a:solidFill>
                  <a:srgbClr val="231F20"/>
                </a:solidFill>
                <a:latin typeface="Montserrat"/>
                <a:cs typeface="Montserrat"/>
              </a:rPr>
              <a:t> </a:t>
            </a:r>
            <a:r>
              <a:rPr lang="en-GB" sz="1250" b="1" i="1" spc="-25" dirty="0">
                <a:solidFill>
                  <a:srgbClr val="231F20"/>
                </a:solidFill>
                <a:latin typeface="Montserrat"/>
                <a:cs typeface="Montserrat"/>
              </a:rPr>
              <a:t>These</a:t>
            </a:r>
            <a:r>
              <a:rPr lang="en-GB" sz="1250" b="1" i="1" spc="-20" dirty="0">
                <a:solidFill>
                  <a:srgbClr val="231F20"/>
                </a:solidFill>
                <a:latin typeface="Montserrat"/>
                <a:cs typeface="Montserrat"/>
              </a:rPr>
              <a:t> </a:t>
            </a:r>
            <a:r>
              <a:rPr lang="en-GB" sz="1250" b="1" i="1" spc="-65" dirty="0">
                <a:solidFill>
                  <a:srgbClr val="231F20"/>
                </a:solidFill>
                <a:latin typeface="Montserrat"/>
                <a:cs typeface="Montserrat"/>
              </a:rPr>
              <a:t>are</a:t>
            </a:r>
            <a:r>
              <a:rPr lang="en-GB" sz="1250" b="1" i="1" spc="-20" dirty="0">
                <a:solidFill>
                  <a:srgbClr val="231F20"/>
                </a:solidFill>
                <a:latin typeface="Montserrat"/>
                <a:cs typeface="Montserrat"/>
              </a:rPr>
              <a:t> the </a:t>
            </a:r>
            <a:r>
              <a:rPr lang="en-GB" sz="1250" b="1" i="1" spc="-45" dirty="0">
                <a:solidFill>
                  <a:srgbClr val="231F20"/>
                </a:solidFill>
                <a:latin typeface="Montserrat"/>
                <a:cs typeface="Montserrat"/>
              </a:rPr>
              <a:t>traditional</a:t>
            </a:r>
            <a:r>
              <a:rPr lang="en-GB" sz="1250" b="1" i="1" spc="-20" dirty="0">
                <a:solidFill>
                  <a:srgbClr val="231F20"/>
                </a:solidFill>
                <a:latin typeface="Montserrat"/>
                <a:cs typeface="Montserrat"/>
              </a:rPr>
              <a:t> </a:t>
            </a:r>
            <a:r>
              <a:rPr lang="en-GB" sz="1250" b="1" i="1" spc="-55" dirty="0">
                <a:solidFill>
                  <a:srgbClr val="231F20"/>
                </a:solidFill>
                <a:latin typeface="Montserrat"/>
                <a:cs typeface="Montserrat"/>
              </a:rPr>
              <a:t>examinations</a:t>
            </a:r>
            <a:r>
              <a:rPr lang="en-GB" sz="1250" b="1" i="1" spc="-25" dirty="0">
                <a:solidFill>
                  <a:srgbClr val="231F20"/>
                </a:solidFill>
                <a:latin typeface="Montserrat"/>
                <a:cs typeface="Montserrat"/>
              </a:rPr>
              <a:t> </a:t>
            </a:r>
            <a:r>
              <a:rPr lang="en-GB" sz="1250" b="1" i="1" spc="-45" dirty="0">
                <a:solidFill>
                  <a:srgbClr val="231F20"/>
                </a:solidFill>
                <a:latin typeface="Montserrat"/>
                <a:cs typeface="Montserrat"/>
              </a:rPr>
              <a:t>known</a:t>
            </a:r>
            <a:r>
              <a:rPr lang="en-GB" sz="1250" b="1" i="1" spc="-20" dirty="0">
                <a:solidFill>
                  <a:srgbClr val="231F20"/>
                </a:solidFill>
                <a:latin typeface="Montserrat"/>
                <a:cs typeface="Montserrat"/>
              </a:rPr>
              <a:t> </a:t>
            </a:r>
            <a:r>
              <a:rPr lang="en-GB" sz="1250" b="1" i="1" spc="-80" dirty="0">
                <a:solidFill>
                  <a:srgbClr val="231F20"/>
                </a:solidFill>
                <a:latin typeface="Montserrat"/>
                <a:cs typeface="Montserrat"/>
              </a:rPr>
              <a:t>as</a:t>
            </a:r>
            <a:r>
              <a:rPr lang="en-GB" sz="1250" b="1" i="1" spc="-15" dirty="0">
                <a:solidFill>
                  <a:srgbClr val="231F20"/>
                </a:solidFill>
                <a:latin typeface="Montserrat"/>
                <a:cs typeface="Montserrat"/>
              </a:rPr>
              <a:t> </a:t>
            </a:r>
            <a:r>
              <a:rPr lang="en-GB" sz="1250" b="1" i="1" spc="-20" dirty="0">
                <a:solidFill>
                  <a:srgbClr val="231F20"/>
                </a:solidFill>
                <a:latin typeface="Montserrat"/>
                <a:cs typeface="Montserrat"/>
              </a:rPr>
              <a:t>the </a:t>
            </a:r>
            <a:r>
              <a:rPr lang="en-GB" sz="1250" b="1" i="1" spc="-40" dirty="0">
                <a:solidFill>
                  <a:srgbClr val="231F20"/>
                </a:solidFill>
                <a:latin typeface="Montserrat"/>
                <a:cs typeface="Montserrat"/>
              </a:rPr>
              <a:t>General</a:t>
            </a:r>
            <a:r>
              <a:rPr lang="en-GB" sz="1250" b="1" i="1" spc="-20" dirty="0">
                <a:solidFill>
                  <a:srgbClr val="231F20"/>
                </a:solidFill>
                <a:latin typeface="Montserrat"/>
                <a:cs typeface="Montserrat"/>
              </a:rPr>
              <a:t> </a:t>
            </a:r>
            <a:r>
              <a:rPr lang="en-GB" sz="1250" b="1" i="1" spc="-35" dirty="0">
                <a:solidFill>
                  <a:srgbClr val="231F20"/>
                </a:solidFill>
                <a:latin typeface="Montserrat"/>
                <a:cs typeface="Montserrat"/>
              </a:rPr>
              <a:t>Certificate</a:t>
            </a:r>
            <a:r>
              <a:rPr lang="en-GB" sz="1250" b="1" i="1" spc="-20" dirty="0">
                <a:solidFill>
                  <a:srgbClr val="231F20"/>
                </a:solidFill>
                <a:latin typeface="Montserrat"/>
                <a:cs typeface="Montserrat"/>
              </a:rPr>
              <a:t> </a:t>
            </a:r>
            <a:r>
              <a:rPr lang="en-GB" sz="1250" b="1" i="1" spc="-25" dirty="0">
                <a:solidFill>
                  <a:srgbClr val="231F20"/>
                </a:solidFill>
                <a:latin typeface="Montserrat"/>
                <a:cs typeface="Montserrat"/>
              </a:rPr>
              <a:t>of </a:t>
            </a:r>
            <a:r>
              <a:rPr lang="en-GB" sz="1250" b="1" i="1" spc="-40" dirty="0">
                <a:solidFill>
                  <a:srgbClr val="231F20"/>
                </a:solidFill>
                <a:latin typeface="Montserrat"/>
                <a:cs typeface="Montserrat"/>
              </a:rPr>
              <a:t>Secondary</a:t>
            </a:r>
            <a:r>
              <a:rPr lang="en-GB" sz="1250" b="1" i="1" spc="-25" dirty="0">
                <a:solidFill>
                  <a:srgbClr val="231F20"/>
                </a:solidFill>
                <a:latin typeface="Montserrat"/>
                <a:cs typeface="Montserrat"/>
              </a:rPr>
              <a:t> </a:t>
            </a:r>
            <a:r>
              <a:rPr lang="en-GB" sz="1250" b="1" i="1" spc="-10" dirty="0">
                <a:solidFill>
                  <a:srgbClr val="231F20"/>
                </a:solidFill>
                <a:latin typeface="Montserrat"/>
                <a:cs typeface="Montserrat"/>
              </a:rPr>
              <a:t>Education.</a:t>
            </a:r>
            <a:endParaRPr lang="en-GB" sz="1250" dirty="0">
              <a:latin typeface="Montserrat"/>
              <a:cs typeface="Montserrat"/>
            </a:endParaRPr>
          </a:p>
          <a:p>
            <a:pPr marL="12700" marR="5080">
              <a:lnSpc>
                <a:spcPts val="1750"/>
              </a:lnSpc>
              <a:spcBef>
                <a:spcPts val="100"/>
              </a:spcBef>
            </a:pPr>
            <a:r>
              <a:rPr lang="en-GB" sz="1200" spc="-10" dirty="0">
                <a:solidFill>
                  <a:srgbClr val="231F20"/>
                </a:solidFill>
                <a:latin typeface="Montserrat"/>
                <a:cs typeface="Montserrat"/>
              </a:rPr>
              <a:t>Assessment</a:t>
            </a:r>
            <a:r>
              <a:rPr lang="en-GB" sz="1200" spc="-20" dirty="0">
                <a:solidFill>
                  <a:srgbClr val="231F20"/>
                </a:solidFill>
                <a:latin typeface="Montserrat"/>
                <a:cs typeface="Montserrat"/>
              </a:rPr>
              <a:t> </a:t>
            </a:r>
            <a:r>
              <a:rPr lang="en-GB" sz="1200" dirty="0">
                <a:solidFill>
                  <a:srgbClr val="231F20"/>
                </a:solidFill>
                <a:latin typeface="Montserrat"/>
                <a:cs typeface="Montserrat"/>
              </a:rPr>
              <a:t>in</a:t>
            </a:r>
            <a:r>
              <a:rPr lang="en-GB" sz="1200" spc="-15" dirty="0">
                <a:solidFill>
                  <a:srgbClr val="231F20"/>
                </a:solidFill>
                <a:latin typeface="Montserrat"/>
                <a:cs typeface="Montserrat"/>
              </a:rPr>
              <a:t> </a:t>
            </a:r>
            <a:r>
              <a:rPr lang="en-GB" sz="1200" dirty="0">
                <a:solidFill>
                  <a:srgbClr val="231F20"/>
                </a:solidFill>
                <a:latin typeface="Montserrat"/>
                <a:cs typeface="Montserrat"/>
              </a:rPr>
              <a:t>all</a:t>
            </a:r>
            <a:r>
              <a:rPr lang="en-GB" sz="1200" spc="-20" dirty="0">
                <a:solidFill>
                  <a:srgbClr val="231F20"/>
                </a:solidFill>
                <a:latin typeface="Montserrat"/>
                <a:cs typeface="Montserrat"/>
              </a:rPr>
              <a:t> </a:t>
            </a:r>
            <a:r>
              <a:rPr lang="en-GB" sz="1200" dirty="0">
                <a:solidFill>
                  <a:srgbClr val="231F20"/>
                </a:solidFill>
                <a:latin typeface="Montserrat"/>
                <a:cs typeface="Montserrat"/>
              </a:rPr>
              <a:t>GCSE</a:t>
            </a:r>
            <a:r>
              <a:rPr lang="en-GB" sz="1200" spc="-15" dirty="0">
                <a:solidFill>
                  <a:srgbClr val="231F20"/>
                </a:solidFill>
                <a:latin typeface="Montserrat"/>
                <a:cs typeface="Montserrat"/>
              </a:rPr>
              <a:t> </a:t>
            </a:r>
            <a:r>
              <a:rPr lang="en-GB" sz="1200" dirty="0">
                <a:solidFill>
                  <a:srgbClr val="231F20"/>
                </a:solidFill>
                <a:latin typeface="Montserrat"/>
                <a:cs typeface="Montserrat"/>
              </a:rPr>
              <a:t>qualifications</a:t>
            </a:r>
            <a:r>
              <a:rPr lang="en-GB" sz="1200" spc="-20" dirty="0">
                <a:solidFill>
                  <a:srgbClr val="231F20"/>
                </a:solidFill>
                <a:latin typeface="Montserrat"/>
                <a:cs typeface="Montserrat"/>
              </a:rPr>
              <a:t> </a:t>
            </a:r>
            <a:r>
              <a:rPr lang="en-GB" sz="1200" dirty="0">
                <a:solidFill>
                  <a:srgbClr val="231F20"/>
                </a:solidFill>
                <a:latin typeface="Montserrat"/>
                <a:cs typeface="Montserrat"/>
              </a:rPr>
              <a:t>is</a:t>
            </a:r>
            <a:r>
              <a:rPr lang="en-GB" sz="1200" spc="-15" dirty="0">
                <a:solidFill>
                  <a:srgbClr val="231F20"/>
                </a:solidFill>
                <a:latin typeface="Montserrat"/>
                <a:cs typeface="Montserrat"/>
              </a:rPr>
              <a:t> </a:t>
            </a:r>
            <a:r>
              <a:rPr lang="en-GB" sz="1200" dirty="0">
                <a:solidFill>
                  <a:srgbClr val="231F20"/>
                </a:solidFill>
                <a:latin typeface="Montserrat"/>
                <a:cs typeface="Montserrat"/>
              </a:rPr>
              <a:t>now</a:t>
            </a:r>
            <a:r>
              <a:rPr lang="en-GB" sz="1200" spc="-15" dirty="0">
                <a:solidFill>
                  <a:srgbClr val="231F20"/>
                </a:solidFill>
                <a:latin typeface="Montserrat"/>
                <a:cs typeface="Montserrat"/>
              </a:rPr>
              <a:t> l</a:t>
            </a:r>
            <a:r>
              <a:rPr lang="en-GB" sz="1200" dirty="0">
                <a:solidFill>
                  <a:srgbClr val="231F20"/>
                </a:solidFill>
                <a:latin typeface="Montserrat"/>
                <a:cs typeface="Montserrat"/>
              </a:rPr>
              <a:t>inear.</a:t>
            </a:r>
            <a:r>
              <a:rPr lang="en-GB" sz="1200" spc="-20" dirty="0">
                <a:solidFill>
                  <a:srgbClr val="231F20"/>
                </a:solidFill>
                <a:latin typeface="Montserrat"/>
                <a:cs typeface="Montserrat"/>
              </a:rPr>
              <a:t> </a:t>
            </a:r>
            <a:r>
              <a:rPr lang="en-GB" sz="1200" dirty="0">
                <a:solidFill>
                  <a:srgbClr val="231F20"/>
                </a:solidFill>
                <a:latin typeface="Montserrat"/>
                <a:cs typeface="Montserrat"/>
              </a:rPr>
              <a:t>This</a:t>
            </a:r>
            <a:r>
              <a:rPr lang="en-GB" sz="1200" spc="-15" dirty="0">
                <a:solidFill>
                  <a:srgbClr val="231F20"/>
                </a:solidFill>
                <a:latin typeface="Montserrat"/>
                <a:cs typeface="Montserrat"/>
              </a:rPr>
              <a:t> </a:t>
            </a:r>
            <a:r>
              <a:rPr lang="en-GB" sz="1200" dirty="0">
                <a:solidFill>
                  <a:srgbClr val="231F20"/>
                </a:solidFill>
                <a:latin typeface="Montserrat"/>
                <a:cs typeface="Montserrat"/>
              </a:rPr>
              <a:t>means</a:t>
            </a:r>
            <a:r>
              <a:rPr lang="en-GB" sz="1200" spc="-20" dirty="0">
                <a:solidFill>
                  <a:srgbClr val="231F20"/>
                </a:solidFill>
                <a:latin typeface="Montserrat"/>
                <a:cs typeface="Montserrat"/>
              </a:rPr>
              <a:t> </a:t>
            </a:r>
            <a:r>
              <a:rPr lang="en-GB" sz="1200" dirty="0">
                <a:solidFill>
                  <a:srgbClr val="231F20"/>
                </a:solidFill>
                <a:latin typeface="Montserrat"/>
                <a:cs typeface="Montserrat"/>
              </a:rPr>
              <a:t>that</a:t>
            </a:r>
            <a:r>
              <a:rPr lang="en-GB" sz="1200" spc="-15" dirty="0">
                <a:solidFill>
                  <a:srgbClr val="231F20"/>
                </a:solidFill>
                <a:latin typeface="Montserrat"/>
                <a:cs typeface="Montserrat"/>
              </a:rPr>
              <a:t> </a:t>
            </a:r>
            <a:r>
              <a:rPr lang="en-GB" sz="1200" dirty="0">
                <a:solidFill>
                  <a:srgbClr val="231F20"/>
                </a:solidFill>
                <a:latin typeface="Montserrat"/>
                <a:cs typeface="Montserrat"/>
              </a:rPr>
              <a:t>all</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examinations</a:t>
            </a:r>
            <a:r>
              <a:rPr lang="en-GB" sz="1200" spc="-20" dirty="0">
                <a:solidFill>
                  <a:srgbClr val="231F20"/>
                </a:solidFill>
                <a:latin typeface="Montserrat"/>
                <a:cs typeface="Montserrat"/>
              </a:rPr>
              <a:t> </a:t>
            </a:r>
            <a:r>
              <a:rPr lang="en-GB" sz="1200" spc="-25" dirty="0">
                <a:solidFill>
                  <a:srgbClr val="231F20"/>
                </a:solidFill>
                <a:latin typeface="Montserrat"/>
                <a:cs typeface="Montserrat"/>
              </a:rPr>
              <a:t>and </a:t>
            </a:r>
            <a:r>
              <a:rPr lang="en-GB" sz="1200" dirty="0">
                <a:solidFill>
                  <a:srgbClr val="231F20"/>
                </a:solidFill>
                <a:latin typeface="Montserrat"/>
                <a:cs typeface="Montserrat"/>
              </a:rPr>
              <a:t>submission</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marks</a:t>
            </a:r>
            <a:r>
              <a:rPr lang="en-GB" sz="1200" spc="-30" dirty="0">
                <a:solidFill>
                  <a:srgbClr val="231F20"/>
                </a:solidFill>
                <a:latin typeface="Montserrat"/>
                <a:cs typeface="Montserrat"/>
              </a:rPr>
              <a:t> </a:t>
            </a:r>
            <a:r>
              <a:rPr lang="en-GB" sz="1200" dirty="0">
                <a:solidFill>
                  <a:srgbClr val="231F20"/>
                </a:solidFill>
                <a:latin typeface="Montserrat"/>
                <a:cs typeface="Montserrat"/>
              </a:rPr>
              <a:t>happen</a:t>
            </a:r>
            <a:r>
              <a:rPr lang="en-GB" sz="1200" spc="-25" dirty="0">
                <a:solidFill>
                  <a:srgbClr val="231F20"/>
                </a:solidFill>
                <a:latin typeface="Montserrat"/>
                <a:cs typeface="Montserrat"/>
              </a:rPr>
              <a:t> </a:t>
            </a:r>
            <a:r>
              <a:rPr lang="en-GB" sz="1200" dirty="0">
                <a:solidFill>
                  <a:srgbClr val="231F20"/>
                </a:solidFill>
                <a:latin typeface="Montserrat"/>
                <a:cs typeface="Montserrat"/>
              </a:rPr>
              <a:t>at</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end</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a:t>
            </a:r>
            <a:r>
              <a:rPr lang="en-GB" sz="1200" spc="260" dirty="0">
                <a:solidFill>
                  <a:srgbClr val="231F20"/>
                </a:solidFill>
                <a:latin typeface="Montserrat"/>
                <a:cs typeface="Montserrat"/>
              </a:rPr>
              <a:t> </a:t>
            </a:r>
            <a:r>
              <a:rPr lang="en-GB" sz="1200" dirty="0">
                <a:solidFill>
                  <a:srgbClr val="231F20"/>
                </a:solidFill>
                <a:latin typeface="Montserrat"/>
                <a:cs typeface="Montserrat"/>
              </a:rPr>
              <a:t>Some</a:t>
            </a:r>
            <a:r>
              <a:rPr lang="en-GB" sz="1200" spc="-25" dirty="0">
                <a:solidFill>
                  <a:srgbClr val="231F20"/>
                </a:solidFill>
                <a:latin typeface="Montserrat"/>
                <a:cs typeface="Montserrat"/>
              </a:rPr>
              <a:t> </a:t>
            </a:r>
            <a:r>
              <a:rPr lang="en-GB" sz="1200" dirty="0">
                <a:solidFill>
                  <a:srgbClr val="231F20"/>
                </a:solidFill>
                <a:latin typeface="Montserrat"/>
                <a:cs typeface="Montserrat"/>
              </a:rPr>
              <a:t>parts</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examined </a:t>
            </a:r>
            <a:r>
              <a:rPr lang="en-GB" sz="1200" dirty="0">
                <a:solidFill>
                  <a:srgbClr val="231F20"/>
                </a:solidFill>
                <a:latin typeface="Montserrat"/>
                <a:cs typeface="Montserrat"/>
              </a:rPr>
              <a:t>as</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Controlled</a:t>
            </a:r>
            <a:r>
              <a:rPr lang="en-GB" sz="1200" spc="-30" dirty="0">
                <a:solidFill>
                  <a:srgbClr val="231F20"/>
                </a:solidFill>
                <a:latin typeface="Montserrat"/>
                <a:cs typeface="Montserrat"/>
              </a:rPr>
              <a:t> </a:t>
            </a:r>
            <a:r>
              <a:rPr lang="en-GB" sz="1200" dirty="0">
                <a:solidFill>
                  <a:srgbClr val="231F20"/>
                </a:solidFill>
                <a:latin typeface="Montserrat"/>
                <a:cs typeface="Montserrat"/>
              </a:rPr>
              <a:t>Assessments.</a:t>
            </a:r>
            <a:r>
              <a:rPr lang="en-GB" sz="1200" spc="-25" dirty="0">
                <a:solidFill>
                  <a:srgbClr val="231F20"/>
                </a:solidFill>
                <a:latin typeface="Montserrat"/>
                <a:cs typeface="Montserrat"/>
              </a:rPr>
              <a:t> </a:t>
            </a:r>
            <a:r>
              <a:rPr lang="en-GB" sz="1200" dirty="0">
                <a:solidFill>
                  <a:srgbClr val="231F20"/>
                </a:solidFill>
                <a:latin typeface="Montserrat"/>
                <a:cs typeface="Montserrat"/>
              </a:rPr>
              <a:t>This</a:t>
            </a:r>
            <a:r>
              <a:rPr lang="en-GB" sz="1200" spc="-30" dirty="0">
                <a:solidFill>
                  <a:srgbClr val="231F20"/>
                </a:solidFill>
                <a:latin typeface="Montserrat"/>
                <a:cs typeface="Montserrat"/>
              </a:rPr>
              <a:t> </a:t>
            </a:r>
            <a:r>
              <a:rPr lang="en-GB" sz="1200" dirty="0">
                <a:solidFill>
                  <a:srgbClr val="231F20"/>
                </a:solidFill>
                <a:latin typeface="Montserrat"/>
                <a:cs typeface="Montserrat"/>
              </a:rPr>
              <a:t>means</a:t>
            </a:r>
            <a:r>
              <a:rPr lang="en-GB" sz="1200" spc="-25" dirty="0">
                <a:solidFill>
                  <a:srgbClr val="231F20"/>
                </a:solidFill>
                <a:latin typeface="Montserrat"/>
                <a:cs typeface="Montserrat"/>
              </a:rPr>
              <a:t> </a:t>
            </a:r>
            <a:r>
              <a:rPr lang="en-GB" sz="1200" dirty="0">
                <a:solidFill>
                  <a:srgbClr val="231F20"/>
                </a:solidFill>
                <a:latin typeface="Montserrat"/>
                <a:cs typeface="Montserrat"/>
              </a:rPr>
              <a:t>that</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may</a:t>
            </a:r>
            <a:r>
              <a:rPr lang="en-GB" sz="1200" spc="-25" dirty="0">
                <a:solidFill>
                  <a:srgbClr val="231F20"/>
                </a:solidFill>
                <a:latin typeface="Montserrat"/>
                <a:cs typeface="Montserrat"/>
              </a:rPr>
              <a:t> </a:t>
            </a:r>
            <a:r>
              <a:rPr lang="en-GB" sz="1200" dirty="0">
                <a:solidFill>
                  <a:srgbClr val="231F20"/>
                </a:solidFill>
                <a:latin typeface="Montserrat"/>
                <a:cs typeface="Montserrat"/>
              </a:rPr>
              <a:t>prepare</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research</a:t>
            </a:r>
            <a:r>
              <a:rPr lang="en-GB" sz="1200" spc="-30" dirty="0">
                <a:solidFill>
                  <a:srgbClr val="231F20"/>
                </a:solidFill>
                <a:latin typeface="Montserrat"/>
                <a:cs typeface="Montserrat"/>
              </a:rPr>
              <a:t> </a:t>
            </a:r>
            <a:r>
              <a:rPr lang="en-GB" sz="1200" dirty="0">
                <a:solidFill>
                  <a:srgbClr val="231F20"/>
                </a:solidFill>
                <a:latin typeface="Montserrat"/>
                <a:cs typeface="Montserrat"/>
              </a:rPr>
              <a:t>over</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period</a:t>
            </a:r>
            <a:r>
              <a:rPr lang="en-GB" sz="1200" spc="500"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time,</a:t>
            </a:r>
            <a:r>
              <a:rPr lang="en-GB" sz="1200" spc="-25" dirty="0">
                <a:solidFill>
                  <a:srgbClr val="231F20"/>
                </a:solidFill>
                <a:latin typeface="Montserrat"/>
                <a:cs typeface="Montserrat"/>
              </a:rPr>
              <a:t> </a:t>
            </a:r>
            <a:r>
              <a:rPr lang="en-GB" sz="1200" dirty="0">
                <a:solidFill>
                  <a:srgbClr val="231F20"/>
                </a:solidFill>
                <a:latin typeface="Montserrat"/>
                <a:cs typeface="Montserrat"/>
              </a:rPr>
              <a:t>before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completing</a:t>
            </a:r>
            <a:r>
              <a:rPr lang="en-GB" sz="1200" spc="-25" dirty="0">
                <a:solidFill>
                  <a:srgbClr val="231F20"/>
                </a:solidFill>
                <a:latin typeface="Montserrat"/>
                <a:cs typeface="Montserrat"/>
              </a:rPr>
              <a:t> </a:t>
            </a:r>
            <a:r>
              <a:rPr lang="en-GB" sz="1200" dirty="0">
                <a:solidFill>
                  <a:srgbClr val="231F20"/>
                </a:solidFill>
                <a:latin typeface="Montserrat"/>
                <a:cs typeface="Montserrat"/>
              </a:rPr>
              <a:t>an</a:t>
            </a:r>
            <a:r>
              <a:rPr lang="en-GB" sz="1200" spc="-25" dirty="0">
                <a:solidFill>
                  <a:srgbClr val="231F20"/>
                </a:solidFill>
                <a:latin typeface="Montserrat"/>
                <a:cs typeface="Montserrat"/>
              </a:rPr>
              <a:t> </a:t>
            </a:r>
            <a:r>
              <a:rPr lang="en-GB" sz="1200" dirty="0">
                <a:solidFill>
                  <a:srgbClr val="231F20"/>
                </a:solidFill>
                <a:latin typeface="Montserrat"/>
                <a:cs typeface="Montserrat"/>
              </a:rPr>
              <a:t>extended</a:t>
            </a:r>
            <a:r>
              <a:rPr lang="en-GB" sz="1200" spc="-25" dirty="0">
                <a:solidFill>
                  <a:srgbClr val="231F20"/>
                </a:solidFill>
                <a:latin typeface="Montserrat"/>
                <a:cs typeface="Montserrat"/>
              </a:rPr>
              <a:t> </a:t>
            </a:r>
            <a:r>
              <a:rPr lang="en-GB" sz="1200" dirty="0">
                <a:solidFill>
                  <a:srgbClr val="231F20"/>
                </a:solidFill>
                <a:latin typeface="Montserrat"/>
                <a:cs typeface="Montserrat"/>
              </a:rPr>
              <a:t>task</a:t>
            </a:r>
            <a:r>
              <a:rPr lang="en-GB" sz="1200" spc="-25" dirty="0">
                <a:solidFill>
                  <a:srgbClr val="231F20"/>
                </a:solidFill>
                <a:latin typeface="Montserrat"/>
                <a:cs typeface="Montserrat"/>
              </a:rPr>
              <a:t> </a:t>
            </a:r>
            <a:r>
              <a:rPr lang="en-GB" sz="1200" dirty="0">
                <a:solidFill>
                  <a:srgbClr val="231F20"/>
                </a:solidFill>
                <a:latin typeface="Montserrat"/>
                <a:cs typeface="Montserrat"/>
              </a:rPr>
              <a:t>under</a:t>
            </a:r>
            <a:r>
              <a:rPr lang="en-GB" sz="1200" spc="-25" dirty="0">
                <a:solidFill>
                  <a:srgbClr val="231F20"/>
                </a:solidFill>
                <a:latin typeface="Montserrat"/>
                <a:cs typeface="Montserrat"/>
              </a:rPr>
              <a:t> </a:t>
            </a:r>
            <a:r>
              <a:rPr lang="en-GB" sz="1200" dirty="0">
                <a:solidFill>
                  <a:srgbClr val="231F20"/>
                </a:solidFill>
                <a:latin typeface="Montserrat"/>
                <a:cs typeface="Montserrat"/>
              </a:rPr>
              <a:t>formal</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examination</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conditions.</a:t>
            </a:r>
            <a:endParaRPr lang="en-GB" sz="1200" dirty="0">
              <a:latin typeface="Montserrat"/>
              <a:cs typeface="Montserrat"/>
            </a:endParaRPr>
          </a:p>
          <a:p>
            <a:pPr>
              <a:lnSpc>
                <a:spcPct val="100000"/>
              </a:lnSpc>
              <a:spcBef>
                <a:spcPts val="175"/>
              </a:spcBef>
            </a:pPr>
            <a:endParaRPr lang="en-GB" sz="1200" dirty="0">
              <a:latin typeface="Montserrat"/>
              <a:cs typeface="Montserrat"/>
            </a:endParaRPr>
          </a:p>
          <a:p>
            <a:pPr marL="12700" marR="5080">
              <a:lnSpc>
                <a:spcPct val="121500"/>
              </a:lnSpc>
            </a:pPr>
            <a:r>
              <a:rPr lang="en-GB" sz="1200" dirty="0">
                <a:solidFill>
                  <a:srgbClr val="231F20"/>
                </a:solidFill>
                <a:latin typeface="Montserrat"/>
                <a:cs typeface="Montserrat"/>
              </a:rPr>
              <a:t>Students</a:t>
            </a:r>
            <a:r>
              <a:rPr lang="en-GB" sz="1200" spc="-30" dirty="0">
                <a:solidFill>
                  <a:srgbClr val="231F20"/>
                </a:solidFill>
                <a:latin typeface="Montserrat"/>
                <a:cs typeface="Montserrat"/>
              </a:rPr>
              <a:t> </a:t>
            </a:r>
            <a:r>
              <a:rPr lang="en-GB" sz="1200" dirty="0">
                <a:solidFill>
                  <a:srgbClr val="231F20"/>
                </a:solidFill>
                <a:latin typeface="Montserrat"/>
                <a:cs typeface="Montserrat"/>
              </a:rPr>
              <a:t>who</a:t>
            </a:r>
            <a:r>
              <a:rPr lang="en-GB" sz="1200" spc="-30" dirty="0">
                <a:solidFill>
                  <a:srgbClr val="231F20"/>
                </a:solidFill>
                <a:latin typeface="Montserrat"/>
                <a:cs typeface="Montserrat"/>
              </a:rPr>
              <a:t> </a:t>
            </a:r>
            <a:r>
              <a:rPr lang="en-GB" sz="1200" dirty="0">
                <a:solidFill>
                  <a:srgbClr val="231F20"/>
                </a:solidFill>
                <a:latin typeface="Montserrat"/>
                <a:cs typeface="Montserrat"/>
              </a:rPr>
              <a:t>achieve</a:t>
            </a:r>
            <a:r>
              <a:rPr lang="en-GB" sz="1200" spc="-30" dirty="0">
                <a:solidFill>
                  <a:srgbClr val="231F20"/>
                </a:solidFill>
                <a:latin typeface="Montserrat"/>
                <a:cs typeface="Montserrat"/>
              </a:rPr>
              <a:t> </a:t>
            </a:r>
            <a:r>
              <a:rPr lang="en-GB" sz="1200" dirty="0">
                <a:solidFill>
                  <a:srgbClr val="231F20"/>
                </a:solidFill>
                <a:latin typeface="Montserrat"/>
                <a:cs typeface="Montserrat"/>
              </a:rPr>
              <a:t>high</a:t>
            </a:r>
            <a:r>
              <a:rPr lang="en-GB" sz="1200" spc="-30" dirty="0">
                <a:solidFill>
                  <a:srgbClr val="231F20"/>
                </a:solidFill>
                <a:latin typeface="Montserrat"/>
                <a:cs typeface="Montserrat"/>
              </a:rPr>
              <a:t> </a:t>
            </a:r>
            <a:r>
              <a:rPr lang="en-GB" sz="1200" dirty="0">
                <a:solidFill>
                  <a:srgbClr val="231F20"/>
                </a:solidFill>
                <a:latin typeface="Montserrat"/>
                <a:cs typeface="Montserrat"/>
              </a:rPr>
              <a:t>GCSE</a:t>
            </a:r>
            <a:r>
              <a:rPr lang="en-GB" sz="1200" spc="-30" dirty="0">
                <a:solidFill>
                  <a:srgbClr val="231F20"/>
                </a:solidFill>
                <a:latin typeface="Montserrat"/>
                <a:cs typeface="Montserrat"/>
              </a:rPr>
              <a:t> </a:t>
            </a:r>
            <a:r>
              <a:rPr lang="en-GB" sz="1200" dirty="0">
                <a:solidFill>
                  <a:srgbClr val="231F20"/>
                </a:solidFill>
                <a:latin typeface="Montserrat"/>
                <a:cs typeface="Montserrat"/>
              </a:rPr>
              <a:t>or</a:t>
            </a:r>
            <a:r>
              <a:rPr lang="en-GB" sz="1200" spc="-25" dirty="0">
                <a:solidFill>
                  <a:srgbClr val="231F20"/>
                </a:solidFill>
                <a:latin typeface="Montserrat"/>
                <a:cs typeface="Montserrat"/>
              </a:rPr>
              <a:t> </a:t>
            </a:r>
            <a:r>
              <a:rPr lang="en-GB" sz="1200" dirty="0">
                <a:solidFill>
                  <a:srgbClr val="231F20"/>
                </a:solidFill>
                <a:latin typeface="Montserrat"/>
                <a:cs typeface="Montserrat"/>
              </a:rPr>
              <a:t>BTEC</a:t>
            </a:r>
            <a:r>
              <a:rPr lang="en-GB" sz="1200" spc="-30" dirty="0">
                <a:solidFill>
                  <a:srgbClr val="231F20"/>
                </a:solidFill>
                <a:latin typeface="Montserrat"/>
                <a:cs typeface="Montserrat"/>
              </a:rPr>
              <a:t> </a:t>
            </a:r>
            <a:r>
              <a:rPr lang="en-GB" sz="1200" dirty="0">
                <a:solidFill>
                  <a:srgbClr val="231F20"/>
                </a:solidFill>
                <a:latin typeface="Montserrat"/>
                <a:cs typeface="Montserrat"/>
              </a:rPr>
              <a:t>grades</a:t>
            </a:r>
            <a:r>
              <a:rPr lang="en-GB" sz="1200" spc="-30" dirty="0">
                <a:solidFill>
                  <a:srgbClr val="231F20"/>
                </a:solidFill>
                <a:latin typeface="Montserrat"/>
                <a:cs typeface="Montserrat"/>
              </a:rPr>
              <a:t> </a:t>
            </a:r>
            <a:r>
              <a:rPr lang="en-GB" sz="1200" dirty="0">
                <a:solidFill>
                  <a:srgbClr val="231F20"/>
                </a:solidFill>
                <a:latin typeface="Montserrat"/>
                <a:cs typeface="Montserrat"/>
              </a:rPr>
              <a:t>can</a:t>
            </a:r>
            <a:r>
              <a:rPr lang="en-GB" sz="1200" spc="-30" dirty="0">
                <a:solidFill>
                  <a:srgbClr val="231F20"/>
                </a:solidFill>
                <a:latin typeface="Montserrat"/>
                <a:cs typeface="Montserrat"/>
              </a:rPr>
              <a:t> </a:t>
            </a:r>
            <a:r>
              <a:rPr lang="en-GB" sz="1200" dirty="0">
                <a:solidFill>
                  <a:srgbClr val="231F20"/>
                </a:solidFill>
                <a:latin typeface="Montserrat"/>
                <a:cs typeface="Montserrat"/>
              </a:rPr>
              <a:t>progress</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Level</a:t>
            </a:r>
            <a:r>
              <a:rPr lang="en-GB" sz="1200" spc="-25" dirty="0">
                <a:solidFill>
                  <a:srgbClr val="231F20"/>
                </a:solidFill>
                <a:latin typeface="Montserrat"/>
                <a:cs typeface="Montserrat"/>
              </a:rPr>
              <a:t> </a:t>
            </a:r>
            <a:r>
              <a:rPr lang="en-GB" sz="1200" dirty="0">
                <a:solidFill>
                  <a:srgbClr val="231F20"/>
                </a:solidFill>
                <a:latin typeface="Montserrat"/>
                <a:cs typeface="Montserrat"/>
              </a:rPr>
              <a:t>3</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courses:</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AGCE </a:t>
            </a:r>
            <a:r>
              <a:rPr lang="en-GB" sz="1200" dirty="0">
                <a:solidFill>
                  <a:srgbClr val="231F20"/>
                </a:solidFill>
                <a:latin typeface="Montserrat"/>
                <a:cs typeface="Montserrat"/>
              </a:rPr>
              <a:t>(Advanced</a:t>
            </a:r>
            <a:r>
              <a:rPr lang="en-GB" sz="1200" spc="-30" dirty="0">
                <a:solidFill>
                  <a:srgbClr val="231F20"/>
                </a:solidFill>
                <a:latin typeface="Montserrat"/>
                <a:cs typeface="Montserrat"/>
              </a:rPr>
              <a:t> </a:t>
            </a:r>
            <a:r>
              <a:rPr lang="en-GB" sz="1200" dirty="0">
                <a:solidFill>
                  <a:srgbClr val="231F20"/>
                </a:solidFill>
                <a:latin typeface="Montserrat"/>
                <a:cs typeface="Montserrat"/>
              </a:rPr>
              <a:t>General</a:t>
            </a:r>
            <a:r>
              <a:rPr lang="en-GB" sz="1200" spc="-25" dirty="0">
                <a:solidFill>
                  <a:srgbClr val="231F20"/>
                </a:solidFill>
                <a:latin typeface="Montserrat"/>
                <a:cs typeface="Montserrat"/>
              </a:rPr>
              <a:t> </a:t>
            </a:r>
            <a:r>
              <a:rPr lang="en-GB" sz="1200" dirty="0">
                <a:solidFill>
                  <a:srgbClr val="231F20"/>
                </a:solidFill>
                <a:latin typeface="Montserrat"/>
                <a:cs typeface="Montserrat"/>
              </a:rPr>
              <a:t>Certificate</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Education)</a:t>
            </a:r>
            <a:r>
              <a:rPr lang="en-GB" sz="1200" spc="-25" dirty="0">
                <a:solidFill>
                  <a:srgbClr val="231F20"/>
                </a:solidFill>
                <a:latin typeface="Montserrat"/>
                <a:cs typeface="Montserrat"/>
              </a:rPr>
              <a:t> </a:t>
            </a:r>
            <a:r>
              <a:rPr lang="en-GB" sz="1200" dirty="0">
                <a:solidFill>
                  <a:srgbClr val="231F20"/>
                </a:solidFill>
                <a:latin typeface="Montserrat"/>
                <a:cs typeface="Montserrat"/>
              </a:rPr>
              <a:t>or</a:t>
            </a:r>
            <a:r>
              <a:rPr lang="en-GB" sz="1200" spc="-25" dirty="0">
                <a:solidFill>
                  <a:srgbClr val="231F20"/>
                </a:solidFill>
                <a:latin typeface="Montserrat"/>
                <a:cs typeface="Montserrat"/>
              </a:rPr>
              <a:t> </a:t>
            </a:r>
            <a:r>
              <a:rPr lang="en-GB" sz="1200" dirty="0">
                <a:solidFill>
                  <a:srgbClr val="231F20"/>
                </a:solidFill>
                <a:latin typeface="Montserrat"/>
                <a:cs typeface="Montserrat"/>
              </a:rPr>
              <a:t>BTEC</a:t>
            </a:r>
            <a:r>
              <a:rPr lang="en-GB" sz="1200" spc="-30" dirty="0">
                <a:solidFill>
                  <a:srgbClr val="231F20"/>
                </a:solidFill>
                <a:latin typeface="Montserrat"/>
                <a:cs typeface="Montserrat"/>
              </a:rPr>
              <a:t> </a:t>
            </a:r>
            <a:r>
              <a:rPr lang="en-GB" sz="1200" dirty="0">
                <a:solidFill>
                  <a:srgbClr val="231F20"/>
                </a:solidFill>
                <a:latin typeface="Montserrat"/>
                <a:cs typeface="Montserrat"/>
              </a:rPr>
              <a:t>National</a:t>
            </a:r>
            <a:r>
              <a:rPr lang="en-GB" sz="1200" spc="-25" dirty="0">
                <a:solidFill>
                  <a:srgbClr val="231F20"/>
                </a:solidFill>
                <a:latin typeface="Montserrat"/>
                <a:cs typeface="Montserrat"/>
              </a:rPr>
              <a:t> </a:t>
            </a:r>
            <a:r>
              <a:rPr lang="en-GB" sz="1200" dirty="0">
                <a:solidFill>
                  <a:srgbClr val="231F20"/>
                </a:solidFill>
                <a:latin typeface="Montserrat"/>
                <a:cs typeface="Montserrat"/>
              </a:rPr>
              <a:t>qualifications</a:t>
            </a:r>
            <a:r>
              <a:rPr lang="en-GB" sz="1200" spc="-25" dirty="0">
                <a:solidFill>
                  <a:srgbClr val="231F20"/>
                </a:solidFill>
                <a:latin typeface="Montserrat"/>
                <a:cs typeface="Montserrat"/>
              </a:rPr>
              <a:t> </a:t>
            </a:r>
            <a:r>
              <a:rPr lang="en-GB" sz="1200" dirty="0">
                <a:solidFill>
                  <a:srgbClr val="231F20"/>
                </a:solidFill>
                <a:latin typeface="Montserrat"/>
                <a:cs typeface="Montserrat"/>
              </a:rPr>
              <a:t>after</a:t>
            </a:r>
            <a:r>
              <a:rPr lang="en-GB" sz="1200" spc="-25" dirty="0">
                <a:solidFill>
                  <a:srgbClr val="231F20"/>
                </a:solidFill>
                <a:latin typeface="Montserrat"/>
                <a:cs typeface="Montserrat"/>
              </a:rPr>
              <a:t> </a:t>
            </a:r>
            <a:r>
              <a:rPr lang="en-GB" sz="1200" dirty="0">
                <a:solidFill>
                  <a:srgbClr val="231F20"/>
                </a:solidFill>
                <a:latin typeface="Montserrat"/>
                <a:cs typeface="Montserrat"/>
              </a:rPr>
              <a:t>age</a:t>
            </a:r>
            <a:r>
              <a:rPr lang="en-GB" sz="1200" spc="-30" dirty="0">
                <a:solidFill>
                  <a:srgbClr val="231F20"/>
                </a:solidFill>
                <a:latin typeface="Montserrat"/>
                <a:cs typeface="Montserrat"/>
              </a:rPr>
              <a:t> </a:t>
            </a:r>
            <a:r>
              <a:rPr lang="en-GB" sz="1200" spc="-25" dirty="0">
                <a:solidFill>
                  <a:srgbClr val="231F20"/>
                </a:solidFill>
                <a:latin typeface="Montserrat"/>
                <a:cs typeface="Montserrat"/>
              </a:rPr>
              <a:t>16. </a:t>
            </a:r>
            <a:r>
              <a:rPr lang="en-GB" sz="1200" dirty="0">
                <a:solidFill>
                  <a:srgbClr val="231F20"/>
                </a:solidFill>
                <a:latin typeface="Montserrat"/>
                <a:cs typeface="Montserrat"/>
              </a:rPr>
              <a:t>Most</a:t>
            </a:r>
            <a:r>
              <a:rPr lang="en-GB" sz="1200" spc="-30" dirty="0">
                <a:solidFill>
                  <a:srgbClr val="231F20"/>
                </a:solidFill>
                <a:latin typeface="Montserrat"/>
                <a:cs typeface="Montserrat"/>
              </a:rPr>
              <a:t> </a:t>
            </a:r>
            <a:r>
              <a:rPr lang="en-GB" sz="1200" dirty="0">
                <a:solidFill>
                  <a:srgbClr val="231F20"/>
                </a:solidFill>
                <a:latin typeface="Montserrat"/>
                <a:cs typeface="Montserrat"/>
              </a:rPr>
              <a:t>jobs,</a:t>
            </a:r>
            <a:r>
              <a:rPr lang="en-GB" sz="1200" spc="-25" dirty="0">
                <a:solidFill>
                  <a:srgbClr val="231F20"/>
                </a:solidFill>
                <a:latin typeface="Montserrat"/>
                <a:cs typeface="Montserrat"/>
              </a:rPr>
              <a:t> </a:t>
            </a:r>
            <a:r>
              <a:rPr lang="en-GB" sz="1200" dirty="0">
                <a:solidFill>
                  <a:srgbClr val="231F20"/>
                </a:solidFill>
                <a:latin typeface="Montserrat"/>
                <a:cs typeface="Montserrat"/>
              </a:rPr>
              <a:t>places</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training</a:t>
            </a:r>
            <a:r>
              <a:rPr lang="en-GB" sz="1200" spc="-30" dirty="0">
                <a:solidFill>
                  <a:srgbClr val="231F20"/>
                </a:solidFill>
                <a:latin typeface="Montserrat"/>
                <a:cs typeface="Montserrat"/>
              </a:rPr>
              <a:t> </a:t>
            </a:r>
            <a:r>
              <a:rPr lang="en-GB" sz="1200" dirty="0">
                <a:solidFill>
                  <a:srgbClr val="231F20"/>
                </a:solidFill>
                <a:latin typeface="Montserrat"/>
                <a:cs typeface="Montserrat"/>
              </a:rPr>
              <a:t>or</a:t>
            </a:r>
            <a:r>
              <a:rPr lang="en-GB" sz="1200" spc="-25" dirty="0">
                <a:solidFill>
                  <a:srgbClr val="231F20"/>
                </a:solidFill>
                <a:latin typeface="Montserrat"/>
                <a:cs typeface="Montserrat"/>
              </a:rPr>
              <a:t> </a:t>
            </a:r>
            <a:r>
              <a:rPr lang="en-GB" sz="1200" dirty="0">
                <a:solidFill>
                  <a:srgbClr val="231F20"/>
                </a:solidFill>
                <a:latin typeface="Montserrat"/>
                <a:cs typeface="Montserrat"/>
              </a:rPr>
              <a:t>further</a:t>
            </a:r>
            <a:r>
              <a:rPr lang="en-GB" sz="1200" spc="-30" dirty="0">
                <a:solidFill>
                  <a:srgbClr val="231F20"/>
                </a:solidFill>
                <a:latin typeface="Montserrat"/>
                <a:cs typeface="Montserrat"/>
              </a:rPr>
              <a:t> </a:t>
            </a:r>
            <a:r>
              <a:rPr lang="en-GB" sz="1200" dirty="0">
                <a:solidFill>
                  <a:srgbClr val="231F20"/>
                </a:solidFill>
                <a:latin typeface="Montserrat"/>
                <a:cs typeface="Montserrat"/>
              </a:rPr>
              <a:t>education</a:t>
            </a:r>
            <a:r>
              <a:rPr lang="en-GB" sz="1200" spc="-25" dirty="0">
                <a:solidFill>
                  <a:srgbClr val="231F20"/>
                </a:solidFill>
                <a:latin typeface="Montserrat"/>
                <a:cs typeface="Montserrat"/>
              </a:rPr>
              <a:t> </a:t>
            </a:r>
            <a:r>
              <a:rPr lang="en-GB" sz="1200" dirty="0">
                <a:solidFill>
                  <a:srgbClr val="231F20"/>
                </a:solidFill>
                <a:latin typeface="Montserrat"/>
                <a:cs typeface="Montserrat"/>
              </a:rPr>
              <a:t>require</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achieve</a:t>
            </a:r>
            <a:r>
              <a:rPr lang="en-GB" sz="1200" spc="-30" dirty="0">
                <a:solidFill>
                  <a:srgbClr val="231F20"/>
                </a:solidFill>
                <a:latin typeface="Montserrat"/>
                <a:cs typeface="Montserrat"/>
              </a:rPr>
              <a:t> </a:t>
            </a:r>
            <a:r>
              <a:rPr lang="en-GB" sz="1200" dirty="0">
                <a:solidFill>
                  <a:srgbClr val="231F20"/>
                </a:solidFill>
                <a:latin typeface="Montserrat"/>
                <a:cs typeface="Montserrat"/>
              </a:rPr>
              <a:t>at</a:t>
            </a:r>
            <a:r>
              <a:rPr lang="en-GB" sz="1200" spc="-25" dirty="0">
                <a:solidFill>
                  <a:srgbClr val="231F20"/>
                </a:solidFill>
                <a:latin typeface="Montserrat"/>
                <a:cs typeface="Montserrat"/>
              </a:rPr>
              <a:t> </a:t>
            </a:r>
            <a:r>
              <a:rPr lang="en-GB" sz="1200" dirty="0">
                <a:solidFill>
                  <a:srgbClr val="231F20"/>
                </a:solidFill>
                <a:latin typeface="Montserrat"/>
                <a:cs typeface="Montserrat"/>
              </a:rPr>
              <a:t>least</a:t>
            </a:r>
            <a:r>
              <a:rPr lang="en-GB" sz="1200" spc="-30" dirty="0">
                <a:solidFill>
                  <a:srgbClr val="231F20"/>
                </a:solidFill>
                <a:latin typeface="Montserrat"/>
                <a:cs typeface="Montserrat"/>
              </a:rPr>
              <a:t> </a:t>
            </a:r>
            <a:r>
              <a:rPr lang="en-GB" sz="1200" dirty="0">
                <a:solidFill>
                  <a:srgbClr val="231F20"/>
                </a:solidFill>
                <a:latin typeface="Montserrat"/>
                <a:cs typeface="Montserrat"/>
              </a:rPr>
              <a:t>five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GCSEs </a:t>
            </a:r>
            <a:r>
              <a:rPr lang="en-GB" sz="1200" dirty="0">
                <a:solidFill>
                  <a:srgbClr val="231F20"/>
                </a:solidFill>
                <a:latin typeface="Montserrat"/>
                <a:cs typeface="Montserrat"/>
              </a:rPr>
              <a:t>at</a:t>
            </a:r>
            <a:r>
              <a:rPr lang="en-GB" sz="1200" spc="-20" dirty="0">
                <a:solidFill>
                  <a:srgbClr val="231F20"/>
                </a:solidFill>
                <a:latin typeface="Montserrat"/>
                <a:cs typeface="Montserrat"/>
              </a:rPr>
              <a:t> </a:t>
            </a:r>
            <a:r>
              <a:rPr lang="en-GB" sz="1200" dirty="0">
                <a:solidFill>
                  <a:srgbClr val="231F20"/>
                </a:solidFill>
                <a:latin typeface="Montserrat"/>
                <a:cs typeface="Montserrat"/>
              </a:rPr>
              <a:t>grade</a:t>
            </a:r>
            <a:r>
              <a:rPr lang="en-GB" sz="1200" spc="-15" dirty="0">
                <a:solidFill>
                  <a:srgbClr val="231F20"/>
                </a:solidFill>
                <a:latin typeface="Montserrat"/>
                <a:cs typeface="Montserrat"/>
              </a:rPr>
              <a:t> </a:t>
            </a:r>
            <a:r>
              <a:rPr lang="en-GB" sz="1200" dirty="0">
                <a:solidFill>
                  <a:srgbClr val="231F20"/>
                </a:solidFill>
                <a:latin typeface="Montserrat"/>
                <a:cs typeface="Montserrat"/>
              </a:rPr>
              <a:t>5 – 9 or</a:t>
            </a:r>
            <a:r>
              <a:rPr lang="en-GB" sz="1200" spc="-20" dirty="0">
                <a:solidFill>
                  <a:srgbClr val="231F20"/>
                </a:solidFill>
                <a:latin typeface="Montserrat"/>
                <a:cs typeface="Montserrat"/>
              </a:rPr>
              <a:t> </a:t>
            </a:r>
            <a:r>
              <a:rPr lang="en-GB" sz="1200" dirty="0">
                <a:solidFill>
                  <a:srgbClr val="231F20"/>
                </a:solidFill>
                <a:latin typeface="Montserrat"/>
                <a:cs typeface="Montserrat"/>
              </a:rPr>
              <a:t>the</a:t>
            </a:r>
            <a:r>
              <a:rPr lang="en-GB" sz="1200" spc="-15" dirty="0">
                <a:solidFill>
                  <a:srgbClr val="231F20"/>
                </a:solidFill>
                <a:latin typeface="Montserrat"/>
                <a:cs typeface="Montserrat"/>
              </a:rPr>
              <a:t> </a:t>
            </a:r>
            <a:r>
              <a:rPr lang="en-GB" sz="1200" dirty="0">
                <a:solidFill>
                  <a:srgbClr val="231F20"/>
                </a:solidFill>
                <a:latin typeface="Montserrat"/>
                <a:cs typeface="Montserrat"/>
              </a:rPr>
              <a:t>vocational</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equivalent.</a:t>
            </a:r>
            <a:endParaRPr lang="en-GB" sz="1200" dirty="0">
              <a:latin typeface="Montserrat"/>
              <a:cs typeface="Montserrat"/>
            </a:endParaRPr>
          </a:p>
          <a:p>
            <a:pPr>
              <a:lnSpc>
                <a:spcPct val="100000"/>
              </a:lnSpc>
              <a:spcBef>
                <a:spcPts val="285"/>
              </a:spcBef>
            </a:pPr>
            <a:endParaRPr lang="en-GB" sz="1200" dirty="0">
              <a:latin typeface="Montserrat"/>
              <a:cs typeface="Montserrat"/>
            </a:endParaRPr>
          </a:p>
          <a:p>
            <a:pPr marL="12700" marR="107950">
              <a:lnSpc>
                <a:spcPct val="121500"/>
              </a:lnSpc>
              <a:spcBef>
                <a:spcPts val="5"/>
              </a:spcBef>
            </a:pPr>
            <a:r>
              <a:rPr lang="en-GB" sz="1200" dirty="0">
                <a:solidFill>
                  <a:srgbClr val="231F20"/>
                </a:solidFill>
                <a:latin typeface="Montserrat"/>
                <a:cs typeface="Montserrat"/>
              </a:rPr>
              <a:t>By</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dirty="0">
                <a:solidFill>
                  <a:srgbClr val="231F20"/>
                </a:solidFill>
                <a:latin typeface="Montserrat"/>
                <a:cs typeface="Montserrat"/>
              </a:rPr>
              <a:t>end</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July</a:t>
            </a:r>
            <a:r>
              <a:rPr lang="en-GB" sz="1200" spc="-25" dirty="0">
                <a:solidFill>
                  <a:srgbClr val="231F20"/>
                </a:solidFill>
                <a:latin typeface="Montserrat"/>
                <a:cs typeface="Montserrat"/>
              </a:rPr>
              <a:t> </a:t>
            </a:r>
            <a:r>
              <a:rPr lang="en-GB" sz="1200" dirty="0">
                <a:solidFill>
                  <a:srgbClr val="231F20"/>
                </a:solidFill>
                <a:latin typeface="Montserrat"/>
                <a:cs typeface="Montserrat"/>
              </a:rPr>
              <a:t>2025</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will</a:t>
            </a:r>
            <a:r>
              <a:rPr lang="en-GB" sz="1200" spc="-25" dirty="0">
                <a:solidFill>
                  <a:srgbClr val="231F20"/>
                </a:solidFill>
                <a:latin typeface="Montserrat"/>
                <a:cs typeface="Montserrat"/>
              </a:rPr>
              <a:t> </a:t>
            </a:r>
            <a:r>
              <a:rPr lang="en-GB" sz="1200" dirty="0">
                <a:solidFill>
                  <a:srgbClr val="231F20"/>
                </a:solidFill>
                <a:latin typeface="Montserrat"/>
                <a:cs typeface="Montserrat"/>
              </a:rPr>
              <a:t>have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completed</a:t>
            </a:r>
            <a:r>
              <a:rPr lang="en-GB" sz="1200" spc="-25" dirty="0">
                <a:solidFill>
                  <a:srgbClr val="231F20"/>
                </a:solidFill>
                <a:latin typeface="Montserrat"/>
                <a:cs typeface="Montserrat"/>
              </a:rPr>
              <a:t> </a:t>
            </a:r>
            <a:r>
              <a:rPr lang="en-GB" sz="1200" dirty="0">
                <a:solidFill>
                  <a:srgbClr val="231F20"/>
                </a:solidFill>
                <a:latin typeface="Montserrat"/>
                <a:cs typeface="Montserrat"/>
              </a:rPr>
              <a:t>Key</a:t>
            </a:r>
            <a:r>
              <a:rPr lang="en-GB" sz="1200" spc="-25" dirty="0">
                <a:solidFill>
                  <a:srgbClr val="231F20"/>
                </a:solidFill>
                <a:latin typeface="Montserrat"/>
                <a:cs typeface="Montserrat"/>
              </a:rPr>
              <a:t> </a:t>
            </a:r>
            <a:r>
              <a:rPr lang="en-GB" sz="1200" dirty="0">
                <a:solidFill>
                  <a:srgbClr val="231F20"/>
                </a:solidFill>
                <a:latin typeface="Montserrat"/>
                <a:cs typeface="Montserrat"/>
              </a:rPr>
              <a:t>Stage</a:t>
            </a:r>
            <a:r>
              <a:rPr lang="en-GB" sz="1200" spc="-30" dirty="0">
                <a:solidFill>
                  <a:srgbClr val="231F20"/>
                </a:solidFill>
                <a:latin typeface="Montserrat"/>
                <a:cs typeface="Montserrat"/>
              </a:rPr>
              <a:t> </a:t>
            </a:r>
            <a:r>
              <a:rPr lang="en-GB" sz="1200" dirty="0">
                <a:solidFill>
                  <a:srgbClr val="231F20"/>
                </a:solidFill>
                <a:latin typeface="Montserrat"/>
                <a:cs typeface="Montserrat"/>
              </a:rPr>
              <a:t>3</a:t>
            </a:r>
            <a:r>
              <a:rPr lang="en-GB" sz="1200" spc="-25"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made</a:t>
            </a:r>
            <a:r>
              <a:rPr lang="en-GB" sz="1200" spc="-25" dirty="0">
                <a:solidFill>
                  <a:srgbClr val="231F20"/>
                </a:solidFill>
                <a:latin typeface="Montserrat"/>
                <a:cs typeface="Montserrat"/>
              </a:rPr>
              <a:t> </a:t>
            </a:r>
            <a:r>
              <a:rPr lang="en-GB" sz="1200" dirty="0">
                <a:solidFill>
                  <a:srgbClr val="231F20"/>
                </a:solidFill>
                <a:latin typeface="Montserrat"/>
                <a:cs typeface="Montserrat"/>
              </a:rPr>
              <a:t>progress</a:t>
            </a:r>
            <a:r>
              <a:rPr lang="en-GB" sz="1200" spc="-25" dirty="0">
                <a:solidFill>
                  <a:srgbClr val="231F20"/>
                </a:solidFill>
                <a:latin typeface="Montserrat"/>
                <a:cs typeface="Montserrat"/>
              </a:rPr>
              <a:t> </a:t>
            </a:r>
            <a:r>
              <a:rPr lang="en-GB" sz="1200" dirty="0">
                <a:solidFill>
                  <a:srgbClr val="231F20"/>
                </a:solidFill>
                <a:latin typeface="Montserrat"/>
                <a:cs typeface="Montserrat"/>
              </a:rPr>
              <a:t>in</a:t>
            </a:r>
            <a:r>
              <a:rPr lang="en-GB" sz="1200" spc="-25" dirty="0">
                <a:solidFill>
                  <a:srgbClr val="231F20"/>
                </a:solidFill>
                <a:latin typeface="Montserrat"/>
                <a:cs typeface="Montserrat"/>
              </a:rPr>
              <a:t> </a:t>
            </a:r>
            <a:r>
              <a:rPr lang="en-GB" sz="1200" spc="-50" dirty="0">
                <a:solidFill>
                  <a:srgbClr val="231F20"/>
                </a:solidFill>
                <a:latin typeface="Montserrat"/>
                <a:cs typeface="Montserrat"/>
              </a:rPr>
              <a:t>a </a:t>
            </a:r>
            <a:r>
              <a:rPr lang="en-GB" sz="1200" dirty="0">
                <a:solidFill>
                  <a:srgbClr val="231F20"/>
                </a:solidFill>
                <a:latin typeface="Montserrat"/>
                <a:cs typeface="Montserrat"/>
              </a:rPr>
              <a:t>range</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20" dirty="0">
                <a:solidFill>
                  <a:srgbClr val="231F20"/>
                </a:solidFill>
                <a:latin typeface="Montserrat"/>
                <a:cs typeface="Montserrat"/>
              </a:rPr>
              <a:t> </a:t>
            </a:r>
            <a:r>
              <a:rPr lang="en-GB" sz="1200" dirty="0">
                <a:solidFill>
                  <a:srgbClr val="231F20"/>
                </a:solidFill>
                <a:latin typeface="Montserrat"/>
                <a:cs typeface="Montserrat"/>
              </a:rPr>
              <a:t>Now</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must</a:t>
            </a:r>
            <a:r>
              <a:rPr lang="en-GB" sz="1200" spc="-20" dirty="0">
                <a:solidFill>
                  <a:srgbClr val="231F20"/>
                </a:solidFill>
                <a:latin typeface="Montserrat"/>
                <a:cs typeface="Montserrat"/>
              </a:rPr>
              <a:t> </a:t>
            </a:r>
            <a:r>
              <a:rPr lang="en-GB" sz="1200" dirty="0">
                <a:solidFill>
                  <a:srgbClr val="231F20"/>
                </a:solidFill>
                <a:latin typeface="Montserrat"/>
                <a:cs typeface="Montserrat"/>
              </a:rPr>
              <a:t>decide</a:t>
            </a:r>
            <a:r>
              <a:rPr lang="en-GB" sz="1200" spc="-25" dirty="0">
                <a:solidFill>
                  <a:srgbClr val="231F20"/>
                </a:solidFill>
                <a:latin typeface="Montserrat"/>
                <a:cs typeface="Montserrat"/>
              </a:rPr>
              <a:t> </a:t>
            </a:r>
            <a:r>
              <a:rPr lang="en-GB" sz="1200" dirty="0">
                <a:solidFill>
                  <a:srgbClr val="231F20"/>
                </a:solidFill>
                <a:latin typeface="Montserrat"/>
                <a:cs typeface="Montserrat"/>
              </a:rPr>
              <a:t>which</a:t>
            </a:r>
            <a:r>
              <a:rPr lang="en-GB" sz="1200" spc="-25"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20" dirty="0">
                <a:solidFill>
                  <a:srgbClr val="231F20"/>
                </a:solidFill>
                <a:latin typeface="Montserrat"/>
                <a:cs typeface="Montserrat"/>
              </a:rPr>
              <a:t> </a:t>
            </a:r>
            <a:r>
              <a:rPr lang="en-GB" sz="120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wish</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dirty="0">
                <a:solidFill>
                  <a:srgbClr val="231F20"/>
                </a:solidFill>
                <a:latin typeface="Montserrat"/>
                <a:cs typeface="Montserrat"/>
              </a:rPr>
              <a:t>continue</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study</a:t>
            </a:r>
            <a:r>
              <a:rPr lang="en-GB" sz="1200" spc="-20" dirty="0">
                <a:solidFill>
                  <a:srgbClr val="231F20"/>
                </a:solidFill>
                <a:latin typeface="Montserrat"/>
                <a:cs typeface="Montserrat"/>
              </a:rPr>
              <a:t> </a:t>
            </a:r>
            <a:r>
              <a:rPr lang="en-GB" sz="1200" spc="-25" dirty="0">
                <a:solidFill>
                  <a:srgbClr val="231F20"/>
                </a:solidFill>
                <a:latin typeface="Montserrat"/>
                <a:cs typeface="Montserrat"/>
              </a:rPr>
              <a:t>for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next</a:t>
            </a:r>
            <a:r>
              <a:rPr lang="en-GB" sz="1200" spc="-30" dirty="0">
                <a:solidFill>
                  <a:srgbClr val="231F20"/>
                </a:solidFill>
                <a:latin typeface="Montserrat"/>
                <a:cs typeface="Montserrat"/>
              </a:rPr>
              <a:t> </a:t>
            </a:r>
            <a:r>
              <a:rPr lang="en-GB" sz="1200" dirty="0">
                <a:solidFill>
                  <a:srgbClr val="231F20"/>
                </a:solidFill>
                <a:latin typeface="Montserrat"/>
                <a:cs typeface="Montserrat"/>
              </a:rPr>
              <a:t>two</a:t>
            </a:r>
            <a:r>
              <a:rPr lang="en-GB" sz="1200" spc="-30" dirty="0">
                <a:solidFill>
                  <a:srgbClr val="231F20"/>
                </a:solidFill>
                <a:latin typeface="Montserrat"/>
                <a:cs typeface="Montserrat"/>
              </a:rPr>
              <a:t> </a:t>
            </a:r>
            <a:r>
              <a:rPr lang="en-GB" sz="1200" dirty="0">
                <a:solidFill>
                  <a:srgbClr val="231F20"/>
                </a:solidFill>
                <a:latin typeface="Montserrat"/>
                <a:cs typeface="Montserrat"/>
              </a:rPr>
              <a:t>years</a:t>
            </a:r>
            <a:r>
              <a:rPr lang="en-GB" sz="1200" spc="-25" dirty="0">
                <a:solidFill>
                  <a:srgbClr val="231F20"/>
                </a:solidFill>
                <a:latin typeface="Montserrat"/>
                <a:cs typeface="Montserrat"/>
              </a:rPr>
              <a:t> </a:t>
            </a:r>
            <a:r>
              <a:rPr lang="en-GB" sz="1200" dirty="0">
                <a:solidFill>
                  <a:srgbClr val="231F20"/>
                </a:solidFill>
                <a:latin typeface="Montserrat"/>
                <a:cs typeface="Montserrat"/>
              </a:rPr>
              <a:t>leading</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GCSE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and/or</a:t>
            </a:r>
            <a:r>
              <a:rPr lang="en-GB" sz="1200" spc="-30" dirty="0">
                <a:solidFill>
                  <a:srgbClr val="231F20"/>
                </a:solidFill>
                <a:latin typeface="Montserrat"/>
                <a:cs typeface="Montserrat"/>
              </a:rPr>
              <a:t> </a:t>
            </a:r>
            <a:r>
              <a:rPr lang="en-GB" sz="1200" dirty="0">
                <a:solidFill>
                  <a:srgbClr val="231F20"/>
                </a:solidFill>
                <a:latin typeface="Montserrat"/>
                <a:cs typeface="Montserrat"/>
              </a:rPr>
              <a:t>BTEC/</a:t>
            </a:r>
            <a:r>
              <a:rPr lang="en-GB" sz="1200" spc="-30" dirty="0">
                <a:solidFill>
                  <a:srgbClr val="231F20"/>
                </a:solidFill>
                <a:latin typeface="Montserrat"/>
                <a:cs typeface="Montserrat"/>
              </a:rPr>
              <a:t> </a:t>
            </a:r>
            <a:r>
              <a:rPr lang="en-GB" sz="1200" dirty="0">
                <a:solidFill>
                  <a:srgbClr val="231F20"/>
                </a:solidFill>
                <a:latin typeface="Montserrat"/>
                <a:cs typeface="Montserrat"/>
              </a:rPr>
              <a:t>qualifications.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There</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30" dirty="0">
                <a:solidFill>
                  <a:srgbClr val="231F20"/>
                </a:solidFill>
                <a:latin typeface="Montserrat"/>
                <a:cs typeface="Montserrat"/>
              </a:rPr>
              <a:t> </a:t>
            </a:r>
            <a:r>
              <a:rPr lang="en-GB" sz="1200" dirty="0">
                <a:solidFill>
                  <a:srgbClr val="231F20"/>
                </a:solidFill>
                <a:latin typeface="Montserrat"/>
                <a:cs typeface="Montserrat"/>
              </a:rPr>
              <a:t>range</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spc="-25" dirty="0">
                <a:solidFill>
                  <a:srgbClr val="231F20"/>
                </a:solidFill>
                <a:latin typeface="Montserrat"/>
                <a:cs typeface="Montserrat"/>
              </a:rPr>
              <a:t>new </a:t>
            </a:r>
            <a:r>
              <a:rPr lang="en-GB" sz="1200" dirty="0">
                <a:solidFill>
                  <a:srgbClr val="231F20"/>
                </a:solidFill>
                <a:latin typeface="Montserrat"/>
                <a:cs typeface="Montserrat"/>
              </a:rPr>
              <a:t>courses</a:t>
            </a:r>
            <a:r>
              <a:rPr lang="en-GB" sz="1200" spc="-25" dirty="0">
                <a:solidFill>
                  <a:srgbClr val="231F20"/>
                </a:solidFill>
                <a:latin typeface="Montserrat"/>
                <a:cs typeface="Montserrat"/>
              </a:rPr>
              <a:t> </a:t>
            </a:r>
            <a:r>
              <a:rPr lang="en-GB" sz="1200" dirty="0">
                <a:solidFill>
                  <a:srgbClr val="231F20"/>
                </a:solidFill>
                <a:latin typeface="Montserrat"/>
                <a:cs typeface="Montserrat"/>
              </a:rPr>
              <a:t>on</a:t>
            </a:r>
            <a:r>
              <a:rPr lang="en-GB" sz="1200" spc="-25" dirty="0">
                <a:solidFill>
                  <a:srgbClr val="231F20"/>
                </a:solidFill>
                <a:latin typeface="Montserrat"/>
                <a:cs typeface="Montserrat"/>
              </a:rPr>
              <a:t> </a:t>
            </a:r>
            <a:r>
              <a:rPr lang="en-GB" sz="1200" dirty="0">
                <a:solidFill>
                  <a:srgbClr val="231F20"/>
                </a:solidFill>
                <a:latin typeface="Montserrat"/>
                <a:cs typeface="Montserrat"/>
              </a:rPr>
              <a:t>offer</a:t>
            </a:r>
            <a:r>
              <a:rPr lang="en-GB" sz="1200" spc="-20" dirty="0">
                <a:solidFill>
                  <a:srgbClr val="231F20"/>
                </a:solidFill>
                <a:latin typeface="Montserrat"/>
                <a:cs typeface="Montserrat"/>
              </a:rPr>
              <a:t> too.</a:t>
            </a:r>
            <a:endParaRPr lang="en-GB" sz="1200" dirty="0">
              <a:latin typeface="Montserrat"/>
              <a:cs typeface="Montserrat"/>
            </a:endParaRPr>
          </a:p>
          <a:p>
            <a:pPr>
              <a:lnSpc>
                <a:spcPct val="100000"/>
              </a:lnSpc>
              <a:spcBef>
                <a:spcPts val="285"/>
              </a:spcBef>
            </a:pPr>
            <a:endParaRPr lang="en-GB" sz="1200" dirty="0">
              <a:latin typeface="Montserrat"/>
              <a:cs typeface="Montserrat"/>
            </a:endParaRPr>
          </a:p>
          <a:p>
            <a:pPr marL="12700" marR="353695">
              <a:lnSpc>
                <a:spcPct val="121500"/>
              </a:lnSpc>
            </a:pPr>
            <a:r>
              <a:rPr lang="en-GB" sz="1200" spc="-10" dirty="0">
                <a:solidFill>
                  <a:srgbClr val="231F20"/>
                </a:solidFill>
                <a:latin typeface="Montserrat"/>
                <a:cs typeface="Montserrat"/>
              </a:rPr>
              <a:t>Your</a:t>
            </a:r>
            <a:r>
              <a:rPr lang="en-GB" sz="1200" spc="-25" dirty="0">
                <a:solidFill>
                  <a:srgbClr val="231F20"/>
                </a:solidFill>
                <a:latin typeface="Montserrat"/>
                <a:cs typeface="Montserrat"/>
              </a:rPr>
              <a:t> </a:t>
            </a:r>
            <a:r>
              <a:rPr lang="en-GB" sz="1200" dirty="0">
                <a:solidFill>
                  <a:srgbClr val="231F20"/>
                </a:solidFill>
                <a:latin typeface="Montserrat"/>
                <a:cs typeface="Montserrat"/>
              </a:rPr>
              <a:t>decision</a:t>
            </a:r>
            <a:r>
              <a:rPr lang="en-GB" sz="1200" spc="-25" dirty="0">
                <a:solidFill>
                  <a:srgbClr val="231F20"/>
                </a:solidFill>
                <a:latin typeface="Montserrat"/>
                <a:cs typeface="Montserrat"/>
              </a:rPr>
              <a:t> </a:t>
            </a:r>
            <a:r>
              <a:rPr lang="en-GB" sz="1200" dirty="0">
                <a:solidFill>
                  <a:srgbClr val="231F20"/>
                </a:solidFill>
                <a:latin typeface="Montserrat"/>
                <a:cs typeface="Montserrat"/>
              </a:rPr>
              <a:t>is</a:t>
            </a:r>
            <a:r>
              <a:rPr lang="en-GB" sz="1200" spc="-20" dirty="0">
                <a:solidFill>
                  <a:srgbClr val="231F20"/>
                </a:solidFill>
                <a:latin typeface="Montserrat"/>
                <a:cs typeface="Montserrat"/>
              </a:rPr>
              <a:t> </a:t>
            </a:r>
            <a:r>
              <a:rPr lang="en-GB" sz="1200" dirty="0">
                <a:solidFill>
                  <a:srgbClr val="231F20"/>
                </a:solidFill>
                <a:latin typeface="Montserrat"/>
                <a:cs typeface="Montserrat"/>
              </a:rPr>
              <a:t>a</a:t>
            </a:r>
            <a:r>
              <a:rPr lang="en-GB" sz="1200" spc="-25" dirty="0">
                <a:solidFill>
                  <a:srgbClr val="231F20"/>
                </a:solidFill>
                <a:latin typeface="Montserrat"/>
                <a:cs typeface="Montserrat"/>
              </a:rPr>
              <a:t> </a:t>
            </a:r>
            <a:r>
              <a:rPr lang="en-GB" sz="1200" dirty="0">
                <a:solidFill>
                  <a:srgbClr val="231F20"/>
                </a:solidFill>
                <a:latin typeface="Montserrat"/>
                <a:cs typeface="Montserrat"/>
              </a:rPr>
              <a:t>very</a:t>
            </a:r>
            <a:r>
              <a:rPr lang="en-GB" sz="1200" spc="-20" dirty="0">
                <a:solidFill>
                  <a:srgbClr val="231F20"/>
                </a:solidFill>
                <a:latin typeface="Montserrat"/>
                <a:cs typeface="Montserrat"/>
              </a:rPr>
              <a:t> </a:t>
            </a:r>
            <a:r>
              <a:rPr lang="en-GB" sz="1200" dirty="0">
                <a:solidFill>
                  <a:srgbClr val="231F20"/>
                </a:solidFill>
                <a:latin typeface="Montserrat"/>
                <a:cs typeface="Montserrat"/>
              </a:rPr>
              <a:t>important</a:t>
            </a:r>
            <a:r>
              <a:rPr lang="en-GB" sz="1200" spc="-25" dirty="0">
                <a:solidFill>
                  <a:srgbClr val="231F20"/>
                </a:solidFill>
                <a:latin typeface="Montserrat"/>
                <a:cs typeface="Montserrat"/>
              </a:rPr>
              <a:t> </a:t>
            </a:r>
            <a:r>
              <a:rPr lang="en-GB" sz="1200" dirty="0">
                <a:solidFill>
                  <a:srgbClr val="231F20"/>
                </a:solidFill>
                <a:latin typeface="Montserrat"/>
                <a:cs typeface="Montserrat"/>
              </a:rPr>
              <a:t>one</a:t>
            </a:r>
            <a:r>
              <a:rPr lang="en-GB" sz="1200" spc="-20" dirty="0">
                <a:solidFill>
                  <a:srgbClr val="231F20"/>
                </a:solidFill>
                <a:latin typeface="Montserrat"/>
                <a:cs typeface="Montserrat"/>
              </a:rPr>
              <a:t> </a:t>
            </a:r>
            <a:r>
              <a:rPr lang="en-GB" sz="1200" dirty="0">
                <a:solidFill>
                  <a:srgbClr val="231F20"/>
                </a:solidFill>
                <a:latin typeface="Montserrat"/>
                <a:cs typeface="Montserrat"/>
              </a:rPr>
              <a:t>as</a:t>
            </a:r>
            <a:r>
              <a:rPr lang="en-GB" sz="1200" spc="-25" dirty="0">
                <a:solidFill>
                  <a:srgbClr val="231F20"/>
                </a:solidFill>
                <a:latin typeface="Montserrat"/>
                <a:cs typeface="Montserrat"/>
              </a:rPr>
              <a:t> </a:t>
            </a:r>
            <a:r>
              <a:rPr lang="en-GB" sz="1200" dirty="0">
                <a:solidFill>
                  <a:srgbClr val="231F20"/>
                </a:solidFill>
                <a:latin typeface="Montserrat"/>
                <a:cs typeface="Montserrat"/>
              </a:rPr>
              <a:t>it</a:t>
            </a:r>
            <a:r>
              <a:rPr lang="en-GB" sz="1200" spc="-20" dirty="0">
                <a:solidFill>
                  <a:srgbClr val="231F20"/>
                </a:solidFill>
                <a:latin typeface="Montserrat"/>
                <a:cs typeface="Montserrat"/>
              </a:rPr>
              <a:t> </a:t>
            </a:r>
            <a:r>
              <a:rPr lang="en-GB" sz="1200" dirty="0">
                <a:solidFill>
                  <a:srgbClr val="231F20"/>
                </a:solidFill>
                <a:latin typeface="Montserrat"/>
                <a:cs typeface="Montserrat"/>
              </a:rPr>
              <a:t>will</a:t>
            </a:r>
            <a:r>
              <a:rPr lang="en-GB" sz="1200" spc="-25" dirty="0">
                <a:solidFill>
                  <a:srgbClr val="231F20"/>
                </a:solidFill>
                <a:latin typeface="Montserrat"/>
                <a:cs typeface="Montserrat"/>
              </a:rPr>
              <a:t> </a:t>
            </a:r>
            <a:r>
              <a:rPr lang="en-GB" sz="1200" dirty="0">
                <a:solidFill>
                  <a:srgbClr val="231F20"/>
                </a:solidFill>
                <a:latin typeface="Montserrat"/>
                <a:cs typeface="Montserrat"/>
              </a:rPr>
              <a:t>affect</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20" dirty="0">
                <a:solidFill>
                  <a:srgbClr val="231F20"/>
                </a:solidFill>
                <a:latin typeface="Montserrat"/>
                <a:cs typeface="Montserrat"/>
              </a:rPr>
              <a:t> </a:t>
            </a:r>
            <a:r>
              <a:rPr lang="en-GB" sz="1200" dirty="0">
                <a:solidFill>
                  <a:srgbClr val="231F20"/>
                </a:solidFill>
                <a:latin typeface="Montserrat"/>
                <a:cs typeface="Montserrat"/>
              </a:rPr>
              <a:t>progress</a:t>
            </a:r>
            <a:r>
              <a:rPr lang="en-GB" sz="1200" spc="-25" dirty="0">
                <a:solidFill>
                  <a:srgbClr val="231F20"/>
                </a:solidFill>
                <a:latin typeface="Montserrat"/>
                <a:cs typeface="Montserrat"/>
              </a:rPr>
              <a:t> </a:t>
            </a:r>
            <a:r>
              <a:rPr lang="en-GB" sz="1200" dirty="0">
                <a:solidFill>
                  <a:srgbClr val="231F20"/>
                </a:solidFill>
                <a:latin typeface="Montserrat"/>
                <a:cs typeface="Montserrat"/>
              </a:rPr>
              <a:t>over</a:t>
            </a:r>
            <a:r>
              <a:rPr lang="en-GB" sz="1200" spc="-20"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dirty="0">
                <a:solidFill>
                  <a:srgbClr val="231F20"/>
                </a:solidFill>
                <a:latin typeface="Montserrat"/>
                <a:cs typeface="Montserrat"/>
              </a:rPr>
              <a:t>next</a:t>
            </a:r>
            <a:r>
              <a:rPr lang="en-GB" sz="1200" spc="-20" dirty="0">
                <a:solidFill>
                  <a:srgbClr val="231F20"/>
                </a:solidFill>
                <a:latin typeface="Montserrat"/>
                <a:cs typeface="Montserrat"/>
              </a:rPr>
              <a:t> </a:t>
            </a:r>
            <a:r>
              <a:rPr lang="en-GB" sz="1200" spc="-25" dirty="0">
                <a:solidFill>
                  <a:srgbClr val="231F20"/>
                </a:solidFill>
                <a:latin typeface="Montserrat"/>
                <a:cs typeface="Montserrat"/>
              </a:rPr>
              <a:t>two </a:t>
            </a:r>
            <a:r>
              <a:rPr lang="en-GB" sz="1200" dirty="0">
                <a:solidFill>
                  <a:srgbClr val="231F20"/>
                </a:solidFill>
                <a:latin typeface="Montserrat"/>
                <a:cs typeface="Montserrat"/>
              </a:rPr>
              <a:t>years</a:t>
            </a:r>
            <a:r>
              <a:rPr lang="en-GB" sz="1200" spc="-30" dirty="0">
                <a:solidFill>
                  <a:srgbClr val="231F20"/>
                </a:solidFill>
                <a:latin typeface="Montserrat"/>
                <a:cs typeface="Montserrat"/>
              </a:rPr>
              <a:t> and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choice</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advanced</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courses</a:t>
            </a:r>
            <a:r>
              <a:rPr lang="en-GB" sz="1200" spc="-30" dirty="0">
                <a:solidFill>
                  <a:srgbClr val="231F20"/>
                </a:solidFill>
                <a:latin typeface="Montserrat"/>
                <a:cs typeface="Montserrat"/>
              </a:rPr>
              <a:t> </a:t>
            </a:r>
            <a:r>
              <a:rPr lang="en-GB" sz="1200" dirty="0">
                <a:solidFill>
                  <a:srgbClr val="231F20"/>
                </a:solidFill>
                <a:latin typeface="Montserrat"/>
                <a:cs typeface="Montserrat"/>
              </a:rPr>
              <a:t>or</a:t>
            </a:r>
            <a:r>
              <a:rPr lang="en-GB" sz="1200" spc="-30" dirty="0">
                <a:solidFill>
                  <a:srgbClr val="231F20"/>
                </a:solidFill>
                <a:latin typeface="Montserrat"/>
                <a:cs typeface="Montserrat"/>
              </a:rPr>
              <a:t> </a:t>
            </a:r>
            <a:r>
              <a:rPr lang="en-GB" sz="1200" dirty="0">
                <a:solidFill>
                  <a:srgbClr val="231F20"/>
                </a:solidFill>
                <a:latin typeface="Montserrat"/>
                <a:cs typeface="Montserrat"/>
              </a:rPr>
              <a:t>further</a:t>
            </a:r>
            <a:r>
              <a:rPr lang="en-GB" sz="1200" spc="-30" dirty="0">
                <a:solidFill>
                  <a:srgbClr val="231F20"/>
                </a:solidFill>
                <a:latin typeface="Montserrat"/>
                <a:cs typeface="Montserrat"/>
              </a:rPr>
              <a:t> </a:t>
            </a:r>
            <a:r>
              <a:rPr lang="en-GB" sz="1200" dirty="0">
                <a:solidFill>
                  <a:srgbClr val="231F20"/>
                </a:solidFill>
                <a:latin typeface="Montserrat"/>
                <a:cs typeface="Montserrat"/>
              </a:rPr>
              <a:t>education,</a:t>
            </a:r>
            <a:r>
              <a:rPr lang="en-GB" sz="1200" spc="-30" dirty="0">
                <a:solidFill>
                  <a:srgbClr val="231F20"/>
                </a:solidFill>
                <a:latin typeface="Montserrat"/>
                <a:cs typeface="Montserrat"/>
              </a:rPr>
              <a:t> </a:t>
            </a:r>
            <a:r>
              <a:rPr lang="en-GB" sz="1200" dirty="0">
                <a:solidFill>
                  <a:srgbClr val="231F20"/>
                </a:solidFill>
                <a:latin typeface="Montserrat"/>
                <a:cs typeface="Montserrat"/>
              </a:rPr>
              <a:t>training</a:t>
            </a:r>
            <a:r>
              <a:rPr lang="en-GB" sz="1200" spc="-30" dirty="0">
                <a:solidFill>
                  <a:srgbClr val="231F20"/>
                </a:solidFill>
                <a:latin typeface="Montserrat"/>
                <a:cs typeface="Montserrat"/>
              </a:rPr>
              <a:t> </a:t>
            </a:r>
            <a:r>
              <a:rPr lang="en-GB" sz="1200" dirty="0">
                <a:solidFill>
                  <a:srgbClr val="231F20"/>
                </a:solidFill>
                <a:latin typeface="Montserrat"/>
                <a:cs typeface="Montserrat"/>
              </a:rPr>
              <a:t>or</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employment.</a:t>
            </a:r>
            <a:endParaRPr lang="en-GB" sz="1200" dirty="0">
              <a:latin typeface="Montserrat"/>
              <a:cs typeface="Montserrat"/>
            </a:endParaRPr>
          </a:p>
          <a:p>
            <a:pPr>
              <a:lnSpc>
                <a:spcPct val="100000"/>
              </a:lnSpc>
              <a:spcBef>
                <a:spcPts val="290"/>
              </a:spcBef>
            </a:pPr>
            <a:endParaRPr lang="en-GB" sz="1200" dirty="0">
              <a:latin typeface="Montserrat"/>
              <a:cs typeface="Montserrat"/>
            </a:endParaRPr>
          </a:p>
          <a:p>
            <a:pPr marL="12700" marR="842010">
              <a:lnSpc>
                <a:spcPct val="121500"/>
              </a:lnSpc>
            </a:pPr>
            <a:r>
              <a:rPr lang="en-GB" sz="1200" dirty="0">
                <a:solidFill>
                  <a:srgbClr val="231F20"/>
                </a:solidFill>
                <a:latin typeface="Montserrat"/>
                <a:cs typeface="Montserrat"/>
              </a:rPr>
              <a:t>The</a:t>
            </a:r>
            <a:r>
              <a:rPr lang="en-GB" sz="1200" spc="-35" dirty="0">
                <a:solidFill>
                  <a:srgbClr val="231F20"/>
                </a:solidFill>
                <a:latin typeface="Montserrat"/>
                <a:cs typeface="Montserrat"/>
              </a:rPr>
              <a:t> </a:t>
            </a:r>
            <a:r>
              <a:rPr lang="en-GB" sz="1200" dirty="0">
                <a:solidFill>
                  <a:srgbClr val="231F20"/>
                </a:solidFill>
                <a:latin typeface="Montserrat"/>
                <a:cs typeface="Montserrat"/>
              </a:rPr>
              <a:t>policy</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Academy</a:t>
            </a:r>
            <a:r>
              <a:rPr lang="en-GB" sz="1200" spc="-30" dirty="0">
                <a:solidFill>
                  <a:srgbClr val="231F20"/>
                </a:solidFill>
                <a:latin typeface="Montserrat"/>
                <a:cs typeface="Montserrat"/>
              </a:rPr>
              <a:t> </a:t>
            </a:r>
            <a:r>
              <a:rPr lang="en-GB" sz="1200" dirty="0">
                <a:solidFill>
                  <a:srgbClr val="231F20"/>
                </a:solidFill>
                <a:latin typeface="Montserrat"/>
                <a:cs typeface="Montserrat"/>
              </a:rPr>
              <a:t>is</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‘provide</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courses</a:t>
            </a:r>
            <a:r>
              <a:rPr lang="en-GB" sz="1200" spc="-30" dirty="0">
                <a:solidFill>
                  <a:srgbClr val="231F20"/>
                </a:solidFill>
                <a:latin typeface="Montserrat"/>
                <a:cs typeface="Montserrat"/>
              </a:rPr>
              <a:t> </a:t>
            </a:r>
            <a:r>
              <a:rPr lang="en-GB" sz="1200" dirty="0">
                <a:solidFill>
                  <a:srgbClr val="231F20"/>
                </a:solidFill>
                <a:latin typeface="Montserrat"/>
                <a:cs typeface="Montserrat"/>
              </a:rPr>
              <a:t>that</a:t>
            </a:r>
            <a:r>
              <a:rPr lang="en-GB" sz="1200" spc="-30" dirty="0">
                <a:solidFill>
                  <a:srgbClr val="231F20"/>
                </a:solidFill>
                <a:latin typeface="Montserrat"/>
                <a:cs typeface="Montserrat"/>
              </a:rPr>
              <a:t> </a:t>
            </a:r>
            <a:r>
              <a:rPr lang="en-GB" sz="1200" dirty="0">
                <a:solidFill>
                  <a:srgbClr val="231F20"/>
                </a:solidFill>
                <a:latin typeface="Montserrat"/>
                <a:cs typeface="Montserrat"/>
              </a:rPr>
              <a:t>will</a:t>
            </a:r>
            <a:r>
              <a:rPr lang="en-GB" sz="1200" spc="-30" dirty="0">
                <a:solidFill>
                  <a:srgbClr val="231F20"/>
                </a:solidFill>
                <a:latin typeface="Montserrat"/>
                <a:cs typeface="Montserrat"/>
              </a:rPr>
              <a:t> </a:t>
            </a:r>
            <a:r>
              <a:rPr lang="en-GB" sz="1200" dirty="0">
                <a:solidFill>
                  <a:srgbClr val="231F20"/>
                </a:solidFill>
                <a:latin typeface="Montserrat"/>
                <a:cs typeface="Montserrat"/>
              </a:rPr>
              <a:t>give</a:t>
            </a:r>
            <a:r>
              <a:rPr lang="en-GB" sz="1200" spc="-30" dirty="0">
                <a:solidFill>
                  <a:srgbClr val="231F20"/>
                </a:solidFill>
                <a:latin typeface="Montserrat"/>
                <a:cs typeface="Montserrat"/>
              </a:rPr>
              <a:t> </a:t>
            </a:r>
            <a:r>
              <a:rPr lang="en-GB" sz="1200" dirty="0">
                <a:solidFill>
                  <a:srgbClr val="231F20"/>
                </a:solidFill>
                <a:latin typeface="Montserrat"/>
                <a:cs typeface="Montserrat"/>
              </a:rPr>
              <a:t>students</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best </a:t>
            </a:r>
            <a:r>
              <a:rPr lang="en-GB" sz="1200" dirty="0">
                <a:solidFill>
                  <a:srgbClr val="231F20"/>
                </a:solidFill>
                <a:latin typeface="Montserrat"/>
                <a:cs typeface="Montserrat"/>
              </a:rPr>
              <a:t>opportunities</a:t>
            </a:r>
            <a:r>
              <a:rPr lang="en-GB" sz="1200" spc="-35"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succeed.’</a:t>
            </a:r>
            <a:r>
              <a:rPr lang="en-GB" sz="1200" spc="-10" dirty="0">
                <a:latin typeface="Montserrat"/>
                <a:cs typeface="Montserrat"/>
              </a:rPr>
              <a:t>  </a:t>
            </a:r>
            <a:r>
              <a:rPr lang="en-GB" sz="1200" dirty="0">
                <a:solidFill>
                  <a:srgbClr val="231F20"/>
                </a:solidFill>
                <a:latin typeface="Montserrat"/>
                <a:cs typeface="Montserrat"/>
              </a:rPr>
              <a:t>In</a:t>
            </a:r>
            <a:r>
              <a:rPr lang="en-GB" sz="1200" spc="-30" dirty="0">
                <a:solidFill>
                  <a:srgbClr val="231F20"/>
                </a:solidFill>
                <a:latin typeface="Montserrat"/>
                <a:cs typeface="Montserrat"/>
              </a:rPr>
              <a:t> </a:t>
            </a:r>
            <a:r>
              <a:rPr lang="en-GB" sz="1200" dirty="0">
                <a:solidFill>
                  <a:srgbClr val="231F20"/>
                </a:solidFill>
                <a:latin typeface="Montserrat"/>
                <a:cs typeface="Montserrat"/>
              </a:rPr>
              <a:t>order</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give</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dirty="0">
                <a:solidFill>
                  <a:srgbClr val="231F20"/>
                </a:solidFill>
                <a:latin typeface="Montserrat"/>
                <a:cs typeface="Montserrat"/>
              </a:rPr>
              <a:t>best</a:t>
            </a:r>
            <a:r>
              <a:rPr lang="en-GB" sz="1200" spc="-25"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25" dirty="0">
                <a:solidFill>
                  <a:srgbClr val="231F20"/>
                </a:solidFill>
                <a:latin typeface="Montserrat"/>
                <a:cs typeface="Montserrat"/>
              </a:rPr>
              <a:t> </a:t>
            </a:r>
            <a:r>
              <a:rPr lang="en-GB" sz="1200" dirty="0">
                <a:solidFill>
                  <a:srgbClr val="231F20"/>
                </a:solidFill>
                <a:latin typeface="Montserrat"/>
                <a:cs typeface="Montserrat"/>
              </a:rPr>
              <a:t>and</a:t>
            </a:r>
            <a:r>
              <a:rPr lang="en-GB" sz="1200" spc="-30" dirty="0">
                <a:solidFill>
                  <a:srgbClr val="231F20"/>
                </a:solidFill>
                <a:latin typeface="Montserrat"/>
                <a:cs typeface="Montserrat"/>
              </a:rPr>
              <a:t> </a:t>
            </a:r>
            <a:r>
              <a:rPr lang="en-GB" sz="1200" dirty="0">
                <a:solidFill>
                  <a:srgbClr val="231F20"/>
                </a:solidFill>
                <a:latin typeface="Montserrat"/>
                <a:cs typeface="Montserrat"/>
              </a:rPr>
              <a:t>outcomes,</a:t>
            </a:r>
            <a:r>
              <a:rPr lang="en-GB" sz="1200" spc="-25" dirty="0">
                <a:solidFill>
                  <a:srgbClr val="231F20"/>
                </a:solidFill>
                <a:latin typeface="Montserrat"/>
                <a:cs typeface="Montserrat"/>
              </a:rPr>
              <a:t> </a:t>
            </a:r>
            <a:r>
              <a:rPr lang="en-GB" sz="1200" dirty="0">
                <a:solidFill>
                  <a:srgbClr val="231F20"/>
                </a:solidFill>
                <a:latin typeface="Montserrat"/>
                <a:cs typeface="Montserrat"/>
              </a:rPr>
              <a:t>bespoke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pathways</a:t>
            </a:r>
            <a:r>
              <a:rPr lang="en-GB" sz="1200" spc="-25" dirty="0">
                <a:solidFill>
                  <a:srgbClr val="231F20"/>
                </a:solidFill>
                <a:latin typeface="Montserrat"/>
                <a:cs typeface="Montserrat"/>
              </a:rPr>
              <a:t> </a:t>
            </a:r>
            <a:r>
              <a:rPr lang="en-GB" sz="1200" dirty="0">
                <a:solidFill>
                  <a:srgbClr val="231F20"/>
                </a:solidFill>
                <a:latin typeface="Montserrat"/>
                <a:cs typeface="Montserrat"/>
              </a:rPr>
              <a:t>will</a:t>
            </a:r>
            <a:r>
              <a:rPr lang="en-GB" sz="1200" spc="-30" dirty="0">
                <a:solidFill>
                  <a:srgbClr val="231F20"/>
                </a:solidFill>
                <a:latin typeface="Montserrat"/>
                <a:cs typeface="Montserrat"/>
              </a:rPr>
              <a:t> </a:t>
            </a:r>
            <a:r>
              <a:rPr lang="en-GB" sz="1200" dirty="0">
                <a:solidFill>
                  <a:srgbClr val="231F20"/>
                </a:solidFill>
                <a:latin typeface="Montserrat"/>
                <a:cs typeface="Montserrat"/>
              </a:rPr>
              <a:t>inform</a:t>
            </a:r>
            <a:r>
              <a:rPr lang="en-GB" sz="1200" spc="-25" dirty="0">
                <a:solidFill>
                  <a:srgbClr val="231F20"/>
                </a:solidFill>
                <a:latin typeface="Montserrat"/>
                <a:cs typeface="Montserrat"/>
              </a:rPr>
              <a:t> </a:t>
            </a:r>
            <a:r>
              <a:rPr lang="en-GB" sz="1200" spc="-20" dirty="0">
                <a:solidFill>
                  <a:srgbClr val="231F20"/>
                </a:solidFill>
                <a:latin typeface="Montserrat"/>
                <a:cs typeface="Montserrat"/>
              </a:rPr>
              <a:t>your </a:t>
            </a:r>
            <a:r>
              <a:rPr lang="en-GB" sz="1200" dirty="0">
                <a:solidFill>
                  <a:srgbClr val="231F20"/>
                </a:solidFill>
                <a:latin typeface="Montserrat"/>
                <a:cs typeface="Montserrat"/>
              </a:rPr>
              <a:t>options</a:t>
            </a:r>
            <a:r>
              <a:rPr lang="en-GB" sz="1200" spc="-20" dirty="0">
                <a:solidFill>
                  <a:srgbClr val="231F20"/>
                </a:solidFill>
                <a:latin typeface="Montserrat"/>
                <a:cs typeface="Montserrat"/>
              </a:rPr>
              <a:t> </a:t>
            </a:r>
            <a:r>
              <a:rPr lang="en-GB" sz="1200" dirty="0">
                <a:solidFill>
                  <a:srgbClr val="231F20"/>
                </a:solidFill>
                <a:latin typeface="Montserrat"/>
                <a:cs typeface="Montserrat"/>
              </a:rPr>
              <a:t>process,</a:t>
            </a:r>
            <a:r>
              <a:rPr lang="en-GB" sz="1200" spc="-15" dirty="0">
                <a:solidFill>
                  <a:srgbClr val="231F20"/>
                </a:solidFill>
                <a:latin typeface="Montserrat"/>
                <a:cs typeface="Montserrat"/>
              </a:rPr>
              <a:t> </a:t>
            </a:r>
            <a:r>
              <a:rPr lang="en-GB" sz="1200" dirty="0">
                <a:solidFill>
                  <a:srgbClr val="231F20"/>
                </a:solidFill>
                <a:latin typeface="Montserrat"/>
                <a:cs typeface="Montserrat"/>
              </a:rPr>
              <a:t>which</a:t>
            </a:r>
            <a:r>
              <a:rPr lang="en-GB" sz="1200" spc="-20" dirty="0">
                <a:solidFill>
                  <a:srgbClr val="231F20"/>
                </a:solidFill>
                <a:latin typeface="Montserrat"/>
                <a:cs typeface="Montserrat"/>
              </a:rPr>
              <a:t> </a:t>
            </a:r>
            <a:r>
              <a:rPr lang="en-GB" sz="1200" dirty="0">
                <a:solidFill>
                  <a:srgbClr val="231F20"/>
                </a:solidFill>
                <a:latin typeface="Montserrat"/>
                <a:cs typeface="Montserrat"/>
              </a:rPr>
              <a:t>are explained</a:t>
            </a:r>
            <a:r>
              <a:rPr lang="en-GB" sz="1200" spc="-15" dirty="0">
                <a:solidFill>
                  <a:srgbClr val="231F20"/>
                </a:solidFill>
                <a:latin typeface="Montserrat"/>
                <a:cs typeface="Montserrat"/>
              </a:rPr>
              <a:t> </a:t>
            </a:r>
            <a:r>
              <a:rPr lang="en-GB" sz="1200" dirty="0">
                <a:solidFill>
                  <a:srgbClr val="231F20"/>
                </a:solidFill>
                <a:latin typeface="Montserrat"/>
                <a:cs typeface="Montserrat"/>
              </a:rPr>
              <a:t>on</a:t>
            </a:r>
            <a:r>
              <a:rPr lang="en-GB" sz="1200" spc="-20" dirty="0">
                <a:solidFill>
                  <a:srgbClr val="231F20"/>
                </a:solidFill>
                <a:latin typeface="Montserrat"/>
                <a:cs typeface="Montserrat"/>
              </a:rPr>
              <a:t> </a:t>
            </a:r>
            <a:r>
              <a:rPr lang="en-GB" sz="1200" dirty="0">
                <a:solidFill>
                  <a:srgbClr val="231F20"/>
                </a:solidFill>
                <a:latin typeface="Montserrat"/>
                <a:cs typeface="Montserrat"/>
              </a:rPr>
              <a:t>your</a:t>
            </a:r>
            <a:r>
              <a:rPr lang="en-GB" sz="1200" spc="-15"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form.</a:t>
            </a:r>
            <a:endParaRPr lang="en-GB" sz="1200" dirty="0">
              <a:latin typeface="Montserrat"/>
              <a:cs typeface="Montserra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108075">
              <a:lnSpc>
                <a:spcPct val="100000"/>
              </a:lnSpc>
              <a:spcBef>
                <a:spcPts val="100"/>
              </a:spcBef>
            </a:pPr>
            <a:r>
              <a:rPr dirty="0"/>
              <a:t>BTEC</a:t>
            </a:r>
            <a:r>
              <a:rPr spc="-80" dirty="0"/>
              <a:t> </a:t>
            </a:r>
            <a:r>
              <a:rPr spc="-10" dirty="0"/>
              <a:t>Enterprise</a:t>
            </a:r>
            <a:r>
              <a:rPr spc="-75" dirty="0"/>
              <a:t> </a:t>
            </a:r>
            <a:r>
              <a:rPr spc="-10" dirty="0"/>
              <a:t>(Business)</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7127"/>
            <a:ext cx="6876415" cy="7916545"/>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a:latin typeface="Montserrat"/>
              <a:cs typeface="Montserrat"/>
            </a:endParaRPr>
          </a:p>
          <a:p>
            <a:pPr marL="12700">
              <a:lnSpc>
                <a:spcPts val="1365"/>
              </a:lnSpc>
            </a:pPr>
            <a:r>
              <a:rPr sz="1150" spc="-10" dirty="0">
                <a:solidFill>
                  <a:srgbClr val="231F20"/>
                </a:solidFill>
                <a:latin typeface="Montserrat"/>
                <a:cs typeface="Montserrat"/>
              </a:rPr>
              <a:t>Pearson</a:t>
            </a:r>
            <a:endParaRPr sz="115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a:latin typeface="Montserrat"/>
              <a:cs typeface="Montserrat"/>
            </a:endParaRPr>
          </a:p>
          <a:p>
            <a:pPr marL="12700">
              <a:lnSpc>
                <a:spcPts val="1365"/>
              </a:lnSpc>
            </a:pPr>
            <a:r>
              <a:rPr sz="1150" dirty="0">
                <a:solidFill>
                  <a:srgbClr val="231F20"/>
                </a:solidFill>
                <a:latin typeface="Montserrat"/>
                <a:cs typeface="Montserrat"/>
              </a:rPr>
              <a:t>Mrs</a:t>
            </a:r>
            <a:r>
              <a:rPr sz="1150" spc="-30" dirty="0">
                <a:solidFill>
                  <a:srgbClr val="231F20"/>
                </a:solidFill>
                <a:latin typeface="Montserrat"/>
                <a:cs typeface="Montserrat"/>
              </a:rPr>
              <a:t> </a:t>
            </a:r>
            <a:r>
              <a:rPr sz="1150" spc="-10" dirty="0">
                <a:solidFill>
                  <a:srgbClr val="231F20"/>
                </a:solidFill>
                <a:latin typeface="Montserrat"/>
                <a:cs typeface="Montserrat"/>
              </a:rPr>
              <a:t>Binning</a:t>
            </a:r>
            <a:endParaRPr sz="115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a:latin typeface="Montserrat"/>
              <a:cs typeface="Montserrat"/>
            </a:endParaRPr>
          </a:p>
          <a:p>
            <a:pPr marL="12700" marR="5080">
              <a:lnSpc>
                <a:spcPts val="1350"/>
              </a:lnSpc>
              <a:spcBef>
                <a:spcPts val="55"/>
              </a:spcBef>
            </a:pPr>
            <a:r>
              <a:rPr sz="1150" dirty="0">
                <a:solidFill>
                  <a:srgbClr val="231F20"/>
                </a:solidFill>
                <a:latin typeface="Montserrat"/>
                <a:cs typeface="Montserrat"/>
              </a:rPr>
              <a:t>The</a:t>
            </a:r>
            <a:r>
              <a:rPr sz="1150" spc="-5" dirty="0">
                <a:solidFill>
                  <a:srgbClr val="231F20"/>
                </a:solidFill>
                <a:latin typeface="Montserrat"/>
                <a:cs typeface="Montserrat"/>
              </a:rPr>
              <a:t> </a:t>
            </a:r>
            <a:r>
              <a:rPr sz="1150" dirty="0">
                <a:solidFill>
                  <a:srgbClr val="231F20"/>
                </a:solidFill>
                <a:latin typeface="Montserrat"/>
                <a:cs typeface="Montserrat"/>
              </a:rPr>
              <a:t>qualification</a:t>
            </a:r>
            <a:r>
              <a:rPr sz="1150" spc="-5" dirty="0">
                <a:solidFill>
                  <a:srgbClr val="231F20"/>
                </a:solidFill>
                <a:latin typeface="Montserrat"/>
                <a:cs typeface="Montserrat"/>
              </a:rPr>
              <a:t> </a:t>
            </a:r>
            <a:r>
              <a:rPr sz="1150" spc="-10" dirty="0">
                <a:solidFill>
                  <a:srgbClr val="231F20"/>
                </a:solidFill>
                <a:latin typeface="Montserrat"/>
                <a:cs typeface="Montserrat"/>
              </a:rPr>
              <a:t>recognises</a:t>
            </a:r>
            <a:r>
              <a:rPr sz="1150" dirty="0">
                <a:solidFill>
                  <a:srgbClr val="231F20"/>
                </a:solidFill>
                <a:latin typeface="Montserrat"/>
                <a:cs typeface="Montserrat"/>
              </a:rPr>
              <a:t> the</a:t>
            </a:r>
            <a:r>
              <a:rPr sz="1150" spc="-5" dirty="0">
                <a:solidFill>
                  <a:srgbClr val="231F20"/>
                </a:solidFill>
                <a:latin typeface="Montserrat"/>
                <a:cs typeface="Montserrat"/>
              </a:rPr>
              <a:t> </a:t>
            </a:r>
            <a:r>
              <a:rPr sz="1150" dirty="0">
                <a:solidFill>
                  <a:srgbClr val="231F20"/>
                </a:solidFill>
                <a:latin typeface="Montserrat"/>
                <a:cs typeface="Montserrat"/>
              </a:rPr>
              <a:t>value</a:t>
            </a:r>
            <a:r>
              <a:rPr sz="1150" spc="-5" dirty="0">
                <a:solidFill>
                  <a:srgbClr val="231F20"/>
                </a:solidFill>
                <a:latin typeface="Montserrat"/>
                <a:cs typeface="Montserrat"/>
              </a:rPr>
              <a:t> </a:t>
            </a:r>
            <a:r>
              <a:rPr sz="1150" dirty="0">
                <a:solidFill>
                  <a:srgbClr val="231F20"/>
                </a:solidFill>
                <a:latin typeface="Montserrat"/>
                <a:cs typeface="Montserrat"/>
              </a:rPr>
              <a:t>of learning</a:t>
            </a:r>
            <a:r>
              <a:rPr sz="1150" spc="-5" dirty="0">
                <a:solidFill>
                  <a:srgbClr val="231F20"/>
                </a:solidFill>
                <a:latin typeface="Montserrat"/>
                <a:cs typeface="Montserrat"/>
              </a:rPr>
              <a:t> </a:t>
            </a:r>
            <a:r>
              <a:rPr sz="1150" dirty="0">
                <a:solidFill>
                  <a:srgbClr val="231F20"/>
                </a:solidFill>
                <a:latin typeface="Montserrat"/>
                <a:cs typeface="Montserrat"/>
              </a:rPr>
              <a:t>skills, </a:t>
            </a:r>
            <a:r>
              <a:rPr sz="1150" spc="-10" dirty="0">
                <a:solidFill>
                  <a:srgbClr val="231F20"/>
                </a:solidFill>
                <a:latin typeface="Montserrat"/>
                <a:cs typeface="Montserrat"/>
              </a:rPr>
              <a:t>knowledge</a:t>
            </a:r>
            <a:r>
              <a:rPr sz="1150" spc="-5"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vocational</a:t>
            </a:r>
            <a:r>
              <a:rPr sz="1150" dirty="0">
                <a:solidFill>
                  <a:srgbClr val="231F20"/>
                </a:solidFill>
                <a:latin typeface="Montserrat"/>
                <a:cs typeface="Montserrat"/>
              </a:rPr>
              <a:t> </a:t>
            </a:r>
            <a:r>
              <a:rPr sz="1150" spc="-10" dirty="0">
                <a:solidFill>
                  <a:srgbClr val="231F20"/>
                </a:solidFill>
                <a:latin typeface="Montserrat"/>
                <a:cs typeface="Montserrat"/>
              </a:rPr>
              <a:t>attributes</a:t>
            </a:r>
            <a:r>
              <a:rPr sz="1150" spc="50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complement</a:t>
            </a:r>
            <a:r>
              <a:rPr sz="1150" spc="-20" dirty="0">
                <a:solidFill>
                  <a:srgbClr val="231F20"/>
                </a:solidFill>
                <a:latin typeface="Montserrat"/>
                <a:cs typeface="Montserrat"/>
              </a:rPr>
              <a:t> </a:t>
            </a:r>
            <a:r>
              <a:rPr sz="1150" dirty="0">
                <a:solidFill>
                  <a:srgbClr val="231F20"/>
                </a:solidFill>
                <a:latin typeface="Montserrat"/>
                <a:cs typeface="Montserrat"/>
              </a:rPr>
              <a:t>GCSEs.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qualification</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broaden</a:t>
            </a:r>
            <a:r>
              <a:rPr sz="1150" spc="-20" dirty="0">
                <a:solidFill>
                  <a:srgbClr val="231F20"/>
                </a:solidFill>
                <a:latin typeface="Montserrat"/>
                <a:cs typeface="Montserrat"/>
              </a:rPr>
              <a:t> </a:t>
            </a:r>
            <a:r>
              <a:rPr sz="1150" dirty="0">
                <a:solidFill>
                  <a:srgbClr val="231F20"/>
                </a:solidFill>
                <a:latin typeface="Montserrat"/>
                <a:cs typeface="Montserrat"/>
              </a:rPr>
              <a:t>learners’</a:t>
            </a:r>
            <a:r>
              <a:rPr sz="1150" spc="-20" dirty="0">
                <a:solidFill>
                  <a:srgbClr val="231F20"/>
                </a:solidFill>
                <a:latin typeface="Montserrat"/>
                <a:cs typeface="Montserrat"/>
              </a:rPr>
              <a:t> </a:t>
            </a:r>
            <a:r>
              <a:rPr sz="1150" spc="-10" dirty="0">
                <a:solidFill>
                  <a:srgbClr val="231F20"/>
                </a:solidFill>
                <a:latin typeface="Montserrat"/>
                <a:cs typeface="Montserrat"/>
              </a:rPr>
              <a:t>experience</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understanding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varied</a:t>
            </a:r>
            <a:r>
              <a:rPr sz="1150" spc="-10" dirty="0">
                <a:solidFill>
                  <a:srgbClr val="231F20"/>
                </a:solidFill>
                <a:latin typeface="Montserrat"/>
                <a:cs typeface="Montserrat"/>
              </a:rPr>
              <a:t> progression </a:t>
            </a:r>
            <a:r>
              <a:rPr sz="1150" dirty="0">
                <a:solidFill>
                  <a:srgbClr val="231F20"/>
                </a:solidFill>
                <a:latin typeface="Montserrat"/>
                <a:cs typeface="Montserrat"/>
              </a:rPr>
              <a:t>options</a:t>
            </a:r>
            <a:r>
              <a:rPr sz="1150" spc="-10" dirty="0">
                <a:solidFill>
                  <a:srgbClr val="231F20"/>
                </a:solidFill>
                <a:latin typeface="Montserrat"/>
                <a:cs typeface="Montserrat"/>
              </a:rPr>
              <a:t> available </a:t>
            </a:r>
            <a:r>
              <a:rPr sz="1150" dirty="0">
                <a:solidFill>
                  <a:srgbClr val="231F20"/>
                </a:solidFill>
                <a:latin typeface="Montserrat"/>
                <a:cs typeface="Montserrat"/>
              </a:rPr>
              <a:t>to</a:t>
            </a:r>
            <a:r>
              <a:rPr sz="1150" spc="-10" dirty="0">
                <a:solidFill>
                  <a:srgbClr val="231F20"/>
                </a:solidFill>
                <a:latin typeface="Montserrat"/>
                <a:cs typeface="Montserrat"/>
              </a:rPr>
              <a:t> them.</a:t>
            </a:r>
            <a:endParaRPr sz="1150">
              <a:latin typeface="Montserrat"/>
              <a:cs typeface="Montserrat"/>
            </a:endParaRPr>
          </a:p>
          <a:p>
            <a:pPr marL="12700" marR="81915">
              <a:lnSpc>
                <a:spcPts val="1350"/>
              </a:lnSpc>
            </a:pP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qualification</a:t>
            </a:r>
            <a:r>
              <a:rPr sz="1150" spc="-10" dirty="0">
                <a:solidFill>
                  <a:srgbClr val="231F20"/>
                </a:solidFill>
                <a:latin typeface="Montserrat"/>
                <a:cs typeface="Montserrat"/>
              </a:rPr>
              <a:t> </a:t>
            </a:r>
            <a:r>
              <a:rPr sz="1150" dirty="0">
                <a:solidFill>
                  <a:srgbClr val="231F20"/>
                </a:solidFill>
                <a:latin typeface="Montserrat"/>
                <a:cs typeface="Montserrat"/>
              </a:rPr>
              <a:t>enables</a:t>
            </a:r>
            <a:r>
              <a:rPr sz="1150" spc="-10" dirty="0">
                <a:solidFill>
                  <a:srgbClr val="231F20"/>
                </a:solidFill>
                <a:latin typeface="Montserrat"/>
                <a:cs typeface="Montserrat"/>
              </a:rPr>
              <a:t> </a:t>
            </a:r>
            <a:r>
              <a:rPr sz="1150" dirty="0">
                <a:solidFill>
                  <a:srgbClr val="231F20"/>
                </a:solidFill>
                <a:latin typeface="Montserrat"/>
                <a:cs typeface="Montserrat"/>
              </a:rPr>
              <a:t>learners</a:t>
            </a:r>
            <a:r>
              <a:rPr sz="1150" spc="-10"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develop</a:t>
            </a:r>
            <a:r>
              <a:rPr sz="1150" spc="-15" dirty="0">
                <a:solidFill>
                  <a:srgbClr val="231F20"/>
                </a:solidFill>
                <a:latin typeface="Montserrat"/>
                <a:cs typeface="Montserrat"/>
              </a:rPr>
              <a:t> </a:t>
            </a:r>
            <a:r>
              <a:rPr sz="1150" dirty="0">
                <a:solidFill>
                  <a:srgbClr val="231F20"/>
                </a:solidFill>
                <a:latin typeface="Montserrat"/>
                <a:cs typeface="Montserrat"/>
              </a:rPr>
              <a:t>their</a:t>
            </a:r>
            <a:r>
              <a:rPr sz="1150" spc="-10" dirty="0">
                <a:solidFill>
                  <a:srgbClr val="231F20"/>
                </a:solidFill>
                <a:latin typeface="Montserrat"/>
                <a:cs typeface="Montserrat"/>
              </a:rPr>
              <a:t> transferable </a:t>
            </a:r>
            <a:r>
              <a:rPr sz="1150" dirty="0">
                <a:solidFill>
                  <a:srgbClr val="231F20"/>
                </a:solidFill>
                <a:latin typeface="Montserrat"/>
                <a:cs typeface="Montserrat"/>
              </a:rPr>
              <a:t>skills,</a:t>
            </a:r>
            <a:r>
              <a:rPr sz="1150" spc="-10" dirty="0">
                <a:solidFill>
                  <a:srgbClr val="231F20"/>
                </a:solidFill>
                <a:latin typeface="Montserrat"/>
                <a:cs typeface="Montserrat"/>
              </a:rPr>
              <a:t> </a:t>
            </a:r>
            <a:r>
              <a:rPr sz="1150" dirty="0">
                <a:solidFill>
                  <a:srgbClr val="231F20"/>
                </a:solidFill>
                <a:latin typeface="Montserrat"/>
                <a:cs typeface="Montserrat"/>
              </a:rPr>
              <a:t>such</a:t>
            </a:r>
            <a:r>
              <a:rPr sz="1150" spc="-10"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researching, </a:t>
            </a:r>
            <a:r>
              <a:rPr sz="1150" dirty="0">
                <a:solidFill>
                  <a:srgbClr val="231F20"/>
                </a:solidFill>
                <a:latin typeface="Montserrat"/>
                <a:cs typeface="Montserrat"/>
              </a:rPr>
              <a:t>planning,</a:t>
            </a:r>
            <a:r>
              <a:rPr sz="1150" spc="-10" dirty="0">
                <a:solidFill>
                  <a:srgbClr val="231F20"/>
                </a:solidFill>
                <a:latin typeface="Montserrat"/>
                <a:cs typeface="Montserrat"/>
              </a:rPr>
              <a:t> </a:t>
            </a:r>
            <a:r>
              <a:rPr sz="1150" dirty="0">
                <a:solidFill>
                  <a:srgbClr val="231F20"/>
                </a:solidFill>
                <a:latin typeface="Montserrat"/>
                <a:cs typeface="Montserrat"/>
              </a:rPr>
              <a:t>making</a:t>
            </a:r>
            <a:r>
              <a:rPr sz="1150" spc="-10" dirty="0">
                <a:solidFill>
                  <a:srgbClr val="231F20"/>
                </a:solidFill>
                <a:latin typeface="Montserrat"/>
                <a:cs typeface="Montserrat"/>
              </a:rPr>
              <a:t> </a:t>
            </a:r>
            <a:r>
              <a:rPr sz="1150" dirty="0">
                <a:solidFill>
                  <a:srgbClr val="231F20"/>
                </a:solidFill>
                <a:latin typeface="Montserrat"/>
                <a:cs typeface="Montserrat"/>
              </a:rPr>
              <a:t>decisions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judgements,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financial</a:t>
            </a:r>
            <a:r>
              <a:rPr sz="1150" spc="-10" dirty="0">
                <a:solidFill>
                  <a:srgbClr val="231F20"/>
                </a:solidFill>
                <a:latin typeface="Montserrat"/>
                <a:cs typeface="Montserrat"/>
              </a:rPr>
              <a:t> literacy </a:t>
            </a:r>
            <a:r>
              <a:rPr sz="1150" dirty="0">
                <a:solidFill>
                  <a:srgbClr val="231F20"/>
                </a:solidFill>
                <a:latin typeface="Montserrat"/>
                <a:cs typeface="Montserrat"/>
              </a:rPr>
              <a:t>using</a:t>
            </a:r>
            <a:r>
              <a:rPr sz="1150" spc="-10" dirty="0">
                <a:solidFill>
                  <a:srgbClr val="231F20"/>
                </a:solidFill>
                <a:latin typeface="Montserrat"/>
                <a:cs typeface="Montserrat"/>
              </a:rPr>
              <a:t> realistic vocational contexts,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personal</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10" dirty="0">
                <a:solidFill>
                  <a:srgbClr val="231F20"/>
                </a:solidFill>
                <a:latin typeface="Montserrat"/>
                <a:cs typeface="Montserrat"/>
              </a:rPr>
              <a:t> </a:t>
            </a:r>
            <a:r>
              <a:rPr sz="1150" dirty="0">
                <a:solidFill>
                  <a:srgbClr val="231F20"/>
                </a:solidFill>
                <a:latin typeface="Montserrat"/>
                <a:cs typeface="Montserrat"/>
              </a:rPr>
              <a:t>such</a:t>
            </a:r>
            <a:r>
              <a:rPr sz="1150" spc="-10"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creativity</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innovation, </a:t>
            </a:r>
            <a:r>
              <a:rPr sz="1150" dirty="0">
                <a:solidFill>
                  <a:srgbClr val="231F20"/>
                </a:solidFill>
                <a:latin typeface="Montserrat"/>
                <a:cs typeface="Montserrat"/>
              </a:rPr>
              <a:t>time</a:t>
            </a:r>
            <a:r>
              <a:rPr sz="1150" spc="-10" dirty="0">
                <a:solidFill>
                  <a:srgbClr val="231F20"/>
                </a:solidFill>
                <a:latin typeface="Montserrat"/>
                <a:cs typeface="Montserrat"/>
              </a:rPr>
              <a:t> </a:t>
            </a:r>
            <a:r>
              <a:rPr sz="1150" dirty="0">
                <a:solidFill>
                  <a:srgbClr val="231F20"/>
                </a:solidFill>
                <a:latin typeface="Montserrat"/>
                <a:cs typeface="Montserrat"/>
              </a:rPr>
              <a:t>management,</a:t>
            </a:r>
            <a:r>
              <a:rPr sz="1150" spc="-10" dirty="0">
                <a:solidFill>
                  <a:srgbClr val="231F20"/>
                </a:solidFill>
                <a:latin typeface="Montserrat"/>
                <a:cs typeface="Montserrat"/>
              </a:rPr>
              <a:t> reviewing, communication</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planning</a:t>
            </a:r>
            <a:r>
              <a:rPr sz="1150" spc="-10" dirty="0">
                <a:solidFill>
                  <a:srgbClr val="231F20"/>
                </a:solidFill>
                <a:latin typeface="Montserrat"/>
                <a:cs typeface="Montserrat"/>
              </a:rPr>
              <a:t> </a:t>
            </a:r>
            <a:r>
              <a:rPr sz="1150" dirty="0">
                <a:solidFill>
                  <a:srgbClr val="231F20"/>
                </a:solidFill>
                <a:latin typeface="Montserrat"/>
                <a:cs typeface="Montserrat"/>
              </a:rPr>
              <a:t>through</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practical</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skills-</a:t>
            </a:r>
            <a:r>
              <a:rPr sz="1150" dirty="0">
                <a:solidFill>
                  <a:srgbClr val="231F20"/>
                </a:solidFill>
                <a:latin typeface="Montserrat"/>
                <a:cs typeface="Montserrat"/>
              </a:rPr>
              <a:t>based</a:t>
            </a:r>
            <a:r>
              <a:rPr sz="1150" spc="-10" dirty="0">
                <a:solidFill>
                  <a:srgbClr val="231F20"/>
                </a:solidFill>
                <a:latin typeface="Montserrat"/>
                <a:cs typeface="Montserrat"/>
              </a:rPr>
              <a:t> </a:t>
            </a:r>
            <a:r>
              <a:rPr sz="1150" dirty="0">
                <a:solidFill>
                  <a:srgbClr val="231F20"/>
                </a:solidFill>
                <a:latin typeface="Montserrat"/>
                <a:cs typeface="Montserrat"/>
              </a:rPr>
              <a:t>approach</a:t>
            </a:r>
            <a:r>
              <a:rPr sz="1150" spc="-1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learning</a:t>
            </a:r>
            <a:endParaRPr sz="1150">
              <a:latin typeface="Montserrat"/>
              <a:cs typeface="Montserrat"/>
            </a:endParaRPr>
          </a:p>
          <a:p>
            <a:pPr marL="12700" marR="203835">
              <a:lnSpc>
                <a:spcPts val="1350"/>
              </a:lnSpc>
            </a:pP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spc="-10" dirty="0">
                <a:solidFill>
                  <a:srgbClr val="231F20"/>
                </a:solidFill>
                <a:latin typeface="Montserrat"/>
                <a:cs typeface="Montserrat"/>
              </a:rPr>
              <a:t>complete</a:t>
            </a:r>
            <a:r>
              <a:rPr sz="1150" spc="-25" dirty="0">
                <a:solidFill>
                  <a:srgbClr val="231F20"/>
                </a:solidFill>
                <a:latin typeface="Montserrat"/>
                <a:cs typeface="Montserrat"/>
              </a:rPr>
              <a:t> </a:t>
            </a:r>
            <a:r>
              <a:rPr sz="1150" dirty="0">
                <a:solidFill>
                  <a:srgbClr val="231F20"/>
                </a:solidFill>
                <a:latin typeface="Montserrat"/>
                <a:cs typeface="Montserrat"/>
              </a:rPr>
              <a:t>three</a:t>
            </a:r>
            <a:r>
              <a:rPr sz="1150" spc="-25" dirty="0">
                <a:solidFill>
                  <a:srgbClr val="231F20"/>
                </a:solidFill>
                <a:latin typeface="Montserrat"/>
                <a:cs typeface="Montserrat"/>
              </a:rPr>
              <a:t> </a:t>
            </a:r>
            <a:r>
              <a:rPr sz="1150" dirty="0">
                <a:solidFill>
                  <a:srgbClr val="231F20"/>
                </a:solidFill>
                <a:latin typeface="Montserrat"/>
                <a:cs typeface="Montserrat"/>
              </a:rPr>
              <a:t>components</a:t>
            </a:r>
            <a:r>
              <a:rPr sz="1150" spc="-25" dirty="0">
                <a:solidFill>
                  <a:srgbClr val="231F20"/>
                </a:solidFill>
                <a:latin typeface="Montserrat"/>
                <a:cs typeface="Montserrat"/>
              </a:rPr>
              <a:t> </a:t>
            </a:r>
            <a:r>
              <a:rPr sz="1150" dirty="0">
                <a:solidFill>
                  <a:srgbClr val="231F20"/>
                </a:solidFill>
                <a:latin typeface="Montserrat"/>
                <a:cs typeface="Montserrat"/>
              </a:rPr>
              <a:t>throughout</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duration</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the </a:t>
            </a:r>
            <a:r>
              <a:rPr sz="1150" spc="-10" dirty="0">
                <a:solidFill>
                  <a:srgbClr val="231F20"/>
                </a:solidFill>
                <a:latin typeface="Montserrat"/>
                <a:cs typeface="Montserrat"/>
              </a:rPr>
              <a:t>course.</a:t>
            </a:r>
            <a:endParaRPr sz="1150">
              <a:latin typeface="Montserrat"/>
              <a:cs typeface="Montserrat"/>
            </a:endParaRPr>
          </a:p>
          <a:p>
            <a:pPr marL="12700">
              <a:lnSpc>
                <a:spcPts val="1365"/>
              </a:lnSpc>
              <a:spcBef>
                <a:spcPts val="1280"/>
              </a:spcBef>
            </a:pPr>
            <a:r>
              <a:rPr sz="1150" b="1" spc="-10" dirty="0">
                <a:solidFill>
                  <a:srgbClr val="231F20"/>
                </a:solidFill>
                <a:latin typeface="Montserrat"/>
                <a:cs typeface="Montserrat"/>
              </a:rPr>
              <a:t>Assessment(s)</a:t>
            </a:r>
            <a:endParaRPr sz="1150">
              <a:latin typeface="Montserrat"/>
              <a:cs typeface="Montserrat"/>
            </a:endParaRPr>
          </a:p>
          <a:p>
            <a:pPr marL="12700">
              <a:lnSpc>
                <a:spcPts val="1350"/>
              </a:lnSpc>
            </a:pPr>
            <a:r>
              <a:rPr sz="1150" dirty="0">
                <a:solidFill>
                  <a:srgbClr val="231F20"/>
                </a:solidFill>
                <a:latin typeface="Montserrat"/>
                <a:cs typeface="Montserrat"/>
              </a:rPr>
              <a:t>In</a:t>
            </a:r>
            <a:r>
              <a:rPr sz="1150" spc="-40" dirty="0">
                <a:solidFill>
                  <a:srgbClr val="231F20"/>
                </a:solidFill>
                <a:latin typeface="Montserrat"/>
                <a:cs typeface="Montserrat"/>
              </a:rPr>
              <a:t> </a:t>
            </a:r>
            <a:r>
              <a:rPr sz="1150" spc="-10" dirty="0">
                <a:solidFill>
                  <a:srgbClr val="231F20"/>
                </a:solidFill>
                <a:latin typeface="Montserrat"/>
                <a:cs typeface="Montserrat"/>
              </a:rPr>
              <a:t>Year</a:t>
            </a:r>
            <a:r>
              <a:rPr sz="1150" spc="-35" dirty="0">
                <a:solidFill>
                  <a:srgbClr val="231F20"/>
                </a:solidFill>
                <a:latin typeface="Montserrat"/>
                <a:cs typeface="Montserrat"/>
              </a:rPr>
              <a:t> </a:t>
            </a:r>
            <a:r>
              <a:rPr sz="1150" dirty="0">
                <a:solidFill>
                  <a:srgbClr val="231F20"/>
                </a:solidFill>
                <a:latin typeface="Montserrat"/>
                <a:cs typeface="Montserrat"/>
              </a:rPr>
              <a:t>10</a:t>
            </a:r>
            <a:r>
              <a:rPr sz="1150" spc="-35" dirty="0">
                <a:solidFill>
                  <a:srgbClr val="231F20"/>
                </a:solidFill>
                <a:latin typeface="Montserrat"/>
                <a:cs typeface="Montserrat"/>
              </a:rPr>
              <a:t> </a:t>
            </a:r>
            <a:r>
              <a:rPr sz="1150" dirty="0">
                <a:solidFill>
                  <a:srgbClr val="231F20"/>
                </a:solidFill>
                <a:latin typeface="Montserrat"/>
                <a:cs typeface="Montserrat"/>
              </a:rPr>
              <a:t>two</a:t>
            </a:r>
            <a:r>
              <a:rPr sz="1150" spc="-35" dirty="0">
                <a:solidFill>
                  <a:srgbClr val="231F20"/>
                </a:solidFill>
                <a:latin typeface="Montserrat"/>
                <a:cs typeface="Montserrat"/>
              </a:rPr>
              <a:t> </a:t>
            </a:r>
            <a:r>
              <a:rPr sz="1150" dirty="0">
                <a:solidFill>
                  <a:srgbClr val="231F20"/>
                </a:solidFill>
                <a:latin typeface="Montserrat"/>
                <a:cs typeface="Montserrat"/>
              </a:rPr>
              <a:t>controlled</a:t>
            </a:r>
            <a:r>
              <a:rPr sz="1150" spc="-35" dirty="0">
                <a:solidFill>
                  <a:srgbClr val="231F20"/>
                </a:solidFill>
                <a:latin typeface="Montserrat"/>
                <a:cs typeface="Montserrat"/>
              </a:rPr>
              <a:t> </a:t>
            </a:r>
            <a:r>
              <a:rPr sz="1150" dirty="0">
                <a:solidFill>
                  <a:srgbClr val="231F20"/>
                </a:solidFill>
                <a:latin typeface="Montserrat"/>
                <a:cs typeface="Montserrat"/>
              </a:rPr>
              <a:t>assessments</a:t>
            </a:r>
            <a:r>
              <a:rPr sz="1150" spc="-35" dirty="0">
                <a:solidFill>
                  <a:srgbClr val="231F20"/>
                </a:solidFill>
                <a:latin typeface="Montserrat"/>
                <a:cs typeface="Montserrat"/>
              </a:rPr>
              <a:t> </a:t>
            </a:r>
            <a:r>
              <a:rPr sz="1150" dirty="0">
                <a:solidFill>
                  <a:srgbClr val="231F20"/>
                </a:solidFill>
                <a:latin typeface="Montserrat"/>
                <a:cs typeface="Montserrat"/>
              </a:rPr>
              <a:t>are</a:t>
            </a:r>
            <a:r>
              <a:rPr sz="1150" spc="-35" dirty="0">
                <a:solidFill>
                  <a:srgbClr val="231F20"/>
                </a:solidFill>
                <a:latin typeface="Montserrat"/>
                <a:cs typeface="Montserrat"/>
              </a:rPr>
              <a:t> </a:t>
            </a:r>
            <a:r>
              <a:rPr sz="1150" spc="-10" dirty="0">
                <a:solidFill>
                  <a:srgbClr val="231F20"/>
                </a:solidFill>
                <a:latin typeface="Montserrat"/>
                <a:cs typeface="Montserrat"/>
              </a:rPr>
              <a:t>completed:</a:t>
            </a:r>
            <a:endParaRPr sz="1150">
              <a:latin typeface="Montserrat"/>
              <a:cs typeface="Montserrat"/>
            </a:endParaRPr>
          </a:p>
          <a:p>
            <a:pPr marL="12700">
              <a:lnSpc>
                <a:spcPts val="1350"/>
              </a:lnSpc>
            </a:pPr>
            <a:r>
              <a:rPr sz="1150" dirty="0">
                <a:solidFill>
                  <a:srgbClr val="231F20"/>
                </a:solidFill>
                <a:latin typeface="Montserrat"/>
                <a:cs typeface="Montserrat"/>
              </a:rPr>
              <a:t>Component</a:t>
            </a:r>
            <a:r>
              <a:rPr sz="1150" spc="-35" dirty="0">
                <a:solidFill>
                  <a:srgbClr val="231F20"/>
                </a:solidFill>
                <a:latin typeface="Montserrat"/>
                <a:cs typeface="Montserrat"/>
              </a:rPr>
              <a:t> </a:t>
            </a:r>
            <a:r>
              <a:rPr sz="1150" dirty="0">
                <a:solidFill>
                  <a:srgbClr val="231F20"/>
                </a:solidFill>
                <a:latin typeface="Montserrat"/>
                <a:cs typeface="Montserrat"/>
              </a:rPr>
              <a:t>1</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5" dirty="0">
                <a:solidFill>
                  <a:srgbClr val="231F20"/>
                </a:solidFill>
                <a:latin typeface="Montserrat"/>
                <a:cs typeface="Montserrat"/>
              </a:rPr>
              <a:t> </a:t>
            </a:r>
            <a:r>
              <a:rPr sz="1150" dirty="0">
                <a:solidFill>
                  <a:srgbClr val="231F20"/>
                </a:solidFill>
                <a:latin typeface="Montserrat"/>
                <a:cs typeface="Montserrat"/>
              </a:rPr>
              <a:t>2</a:t>
            </a:r>
            <a:r>
              <a:rPr sz="1150" spc="-30" dirty="0">
                <a:solidFill>
                  <a:srgbClr val="231F20"/>
                </a:solidFill>
                <a:latin typeface="Montserrat"/>
                <a:cs typeface="Montserrat"/>
              </a:rPr>
              <a:t> </a:t>
            </a:r>
            <a:r>
              <a:rPr sz="1150" dirty="0">
                <a:solidFill>
                  <a:srgbClr val="231F20"/>
                </a:solidFill>
                <a:latin typeface="Montserrat"/>
                <a:cs typeface="Montserrat"/>
              </a:rPr>
              <a:t>are</a:t>
            </a:r>
            <a:r>
              <a:rPr sz="1150" spc="-30" dirty="0">
                <a:solidFill>
                  <a:srgbClr val="231F20"/>
                </a:solidFill>
                <a:latin typeface="Montserrat"/>
                <a:cs typeface="Montserrat"/>
              </a:rPr>
              <a:t> </a:t>
            </a:r>
            <a:r>
              <a:rPr sz="1150" dirty="0">
                <a:solidFill>
                  <a:srgbClr val="231F20"/>
                </a:solidFill>
                <a:latin typeface="Montserrat"/>
                <a:cs typeface="Montserrat"/>
              </a:rPr>
              <a:t>assessed</a:t>
            </a:r>
            <a:r>
              <a:rPr sz="1150" spc="-35" dirty="0">
                <a:solidFill>
                  <a:srgbClr val="231F20"/>
                </a:solidFill>
                <a:latin typeface="Montserrat"/>
                <a:cs typeface="Montserrat"/>
              </a:rPr>
              <a:t> </a:t>
            </a:r>
            <a:r>
              <a:rPr sz="1150" dirty="0">
                <a:solidFill>
                  <a:srgbClr val="231F20"/>
                </a:solidFill>
                <a:latin typeface="Montserrat"/>
                <a:cs typeface="Montserrat"/>
              </a:rPr>
              <a:t>through</a:t>
            </a:r>
            <a:r>
              <a:rPr sz="1150" spc="-35" dirty="0">
                <a:solidFill>
                  <a:srgbClr val="231F20"/>
                </a:solidFill>
                <a:latin typeface="Montserrat"/>
                <a:cs typeface="Montserrat"/>
              </a:rPr>
              <a:t> </a:t>
            </a:r>
            <a:r>
              <a:rPr sz="1150" dirty="0">
                <a:solidFill>
                  <a:srgbClr val="231F20"/>
                </a:solidFill>
                <a:latin typeface="Montserrat"/>
                <a:cs typeface="Montserrat"/>
              </a:rPr>
              <a:t>non-exam</a:t>
            </a:r>
            <a:r>
              <a:rPr sz="1150" spc="-30" dirty="0">
                <a:solidFill>
                  <a:srgbClr val="231F20"/>
                </a:solidFill>
                <a:latin typeface="Montserrat"/>
                <a:cs typeface="Montserrat"/>
              </a:rPr>
              <a:t> </a:t>
            </a:r>
            <a:r>
              <a:rPr sz="1150" dirty="0">
                <a:solidFill>
                  <a:srgbClr val="231F20"/>
                </a:solidFill>
                <a:latin typeface="Montserrat"/>
                <a:cs typeface="Montserrat"/>
              </a:rPr>
              <a:t>internal</a:t>
            </a:r>
            <a:r>
              <a:rPr sz="1150" spc="-35" dirty="0">
                <a:solidFill>
                  <a:srgbClr val="231F20"/>
                </a:solidFill>
                <a:latin typeface="Montserrat"/>
                <a:cs typeface="Montserrat"/>
              </a:rPr>
              <a:t> </a:t>
            </a:r>
            <a:r>
              <a:rPr sz="1150" spc="-10" dirty="0">
                <a:solidFill>
                  <a:srgbClr val="231F20"/>
                </a:solidFill>
                <a:latin typeface="Montserrat"/>
                <a:cs typeface="Montserrat"/>
              </a:rPr>
              <a:t>assessment.</a:t>
            </a:r>
            <a:endParaRPr sz="1150">
              <a:latin typeface="Montserrat"/>
              <a:cs typeface="Montserrat"/>
            </a:endParaRPr>
          </a:p>
          <a:p>
            <a:pPr marL="12700" marR="159385">
              <a:lnSpc>
                <a:spcPts val="1350"/>
              </a:lnSpc>
              <a:spcBef>
                <a:spcPts val="55"/>
              </a:spcBef>
            </a:pPr>
            <a:r>
              <a:rPr sz="1150" dirty="0">
                <a:solidFill>
                  <a:srgbClr val="231F20"/>
                </a:solidFill>
                <a:latin typeface="Montserrat"/>
                <a:cs typeface="Montserrat"/>
              </a:rPr>
              <a:t>These</a:t>
            </a:r>
            <a:r>
              <a:rPr sz="1150" spc="-30" dirty="0">
                <a:solidFill>
                  <a:srgbClr val="231F20"/>
                </a:solidFill>
                <a:latin typeface="Montserrat"/>
                <a:cs typeface="Montserrat"/>
              </a:rPr>
              <a:t> </a:t>
            </a:r>
            <a:r>
              <a:rPr sz="1150" dirty="0">
                <a:solidFill>
                  <a:srgbClr val="231F20"/>
                </a:solidFill>
                <a:latin typeface="Montserrat"/>
                <a:cs typeface="Montserrat"/>
              </a:rPr>
              <a:t>components</a:t>
            </a:r>
            <a:r>
              <a:rPr sz="1150" spc="-30" dirty="0">
                <a:solidFill>
                  <a:srgbClr val="231F20"/>
                </a:solidFill>
                <a:latin typeface="Montserrat"/>
                <a:cs typeface="Montserrat"/>
              </a:rPr>
              <a:t> </a:t>
            </a:r>
            <a:r>
              <a:rPr sz="1150" dirty="0">
                <a:solidFill>
                  <a:srgbClr val="231F20"/>
                </a:solidFill>
                <a:latin typeface="Montserrat"/>
                <a:cs typeface="Montserrat"/>
              </a:rPr>
              <a:t>have</a:t>
            </a:r>
            <a:r>
              <a:rPr sz="1150" spc="-35" dirty="0">
                <a:solidFill>
                  <a:srgbClr val="231F20"/>
                </a:solidFill>
                <a:latin typeface="Montserrat"/>
                <a:cs typeface="Montserrat"/>
              </a:rPr>
              <a:t> </a:t>
            </a:r>
            <a:r>
              <a:rPr sz="1150" dirty="0">
                <a:solidFill>
                  <a:srgbClr val="231F20"/>
                </a:solidFill>
                <a:latin typeface="Montserrat"/>
                <a:cs typeface="Montserrat"/>
              </a:rPr>
              <a:t>been</a:t>
            </a:r>
            <a:r>
              <a:rPr sz="1150" spc="-30" dirty="0">
                <a:solidFill>
                  <a:srgbClr val="231F20"/>
                </a:solidFill>
                <a:latin typeface="Montserrat"/>
                <a:cs typeface="Montserrat"/>
              </a:rPr>
              <a:t> </a:t>
            </a:r>
            <a:r>
              <a:rPr sz="1150" dirty="0">
                <a:solidFill>
                  <a:srgbClr val="231F20"/>
                </a:solidFill>
                <a:latin typeface="Montserrat"/>
                <a:cs typeface="Montserrat"/>
              </a:rPr>
              <a:t>designed</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demonstrate</a:t>
            </a:r>
            <a:r>
              <a:rPr sz="1150" spc="-30" dirty="0">
                <a:solidFill>
                  <a:srgbClr val="231F20"/>
                </a:solidFill>
                <a:latin typeface="Montserrat"/>
                <a:cs typeface="Montserrat"/>
              </a:rPr>
              <a:t> </a:t>
            </a:r>
            <a:r>
              <a:rPr sz="1150" dirty="0">
                <a:solidFill>
                  <a:srgbClr val="231F20"/>
                </a:solidFill>
                <a:latin typeface="Montserrat"/>
                <a:cs typeface="Montserrat"/>
              </a:rPr>
              <a:t>application</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spc="-10" dirty="0">
                <a:solidFill>
                  <a:srgbClr val="231F20"/>
                </a:solidFill>
                <a:latin typeface="Montserrat"/>
                <a:cs typeface="Montserrat"/>
              </a:rPr>
              <a:t>conceptual knowledge</a:t>
            </a:r>
            <a:r>
              <a:rPr sz="1150" spc="-25" dirty="0">
                <a:solidFill>
                  <a:srgbClr val="231F20"/>
                </a:solidFill>
                <a:latin typeface="Montserrat"/>
                <a:cs typeface="Montserrat"/>
              </a:rPr>
              <a:t> </a:t>
            </a:r>
            <a:r>
              <a:rPr sz="1150" dirty="0">
                <a:solidFill>
                  <a:srgbClr val="231F20"/>
                </a:solidFill>
                <a:latin typeface="Montserrat"/>
                <a:cs typeface="Montserrat"/>
              </a:rPr>
              <a:t>underpinning</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sector</a:t>
            </a:r>
            <a:r>
              <a:rPr sz="1150" spc="-20" dirty="0">
                <a:solidFill>
                  <a:srgbClr val="231F20"/>
                </a:solidFill>
                <a:latin typeface="Montserrat"/>
                <a:cs typeface="Montserrat"/>
              </a:rPr>
              <a:t> </a:t>
            </a:r>
            <a:r>
              <a:rPr sz="1150" dirty="0">
                <a:solidFill>
                  <a:srgbClr val="231F20"/>
                </a:solidFill>
                <a:latin typeface="Montserrat"/>
                <a:cs typeface="Montserrat"/>
              </a:rPr>
              <a:t>through</a:t>
            </a:r>
            <a:r>
              <a:rPr sz="1150" spc="-30" dirty="0">
                <a:solidFill>
                  <a:srgbClr val="231F20"/>
                </a:solidFill>
                <a:latin typeface="Montserrat"/>
                <a:cs typeface="Montserrat"/>
              </a:rPr>
              <a:t> </a:t>
            </a:r>
            <a:r>
              <a:rPr sz="1150" spc="-10" dirty="0">
                <a:solidFill>
                  <a:srgbClr val="231F20"/>
                </a:solidFill>
                <a:latin typeface="Montserrat"/>
                <a:cs typeface="Montserrat"/>
              </a:rPr>
              <a:t>realistic</a:t>
            </a:r>
            <a:r>
              <a:rPr sz="1150" spc="-20" dirty="0">
                <a:solidFill>
                  <a:srgbClr val="231F20"/>
                </a:solidFill>
                <a:latin typeface="Montserrat"/>
                <a:cs typeface="Montserrat"/>
              </a:rPr>
              <a:t> </a:t>
            </a:r>
            <a:r>
              <a:rPr sz="1150" dirty="0">
                <a:solidFill>
                  <a:srgbClr val="231F20"/>
                </a:solidFill>
                <a:latin typeface="Montserrat"/>
                <a:cs typeface="Montserrat"/>
              </a:rPr>
              <a:t>tasks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activities.</a:t>
            </a:r>
            <a:r>
              <a:rPr sz="1150" spc="-20" dirty="0">
                <a:solidFill>
                  <a:srgbClr val="231F20"/>
                </a:solidFill>
                <a:latin typeface="Montserrat"/>
                <a:cs typeface="Montserrat"/>
              </a:rPr>
              <a:t> </a:t>
            </a: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style</a:t>
            </a:r>
            <a:r>
              <a:rPr sz="1150" spc="-20" dirty="0">
                <a:solidFill>
                  <a:srgbClr val="231F20"/>
                </a:solidFill>
                <a:latin typeface="Montserrat"/>
                <a:cs typeface="Montserrat"/>
              </a:rPr>
              <a:t> </a:t>
            </a:r>
            <a:r>
              <a:rPr sz="1150" spc="-25" dirty="0">
                <a:solidFill>
                  <a:srgbClr val="231F20"/>
                </a:solidFill>
                <a:latin typeface="Montserrat"/>
                <a:cs typeface="Montserrat"/>
              </a:rPr>
              <a:t>of </a:t>
            </a:r>
            <a:r>
              <a:rPr sz="1150" dirty="0">
                <a:solidFill>
                  <a:srgbClr val="231F20"/>
                </a:solidFill>
                <a:latin typeface="Montserrat"/>
                <a:cs typeface="Montserrat"/>
              </a:rPr>
              <a:t>assessment</a:t>
            </a:r>
            <a:r>
              <a:rPr sz="1150" spc="-45" dirty="0">
                <a:solidFill>
                  <a:srgbClr val="231F20"/>
                </a:solidFill>
                <a:latin typeface="Montserrat"/>
                <a:cs typeface="Montserrat"/>
              </a:rPr>
              <a:t> </a:t>
            </a:r>
            <a:r>
              <a:rPr sz="1150" dirty="0">
                <a:solidFill>
                  <a:srgbClr val="231F20"/>
                </a:solidFill>
                <a:latin typeface="Montserrat"/>
                <a:cs typeface="Montserrat"/>
              </a:rPr>
              <a:t>promotes</a:t>
            </a:r>
            <a:r>
              <a:rPr sz="1150" spc="-40" dirty="0">
                <a:solidFill>
                  <a:srgbClr val="231F20"/>
                </a:solidFill>
                <a:latin typeface="Montserrat"/>
                <a:cs typeface="Montserrat"/>
              </a:rPr>
              <a:t> </a:t>
            </a:r>
            <a:r>
              <a:rPr sz="1150" dirty="0">
                <a:solidFill>
                  <a:srgbClr val="231F20"/>
                </a:solidFill>
                <a:latin typeface="Montserrat"/>
                <a:cs typeface="Montserrat"/>
              </a:rPr>
              <a:t>deep</a:t>
            </a:r>
            <a:r>
              <a:rPr sz="1150" spc="-45" dirty="0">
                <a:solidFill>
                  <a:srgbClr val="231F20"/>
                </a:solidFill>
                <a:latin typeface="Montserrat"/>
                <a:cs typeface="Montserrat"/>
              </a:rPr>
              <a:t> </a:t>
            </a:r>
            <a:r>
              <a:rPr sz="1150" dirty="0">
                <a:solidFill>
                  <a:srgbClr val="231F20"/>
                </a:solidFill>
                <a:latin typeface="Montserrat"/>
                <a:cs typeface="Montserrat"/>
              </a:rPr>
              <a:t>learning</a:t>
            </a:r>
            <a:r>
              <a:rPr sz="1150" spc="-40" dirty="0">
                <a:solidFill>
                  <a:srgbClr val="231F20"/>
                </a:solidFill>
                <a:latin typeface="Montserrat"/>
                <a:cs typeface="Montserrat"/>
              </a:rPr>
              <a:t> </a:t>
            </a:r>
            <a:r>
              <a:rPr sz="1150" dirty="0">
                <a:solidFill>
                  <a:srgbClr val="231F20"/>
                </a:solidFill>
                <a:latin typeface="Montserrat"/>
                <a:cs typeface="Montserrat"/>
              </a:rPr>
              <a:t>through</a:t>
            </a:r>
            <a:r>
              <a:rPr sz="1150" spc="-50" dirty="0">
                <a:solidFill>
                  <a:srgbClr val="231F20"/>
                </a:solidFill>
                <a:latin typeface="Montserrat"/>
                <a:cs typeface="Montserrat"/>
              </a:rPr>
              <a:t> </a:t>
            </a:r>
            <a:r>
              <a:rPr sz="1150" dirty="0">
                <a:solidFill>
                  <a:srgbClr val="231F20"/>
                </a:solidFill>
                <a:latin typeface="Montserrat"/>
                <a:cs typeface="Montserrat"/>
              </a:rPr>
              <a:t>ensuring</a:t>
            </a:r>
            <a:r>
              <a:rPr sz="1150" spc="-40" dirty="0">
                <a:solidFill>
                  <a:srgbClr val="231F20"/>
                </a:solidFill>
                <a:latin typeface="Montserrat"/>
                <a:cs typeface="Montserrat"/>
              </a:rPr>
              <a:t> </a:t>
            </a:r>
            <a:r>
              <a:rPr sz="1150" dirty="0">
                <a:solidFill>
                  <a:srgbClr val="231F20"/>
                </a:solidFill>
                <a:latin typeface="Montserrat"/>
                <a:cs typeface="Montserrat"/>
              </a:rPr>
              <a:t>the</a:t>
            </a:r>
            <a:r>
              <a:rPr sz="1150" spc="-45" dirty="0">
                <a:solidFill>
                  <a:srgbClr val="231F20"/>
                </a:solidFill>
                <a:latin typeface="Montserrat"/>
                <a:cs typeface="Montserrat"/>
              </a:rPr>
              <a:t> </a:t>
            </a:r>
            <a:r>
              <a:rPr sz="1150" dirty="0">
                <a:solidFill>
                  <a:srgbClr val="231F20"/>
                </a:solidFill>
                <a:latin typeface="Montserrat"/>
                <a:cs typeface="Montserrat"/>
              </a:rPr>
              <a:t>connection</a:t>
            </a:r>
            <a:r>
              <a:rPr sz="1150" spc="-40" dirty="0">
                <a:solidFill>
                  <a:srgbClr val="231F20"/>
                </a:solidFill>
                <a:latin typeface="Montserrat"/>
                <a:cs typeface="Montserrat"/>
              </a:rPr>
              <a:t> </a:t>
            </a:r>
            <a:r>
              <a:rPr sz="1150" dirty="0">
                <a:solidFill>
                  <a:srgbClr val="231F20"/>
                </a:solidFill>
                <a:latin typeface="Montserrat"/>
                <a:cs typeface="Montserrat"/>
              </a:rPr>
              <a:t>between</a:t>
            </a:r>
            <a:r>
              <a:rPr sz="1150" spc="-45" dirty="0">
                <a:solidFill>
                  <a:srgbClr val="231F20"/>
                </a:solidFill>
                <a:latin typeface="Montserrat"/>
                <a:cs typeface="Montserrat"/>
              </a:rPr>
              <a:t> </a:t>
            </a:r>
            <a:r>
              <a:rPr sz="1150" spc="-10" dirty="0">
                <a:solidFill>
                  <a:srgbClr val="231F20"/>
                </a:solidFill>
                <a:latin typeface="Montserrat"/>
                <a:cs typeface="Montserrat"/>
              </a:rPr>
              <a:t>knowledge </a:t>
            </a:r>
            <a:r>
              <a:rPr sz="1150" dirty="0">
                <a:solidFill>
                  <a:srgbClr val="231F20"/>
                </a:solidFill>
                <a:latin typeface="Montserrat"/>
                <a:cs typeface="Montserrat"/>
              </a:rPr>
              <a:t>and</a:t>
            </a:r>
            <a:r>
              <a:rPr sz="1150" spc="-10" dirty="0">
                <a:solidFill>
                  <a:srgbClr val="231F20"/>
                </a:solidFill>
                <a:latin typeface="Montserrat"/>
                <a:cs typeface="Montserrat"/>
              </a:rPr>
              <a:t> practice.</a:t>
            </a:r>
            <a:endParaRPr sz="1150">
              <a:latin typeface="Montserrat"/>
              <a:cs typeface="Montserrat"/>
            </a:endParaRPr>
          </a:p>
          <a:p>
            <a:pPr marL="12700">
              <a:lnSpc>
                <a:spcPts val="1310"/>
              </a:lnSpc>
            </a:pPr>
            <a:r>
              <a:rPr sz="1150" dirty="0">
                <a:solidFill>
                  <a:srgbClr val="231F20"/>
                </a:solidFill>
                <a:latin typeface="Montserrat"/>
                <a:cs typeface="Montserrat"/>
              </a:rPr>
              <a:t>The</a:t>
            </a:r>
            <a:r>
              <a:rPr sz="1150" spc="-40" dirty="0">
                <a:solidFill>
                  <a:srgbClr val="231F20"/>
                </a:solidFill>
                <a:latin typeface="Montserrat"/>
                <a:cs typeface="Montserrat"/>
              </a:rPr>
              <a:t> </a:t>
            </a:r>
            <a:r>
              <a:rPr sz="1150" dirty="0">
                <a:solidFill>
                  <a:srgbClr val="231F20"/>
                </a:solidFill>
                <a:latin typeface="Montserrat"/>
                <a:cs typeface="Montserrat"/>
              </a:rPr>
              <a:t>components</a:t>
            </a:r>
            <a:r>
              <a:rPr sz="1150" spc="-40" dirty="0">
                <a:solidFill>
                  <a:srgbClr val="231F20"/>
                </a:solidFill>
                <a:latin typeface="Montserrat"/>
                <a:cs typeface="Montserrat"/>
              </a:rPr>
              <a:t> </a:t>
            </a:r>
            <a:r>
              <a:rPr sz="1150" dirty="0">
                <a:solidFill>
                  <a:srgbClr val="231F20"/>
                </a:solidFill>
                <a:latin typeface="Montserrat"/>
                <a:cs typeface="Montserrat"/>
              </a:rPr>
              <a:t>focus</a:t>
            </a:r>
            <a:r>
              <a:rPr sz="1150" spc="-35" dirty="0">
                <a:solidFill>
                  <a:srgbClr val="231F20"/>
                </a:solidFill>
                <a:latin typeface="Montserrat"/>
                <a:cs typeface="Montserrat"/>
              </a:rPr>
              <a:t> </a:t>
            </a:r>
            <a:r>
              <a:rPr sz="1150" spc="-25" dirty="0">
                <a:solidFill>
                  <a:srgbClr val="231F20"/>
                </a:solidFill>
                <a:latin typeface="Montserrat"/>
                <a:cs typeface="Montserrat"/>
              </a:rPr>
              <a:t>on:</a:t>
            </a:r>
            <a:endParaRPr sz="1150">
              <a:latin typeface="Montserrat"/>
              <a:cs typeface="Montserrat"/>
            </a:endParaRPr>
          </a:p>
          <a:p>
            <a:pPr marL="240665" marR="383540" indent="-228600">
              <a:lnSpc>
                <a:spcPts val="1350"/>
              </a:lnSpc>
              <a:spcBef>
                <a:spcPts val="1390"/>
              </a:spcBef>
              <a:buChar char="•"/>
              <a:tabLst>
                <a:tab pos="240665" algn="l"/>
              </a:tabLst>
            </a:pP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10" dirty="0">
                <a:solidFill>
                  <a:srgbClr val="231F20"/>
                </a:solidFill>
                <a:latin typeface="Montserrat"/>
                <a:cs typeface="Montserrat"/>
              </a:rPr>
              <a:t>development</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core</a:t>
            </a:r>
            <a:r>
              <a:rPr sz="1150" spc="-15" dirty="0">
                <a:solidFill>
                  <a:srgbClr val="231F20"/>
                </a:solidFill>
                <a:latin typeface="Montserrat"/>
                <a:cs typeface="Montserrat"/>
              </a:rPr>
              <a:t> </a:t>
            </a:r>
            <a:r>
              <a:rPr sz="1150" spc="-10" dirty="0">
                <a:solidFill>
                  <a:srgbClr val="231F20"/>
                </a:solidFill>
                <a:latin typeface="Montserrat"/>
                <a:cs typeface="Montserrat"/>
              </a:rPr>
              <a:t>knowledge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understanding,</a:t>
            </a:r>
            <a:r>
              <a:rPr sz="1150" spc="-15" dirty="0">
                <a:solidFill>
                  <a:srgbClr val="231F20"/>
                </a:solidFill>
                <a:latin typeface="Montserrat"/>
                <a:cs typeface="Montserrat"/>
              </a:rPr>
              <a:t> </a:t>
            </a:r>
            <a:r>
              <a:rPr sz="1150" dirty="0">
                <a:solidFill>
                  <a:srgbClr val="231F20"/>
                </a:solidFill>
                <a:latin typeface="Montserrat"/>
                <a:cs typeface="Montserrat"/>
              </a:rPr>
              <a:t>including</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range</a:t>
            </a:r>
            <a:r>
              <a:rPr sz="1150" spc="-10" dirty="0">
                <a:solidFill>
                  <a:srgbClr val="231F20"/>
                </a:solidFill>
                <a:latin typeface="Montserrat"/>
                <a:cs typeface="Montserrat"/>
              </a:rPr>
              <a:t> </a:t>
            </a:r>
            <a:r>
              <a:rPr sz="1150" spc="-25" dirty="0">
                <a:solidFill>
                  <a:srgbClr val="231F20"/>
                </a:solidFill>
                <a:latin typeface="Montserrat"/>
                <a:cs typeface="Montserrat"/>
              </a:rPr>
              <a:t>of </a:t>
            </a:r>
            <a:r>
              <a:rPr sz="1150" spc="-10" dirty="0">
                <a:solidFill>
                  <a:srgbClr val="231F20"/>
                </a:solidFill>
                <a:latin typeface="Montserrat"/>
                <a:cs typeface="Montserrat"/>
              </a:rPr>
              <a:t>enterprises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key</a:t>
            </a:r>
            <a:r>
              <a:rPr sz="1150" spc="-20" dirty="0">
                <a:solidFill>
                  <a:srgbClr val="231F20"/>
                </a:solidFill>
                <a:latin typeface="Montserrat"/>
                <a:cs typeface="Montserrat"/>
              </a:rPr>
              <a:t> </a:t>
            </a:r>
            <a:r>
              <a:rPr sz="1150" dirty="0">
                <a:solidFill>
                  <a:srgbClr val="231F20"/>
                </a:solidFill>
                <a:latin typeface="Montserrat"/>
                <a:cs typeface="Montserrat"/>
              </a:rPr>
              <a:t>features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factors</a:t>
            </a:r>
            <a:r>
              <a:rPr sz="1150" spc="-20"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dirty="0">
                <a:solidFill>
                  <a:srgbClr val="231F20"/>
                </a:solidFill>
                <a:latin typeface="Montserrat"/>
                <a:cs typeface="Montserrat"/>
              </a:rPr>
              <a:t>contribute</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an</a:t>
            </a:r>
            <a:r>
              <a:rPr sz="1150" spc="-20" dirty="0">
                <a:solidFill>
                  <a:srgbClr val="231F20"/>
                </a:solidFill>
                <a:latin typeface="Montserrat"/>
                <a:cs typeface="Montserrat"/>
              </a:rPr>
              <a:t> </a:t>
            </a:r>
            <a:r>
              <a:rPr sz="1150" spc="-10" dirty="0">
                <a:solidFill>
                  <a:srgbClr val="231F20"/>
                </a:solidFill>
                <a:latin typeface="Montserrat"/>
                <a:cs typeface="Montserrat"/>
              </a:rPr>
              <a:t>enterprise’s</a:t>
            </a:r>
            <a:r>
              <a:rPr sz="1150" spc="-20" dirty="0">
                <a:solidFill>
                  <a:srgbClr val="231F20"/>
                </a:solidFill>
                <a:latin typeface="Montserrat"/>
                <a:cs typeface="Montserrat"/>
              </a:rPr>
              <a:t> </a:t>
            </a:r>
            <a:r>
              <a:rPr sz="1150" spc="-10" dirty="0">
                <a:solidFill>
                  <a:srgbClr val="231F20"/>
                </a:solidFill>
                <a:latin typeface="Montserrat"/>
                <a:cs typeface="Montserrat"/>
              </a:rPr>
              <a:t>success</a:t>
            </a:r>
            <a:endParaRPr sz="1150">
              <a:latin typeface="Montserrat"/>
              <a:cs typeface="Montserrat"/>
            </a:endParaRPr>
          </a:p>
          <a:p>
            <a:pPr marL="240665" marR="639445" indent="-228600">
              <a:lnSpc>
                <a:spcPts val="1350"/>
              </a:lnSpc>
              <a:spcBef>
                <a:spcPts val="1350"/>
              </a:spcBef>
              <a:buChar char="•"/>
              <a:tabLst>
                <a:tab pos="240665" algn="l"/>
              </a:tabLst>
            </a:pPr>
            <a:r>
              <a:rPr sz="1150" dirty="0">
                <a:solidFill>
                  <a:srgbClr val="231F20"/>
                </a:solidFill>
                <a:latin typeface="Montserrat"/>
                <a:cs typeface="Montserrat"/>
              </a:rPr>
              <a:t>The</a:t>
            </a:r>
            <a:r>
              <a:rPr sz="1150" spc="-10" dirty="0">
                <a:solidFill>
                  <a:srgbClr val="231F20"/>
                </a:solidFill>
                <a:latin typeface="Montserrat"/>
                <a:cs typeface="Montserrat"/>
              </a:rPr>
              <a:t> development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dirty="0">
                <a:solidFill>
                  <a:srgbClr val="231F20"/>
                </a:solidFill>
                <a:latin typeface="Montserrat"/>
                <a:cs typeface="Montserrat"/>
              </a:rPr>
              <a:t>application</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dirty="0">
                <a:solidFill>
                  <a:srgbClr val="231F20"/>
                </a:solidFill>
                <a:latin typeface="Montserrat"/>
                <a:cs typeface="Montserrat"/>
              </a:rPr>
              <a:t>skills</a:t>
            </a:r>
            <a:r>
              <a:rPr sz="1150" spc="-10" dirty="0">
                <a:solidFill>
                  <a:srgbClr val="231F20"/>
                </a:solidFill>
                <a:latin typeface="Montserrat"/>
                <a:cs typeface="Montserrat"/>
              </a:rPr>
              <a:t> </a:t>
            </a:r>
            <a:r>
              <a:rPr sz="1150" dirty="0">
                <a:solidFill>
                  <a:srgbClr val="231F20"/>
                </a:solidFill>
                <a:latin typeface="Montserrat"/>
                <a:cs typeface="Montserrat"/>
              </a:rPr>
              <a:t>such</a:t>
            </a:r>
            <a:r>
              <a:rPr sz="1150" spc="-5"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a:t>
            </a:r>
            <a:r>
              <a:rPr sz="1150" dirty="0">
                <a:solidFill>
                  <a:srgbClr val="231F20"/>
                </a:solidFill>
                <a:latin typeface="Montserrat"/>
                <a:cs typeface="Montserrat"/>
              </a:rPr>
              <a:t>analysing</a:t>
            </a:r>
            <a:r>
              <a:rPr sz="1150" spc="-5" dirty="0">
                <a:solidFill>
                  <a:srgbClr val="231F20"/>
                </a:solidFill>
                <a:latin typeface="Montserrat"/>
                <a:cs typeface="Montserrat"/>
              </a:rPr>
              <a:t> </a:t>
            </a:r>
            <a:r>
              <a:rPr sz="1150" spc="-10" dirty="0">
                <a:solidFill>
                  <a:srgbClr val="231F20"/>
                </a:solidFill>
                <a:latin typeface="Montserrat"/>
                <a:cs typeface="Montserrat"/>
              </a:rPr>
              <a:t>research, information, </a:t>
            </a:r>
            <a:r>
              <a:rPr sz="1150" dirty="0">
                <a:solidFill>
                  <a:srgbClr val="231F20"/>
                </a:solidFill>
                <a:latin typeface="Montserrat"/>
                <a:cs typeface="Montserrat"/>
              </a:rPr>
              <a:t>planning</a:t>
            </a:r>
            <a:r>
              <a:rPr sz="1150" spc="-5" dirty="0">
                <a:solidFill>
                  <a:srgbClr val="231F20"/>
                </a:solidFill>
                <a:latin typeface="Montserrat"/>
                <a:cs typeface="Montserrat"/>
              </a:rPr>
              <a:t> </a:t>
            </a:r>
            <a:r>
              <a:rPr sz="1150" dirty="0">
                <a:solidFill>
                  <a:srgbClr val="231F20"/>
                </a:solidFill>
                <a:latin typeface="Montserrat"/>
                <a:cs typeface="Montserrat"/>
              </a:rPr>
              <a:t>and financial forecasting, </a:t>
            </a:r>
            <a:r>
              <a:rPr sz="1150" spc="-10" dirty="0">
                <a:solidFill>
                  <a:srgbClr val="231F20"/>
                </a:solidFill>
                <a:latin typeface="Montserrat"/>
                <a:cs typeface="Montserrat"/>
              </a:rPr>
              <a:t>communicating</a:t>
            </a:r>
            <a:r>
              <a:rPr sz="1150" dirty="0">
                <a:solidFill>
                  <a:srgbClr val="231F20"/>
                </a:solidFill>
                <a:latin typeface="Montserrat"/>
                <a:cs typeface="Montserrat"/>
              </a:rPr>
              <a:t> and</a:t>
            </a:r>
            <a:r>
              <a:rPr sz="1150" spc="-5" dirty="0">
                <a:solidFill>
                  <a:srgbClr val="231F20"/>
                </a:solidFill>
                <a:latin typeface="Montserrat"/>
                <a:cs typeface="Montserrat"/>
              </a:rPr>
              <a:t> </a:t>
            </a:r>
            <a:r>
              <a:rPr sz="1150" dirty="0">
                <a:solidFill>
                  <a:srgbClr val="231F20"/>
                </a:solidFill>
                <a:latin typeface="Montserrat"/>
                <a:cs typeface="Montserrat"/>
              </a:rPr>
              <a:t>problem </a:t>
            </a:r>
            <a:r>
              <a:rPr sz="1150" spc="-10" dirty="0">
                <a:solidFill>
                  <a:srgbClr val="231F20"/>
                </a:solidFill>
                <a:latin typeface="Montserrat"/>
                <a:cs typeface="Montserrat"/>
              </a:rPr>
              <a:t>solving</a:t>
            </a:r>
            <a:endParaRPr sz="1150">
              <a:latin typeface="Montserrat"/>
              <a:cs typeface="Montserrat"/>
            </a:endParaRPr>
          </a:p>
          <a:p>
            <a:pPr marL="240665" marR="67310" indent="-228600">
              <a:lnSpc>
                <a:spcPts val="1350"/>
              </a:lnSpc>
              <a:spcBef>
                <a:spcPts val="1350"/>
              </a:spcBef>
              <a:buChar char="•"/>
              <a:tabLst>
                <a:tab pos="240665" algn="l"/>
              </a:tabLst>
            </a:pPr>
            <a:r>
              <a:rPr sz="1150" dirty="0">
                <a:solidFill>
                  <a:srgbClr val="231F20"/>
                </a:solidFill>
                <a:latin typeface="Montserrat"/>
                <a:cs typeface="Montserrat"/>
              </a:rPr>
              <a:t>Reflective</a:t>
            </a:r>
            <a:r>
              <a:rPr sz="1150" spc="-45" dirty="0">
                <a:solidFill>
                  <a:srgbClr val="231F20"/>
                </a:solidFill>
                <a:latin typeface="Montserrat"/>
                <a:cs typeface="Montserrat"/>
              </a:rPr>
              <a:t> </a:t>
            </a:r>
            <a:r>
              <a:rPr sz="1150" dirty="0">
                <a:solidFill>
                  <a:srgbClr val="231F20"/>
                </a:solidFill>
                <a:latin typeface="Montserrat"/>
                <a:cs typeface="Montserrat"/>
              </a:rPr>
              <a:t>practice</a:t>
            </a:r>
            <a:r>
              <a:rPr sz="1150" spc="-45" dirty="0">
                <a:solidFill>
                  <a:srgbClr val="231F20"/>
                </a:solidFill>
                <a:latin typeface="Montserrat"/>
                <a:cs typeface="Montserrat"/>
              </a:rPr>
              <a:t> </a:t>
            </a:r>
            <a:r>
              <a:rPr sz="1150" dirty="0">
                <a:solidFill>
                  <a:srgbClr val="231F20"/>
                </a:solidFill>
                <a:latin typeface="Montserrat"/>
                <a:cs typeface="Montserrat"/>
              </a:rPr>
              <a:t>through</a:t>
            </a:r>
            <a:r>
              <a:rPr sz="1150" spc="-50" dirty="0">
                <a:solidFill>
                  <a:srgbClr val="231F20"/>
                </a:solidFill>
                <a:latin typeface="Montserrat"/>
                <a:cs typeface="Montserrat"/>
              </a:rPr>
              <a:t> </a:t>
            </a:r>
            <a:r>
              <a:rPr sz="1150" dirty="0">
                <a:solidFill>
                  <a:srgbClr val="231F20"/>
                </a:solidFill>
                <a:latin typeface="Montserrat"/>
                <a:cs typeface="Montserrat"/>
              </a:rPr>
              <a:t>presenting</a:t>
            </a:r>
            <a:r>
              <a:rPr sz="1150" spc="-45" dirty="0">
                <a:solidFill>
                  <a:srgbClr val="231F20"/>
                </a:solidFill>
                <a:latin typeface="Montserrat"/>
                <a:cs typeface="Montserrat"/>
              </a:rPr>
              <a:t> </a:t>
            </a:r>
            <a:r>
              <a:rPr sz="1150" dirty="0">
                <a:solidFill>
                  <a:srgbClr val="231F20"/>
                </a:solidFill>
                <a:latin typeface="Montserrat"/>
                <a:cs typeface="Montserrat"/>
              </a:rPr>
              <a:t>an</a:t>
            </a:r>
            <a:r>
              <a:rPr sz="1150" spc="-45" dirty="0">
                <a:solidFill>
                  <a:srgbClr val="231F20"/>
                </a:solidFill>
                <a:latin typeface="Montserrat"/>
                <a:cs typeface="Montserrat"/>
              </a:rPr>
              <a:t> </a:t>
            </a:r>
            <a:r>
              <a:rPr sz="1150" dirty="0">
                <a:solidFill>
                  <a:srgbClr val="231F20"/>
                </a:solidFill>
                <a:latin typeface="Montserrat"/>
                <a:cs typeface="Montserrat"/>
              </a:rPr>
              <a:t>enterprise</a:t>
            </a:r>
            <a:r>
              <a:rPr sz="1150" spc="-45" dirty="0">
                <a:solidFill>
                  <a:srgbClr val="231F20"/>
                </a:solidFill>
                <a:latin typeface="Montserrat"/>
                <a:cs typeface="Montserrat"/>
              </a:rPr>
              <a:t> </a:t>
            </a:r>
            <a:r>
              <a:rPr sz="1150" dirty="0">
                <a:solidFill>
                  <a:srgbClr val="231F20"/>
                </a:solidFill>
                <a:latin typeface="Montserrat"/>
                <a:cs typeface="Montserrat"/>
              </a:rPr>
              <a:t>idea</a:t>
            </a:r>
            <a:r>
              <a:rPr sz="1150" spc="-45" dirty="0">
                <a:solidFill>
                  <a:srgbClr val="231F20"/>
                </a:solidFill>
                <a:latin typeface="Montserrat"/>
                <a:cs typeface="Montserrat"/>
              </a:rPr>
              <a:t> </a:t>
            </a:r>
            <a:r>
              <a:rPr sz="1150" dirty="0">
                <a:solidFill>
                  <a:srgbClr val="231F20"/>
                </a:solidFill>
                <a:latin typeface="Montserrat"/>
                <a:cs typeface="Montserrat"/>
              </a:rPr>
              <a:t>that</a:t>
            </a:r>
            <a:r>
              <a:rPr sz="1150" spc="-45" dirty="0">
                <a:solidFill>
                  <a:srgbClr val="231F20"/>
                </a:solidFill>
                <a:latin typeface="Montserrat"/>
                <a:cs typeface="Montserrat"/>
              </a:rPr>
              <a:t> </a:t>
            </a:r>
            <a:r>
              <a:rPr sz="1150" dirty="0">
                <a:solidFill>
                  <a:srgbClr val="231F20"/>
                </a:solidFill>
                <a:latin typeface="Montserrat"/>
                <a:cs typeface="Montserrat"/>
              </a:rPr>
              <a:t>allows</a:t>
            </a:r>
            <a:r>
              <a:rPr sz="1150" spc="-45" dirty="0">
                <a:solidFill>
                  <a:srgbClr val="231F20"/>
                </a:solidFill>
                <a:latin typeface="Montserrat"/>
                <a:cs typeface="Montserrat"/>
              </a:rPr>
              <a:t> </a:t>
            </a:r>
            <a:r>
              <a:rPr sz="1150" dirty="0">
                <a:solidFill>
                  <a:srgbClr val="231F20"/>
                </a:solidFill>
                <a:latin typeface="Montserrat"/>
                <a:cs typeface="Montserrat"/>
              </a:rPr>
              <a:t>learners</a:t>
            </a:r>
            <a:r>
              <a:rPr sz="1150" spc="-45" dirty="0">
                <a:solidFill>
                  <a:srgbClr val="231F20"/>
                </a:solidFill>
                <a:latin typeface="Montserrat"/>
                <a:cs typeface="Montserrat"/>
              </a:rPr>
              <a:t> </a:t>
            </a:r>
            <a:r>
              <a:rPr sz="1150" dirty="0">
                <a:solidFill>
                  <a:srgbClr val="231F20"/>
                </a:solidFill>
                <a:latin typeface="Montserrat"/>
                <a:cs typeface="Montserrat"/>
              </a:rPr>
              <a:t>to</a:t>
            </a:r>
            <a:r>
              <a:rPr sz="1150" spc="-45" dirty="0">
                <a:solidFill>
                  <a:srgbClr val="231F20"/>
                </a:solidFill>
                <a:latin typeface="Montserrat"/>
                <a:cs typeface="Montserrat"/>
              </a:rPr>
              <a:t> </a:t>
            </a:r>
            <a:r>
              <a:rPr sz="1150" dirty="0">
                <a:solidFill>
                  <a:srgbClr val="231F20"/>
                </a:solidFill>
                <a:latin typeface="Montserrat"/>
                <a:cs typeface="Montserrat"/>
              </a:rPr>
              <a:t>reflect</a:t>
            </a:r>
            <a:r>
              <a:rPr sz="1150" spc="-45" dirty="0">
                <a:solidFill>
                  <a:srgbClr val="231F20"/>
                </a:solidFill>
                <a:latin typeface="Montserrat"/>
                <a:cs typeface="Montserrat"/>
              </a:rPr>
              <a:t> </a:t>
            </a:r>
            <a:r>
              <a:rPr sz="1150" spc="-25" dirty="0">
                <a:solidFill>
                  <a:srgbClr val="231F20"/>
                </a:solidFill>
                <a:latin typeface="Montserrat"/>
                <a:cs typeface="Montserrat"/>
              </a:rPr>
              <a:t>on </a:t>
            </a:r>
            <a:r>
              <a:rPr sz="1150" dirty="0">
                <a:solidFill>
                  <a:srgbClr val="231F20"/>
                </a:solidFill>
                <a:latin typeface="Montserrat"/>
                <a:cs typeface="Montserrat"/>
              </a:rPr>
              <a:t>their</a:t>
            </a:r>
            <a:r>
              <a:rPr sz="1150" spc="-10" dirty="0">
                <a:solidFill>
                  <a:srgbClr val="231F20"/>
                </a:solidFill>
                <a:latin typeface="Montserrat"/>
                <a:cs typeface="Montserrat"/>
              </a:rPr>
              <a:t> </a:t>
            </a:r>
            <a:r>
              <a:rPr sz="1150" dirty="0">
                <a:solidFill>
                  <a:srgbClr val="231F20"/>
                </a:solidFill>
                <a:latin typeface="Montserrat"/>
                <a:cs typeface="Montserrat"/>
              </a:rPr>
              <a:t>own</a:t>
            </a:r>
            <a:r>
              <a:rPr sz="1150" spc="-5" dirty="0">
                <a:solidFill>
                  <a:srgbClr val="231F20"/>
                </a:solidFill>
                <a:latin typeface="Montserrat"/>
                <a:cs typeface="Montserrat"/>
              </a:rPr>
              <a:t> </a:t>
            </a:r>
            <a:r>
              <a:rPr sz="1150" spc="-10" dirty="0">
                <a:solidFill>
                  <a:srgbClr val="231F20"/>
                </a:solidFill>
                <a:latin typeface="Montserrat"/>
                <a:cs typeface="Montserrat"/>
              </a:rPr>
              <a:t>communication</a:t>
            </a:r>
            <a:r>
              <a:rPr sz="1150" spc="-5" dirty="0">
                <a:solidFill>
                  <a:srgbClr val="231F20"/>
                </a:solidFill>
                <a:latin typeface="Montserrat"/>
                <a:cs typeface="Montserrat"/>
              </a:rPr>
              <a:t> </a:t>
            </a:r>
            <a:r>
              <a:rPr sz="1150" spc="-10" dirty="0">
                <a:solidFill>
                  <a:srgbClr val="231F20"/>
                </a:solidFill>
                <a:latin typeface="Montserrat"/>
                <a:cs typeface="Montserrat"/>
              </a:rPr>
              <a:t>skills.</a:t>
            </a:r>
            <a:endParaRPr sz="1150">
              <a:latin typeface="Montserrat"/>
              <a:cs typeface="Montserrat"/>
            </a:endParaRPr>
          </a:p>
          <a:p>
            <a:pPr marL="12700" marR="304800">
              <a:lnSpc>
                <a:spcPts val="1350"/>
              </a:lnSpc>
              <a:spcBef>
                <a:spcPts val="1350"/>
              </a:spcBef>
            </a:pPr>
            <a:r>
              <a:rPr sz="1150" dirty="0">
                <a:solidFill>
                  <a:srgbClr val="231F20"/>
                </a:solidFill>
                <a:latin typeface="Montserrat"/>
                <a:cs typeface="Montserrat"/>
              </a:rPr>
              <a:t>In</a:t>
            </a:r>
            <a:r>
              <a:rPr sz="1150" spc="-35" dirty="0">
                <a:solidFill>
                  <a:srgbClr val="231F20"/>
                </a:solidFill>
                <a:latin typeface="Montserrat"/>
                <a:cs typeface="Montserrat"/>
              </a:rPr>
              <a:t> </a:t>
            </a:r>
            <a:r>
              <a:rPr sz="1150" spc="-10" dirty="0">
                <a:solidFill>
                  <a:srgbClr val="231F20"/>
                </a:solidFill>
                <a:latin typeface="Montserrat"/>
                <a:cs typeface="Montserrat"/>
              </a:rPr>
              <a:t>Year</a:t>
            </a:r>
            <a:r>
              <a:rPr sz="1150" spc="-30" dirty="0">
                <a:solidFill>
                  <a:srgbClr val="231F20"/>
                </a:solidFill>
                <a:latin typeface="Montserrat"/>
                <a:cs typeface="Montserrat"/>
              </a:rPr>
              <a:t> </a:t>
            </a:r>
            <a:r>
              <a:rPr sz="1150" dirty="0">
                <a:solidFill>
                  <a:srgbClr val="231F20"/>
                </a:solidFill>
                <a:latin typeface="Montserrat"/>
                <a:cs typeface="Montserrat"/>
              </a:rPr>
              <a:t>11</a:t>
            </a:r>
            <a:r>
              <a:rPr sz="1150" spc="-30" dirty="0">
                <a:solidFill>
                  <a:srgbClr val="231F20"/>
                </a:solidFill>
                <a:latin typeface="Montserrat"/>
                <a:cs typeface="Montserrat"/>
              </a:rPr>
              <a:t> </a:t>
            </a:r>
            <a:r>
              <a:rPr sz="1150" dirty="0">
                <a:solidFill>
                  <a:srgbClr val="231F20"/>
                </a:solidFill>
                <a:latin typeface="Montserrat"/>
                <a:cs typeface="Montserrat"/>
              </a:rPr>
              <a:t>there</a:t>
            </a:r>
            <a:r>
              <a:rPr sz="1150" spc="-30" dirty="0">
                <a:solidFill>
                  <a:srgbClr val="231F20"/>
                </a:solidFill>
                <a:latin typeface="Montserrat"/>
                <a:cs typeface="Montserrat"/>
              </a:rPr>
              <a:t> </a:t>
            </a:r>
            <a:r>
              <a:rPr sz="1150" dirty="0">
                <a:solidFill>
                  <a:srgbClr val="231F20"/>
                </a:solidFill>
                <a:latin typeface="Montserrat"/>
                <a:cs typeface="Montserrat"/>
              </a:rPr>
              <a:t>is</a:t>
            </a:r>
            <a:r>
              <a:rPr sz="1150" spc="-30" dirty="0">
                <a:solidFill>
                  <a:srgbClr val="231F20"/>
                </a:solidFill>
                <a:latin typeface="Montserrat"/>
                <a:cs typeface="Montserrat"/>
              </a:rPr>
              <a:t> </a:t>
            </a:r>
            <a:r>
              <a:rPr sz="1150" dirty="0">
                <a:solidFill>
                  <a:srgbClr val="231F20"/>
                </a:solidFill>
                <a:latin typeface="Montserrat"/>
                <a:cs typeface="Montserrat"/>
              </a:rPr>
              <a:t>one</a:t>
            </a:r>
            <a:r>
              <a:rPr sz="1150" spc="-30" dirty="0">
                <a:solidFill>
                  <a:srgbClr val="231F20"/>
                </a:solidFill>
                <a:latin typeface="Montserrat"/>
                <a:cs typeface="Montserrat"/>
              </a:rPr>
              <a:t> </a:t>
            </a:r>
            <a:r>
              <a:rPr sz="1150" dirty="0">
                <a:solidFill>
                  <a:srgbClr val="231F20"/>
                </a:solidFill>
                <a:latin typeface="Montserrat"/>
                <a:cs typeface="Montserrat"/>
              </a:rPr>
              <a:t>external</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30" dirty="0">
                <a:solidFill>
                  <a:srgbClr val="231F20"/>
                </a:solidFill>
                <a:latin typeface="Montserrat"/>
                <a:cs typeface="Montserrat"/>
              </a:rPr>
              <a:t> </a:t>
            </a:r>
            <a:r>
              <a:rPr sz="1150" dirty="0">
                <a:solidFill>
                  <a:srgbClr val="231F20"/>
                </a:solidFill>
                <a:latin typeface="Montserrat"/>
                <a:cs typeface="Montserrat"/>
              </a:rPr>
              <a:t>Component</a:t>
            </a:r>
            <a:r>
              <a:rPr sz="1150" spc="-30" dirty="0">
                <a:solidFill>
                  <a:srgbClr val="231F20"/>
                </a:solidFill>
                <a:latin typeface="Montserrat"/>
                <a:cs typeface="Montserrat"/>
              </a:rPr>
              <a:t> </a:t>
            </a:r>
            <a:r>
              <a:rPr sz="1150" dirty="0">
                <a:solidFill>
                  <a:srgbClr val="231F20"/>
                </a:solidFill>
                <a:latin typeface="Montserrat"/>
                <a:cs typeface="Montserrat"/>
              </a:rPr>
              <a:t>3</a:t>
            </a:r>
            <a:r>
              <a:rPr sz="1150" spc="-30" dirty="0">
                <a:solidFill>
                  <a:srgbClr val="231F20"/>
                </a:solidFill>
                <a:latin typeface="Montserrat"/>
                <a:cs typeface="Montserrat"/>
              </a:rPr>
              <a:t> </a:t>
            </a:r>
            <a:r>
              <a:rPr sz="1150" dirty="0">
                <a:solidFill>
                  <a:srgbClr val="231F20"/>
                </a:solidFill>
                <a:latin typeface="Montserrat"/>
                <a:cs typeface="Montserrat"/>
              </a:rPr>
              <a:t>which</a:t>
            </a:r>
            <a:r>
              <a:rPr sz="1150" spc="-30" dirty="0">
                <a:solidFill>
                  <a:srgbClr val="231F20"/>
                </a:solidFill>
                <a:latin typeface="Montserrat"/>
                <a:cs typeface="Montserrat"/>
              </a:rPr>
              <a:t> </a:t>
            </a:r>
            <a:r>
              <a:rPr sz="1150" dirty="0">
                <a:solidFill>
                  <a:srgbClr val="231F20"/>
                </a:solidFill>
                <a:latin typeface="Montserrat"/>
                <a:cs typeface="Montserrat"/>
              </a:rPr>
              <a:t>builds</a:t>
            </a:r>
            <a:r>
              <a:rPr sz="1150" spc="-30" dirty="0">
                <a:solidFill>
                  <a:srgbClr val="231F20"/>
                </a:solidFill>
                <a:latin typeface="Montserrat"/>
                <a:cs typeface="Montserrat"/>
              </a:rPr>
              <a:t> </a:t>
            </a:r>
            <a:r>
              <a:rPr sz="1150" dirty="0">
                <a:solidFill>
                  <a:srgbClr val="231F20"/>
                </a:solidFill>
                <a:latin typeface="Montserrat"/>
                <a:cs typeface="Montserrat"/>
              </a:rPr>
              <a:t>directly</a:t>
            </a:r>
            <a:r>
              <a:rPr sz="1150" spc="-30" dirty="0">
                <a:solidFill>
                  <a:srgbClr val="231F20"/>
                </a:solidFill>
                <a:latin typeface="Montserrat"/>
                <a:cs typeface="Montserrat"/>
              </a:rPr>
              <a:t> </a:t>
            </a:r>
            <a:r>
              <a:rPr sz="1150" spc="-25" dirty="0">
                <a:solidFill>
                  <a:srgbClr val="231F20"/>
                </a:solidFill>
                <a:latin typeface="Montserrat"/>
                <a:cs typeface="Montserrat"/>
              </a:rPr>
              <a:t>on </a:t>
            </a:r>
            <a:r>
              <a:rPr sz="1150" dirty="0">
                <a:solidFill>
                  <a:srgbClr val="231F20"/>
                </a:solidFill>
                <a:latin typeface="Montserrat"/>
                <a:cs typeface="Montserrat"/>
              </a:rPr>
              <a:t>Components</a:t>
            </a:r>
            <a:r>
              <a:rPr sz="1150" spc="-25" dirty="0">
                <a:solidFill>
                  <a:srgbClr val="231F20"/>
                </a:solidFill>
                <a:latin typeface="Montserrat"/>
                <a:cs typeface="Montserrat"/>
              </a:rPr>
              <a:t> </a:t>
            </a:r>
            <a:r>
              <a:rPr sz="1150" dirty="0">
                <a:solidFill>
                  <a:srgbClr val="231F20"/>
                </a:solidFill>
                <a:latin typeface="Montserrat"/>
                <a:cs typeface="Montserrat"/>
              </a:rPr>
              <a:t>1</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enables</a:t>
            </a:r>
            <a:r>
              <a:rPr sz="1150" spc="-20" dirty="0">
                <a:solidFill>
                  <a:srgbClr val="231F20"/>
                </a:solidFill>
                <a:latin typeface="Montserrat"/>
                <a:cs typeface="Montserrat"/>
              </a:rPr>
              <a:t> </a:t>
            </a:r>
            <a:r>
              <a:rPr sz="1150" dirty="0">
                <a:solidFill>
                  <a:srgbClr val="231F20"/>
                </a:solidFill>
                <a:latin typeface="Montserrat"/>
                <a:cs typeface="Montserrat"/>
              </a:rPr>
              <a:t>learning</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25" dirty="0">
                <a:solidFill>
                  <a:srgbClr val="231F20"/>
                </a:solidFill>
                <a:latin typeface="Montserrat"/>
                <a:cs typeface="Montserrat"/>
              </a:rPr>
              <a:t> </a:t>
            </a:r>
            <a:r>
              <a:rPr sz="1150" dirty="0">
                <a:solidFill>
                  <a:srgbClr val="231F20"/>
                </a:solidFill>
                <a:latin typeface="Montserrat"/>
                <a:cs typeface="Montserrat"/>
              </a:rPr>
              <a:t>brought</a:t>
            </a:r>
            <a:r>
              <a:rPr sz="1150" spc="-20" dirty="0">
                <a:solidFill>
                  <a:srgbClr val="231F20"/>
                </a:solidFill>
                <a:latin typeface="Montserrat"/>
                <a:cs typeface="Montserrat"/>
              </a:rPr>
              <a:t> </a:t>
            </a:r>
            <a:r>
              <a:rPr sz="1150" dirty="0">
                <a:solidFill>
                  <a:srgbClr val="231F20"/>
                </a:solidFill>
                <a:latin typeface="Montserrat"/>
                <a:cs typeface="Montserrat"/>
              </a:rPr>
              <a:t>together</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applied</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realistic contexts.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external</a:t>
            </a:r>
            <a:r>
              <a:rPr sz="1150" spc="-20" dirty="0">
                <a:solidFill>
                  <a:srgbClr val="231F20"/>
                </a:solidFill>
                <a:latin typeface="Montserrat"/>
                <a:cs typeface="Montserrat"/>
              </a:rPr>
              <a:t> </a:t>
            </a:r>
            <a:r>
              <a:rPr sz="1150" dirty="0">
                <a:solidFill>
                  <a:srgbClr val="231F20"/>
                </a:solidFill>
                <a:latin typeface="Montserrat"/>
                <a:cs typeface="Montserrat"/>
              </a:rPr>
              <a:t>assessment</a:t>
            </a:r>
            <a:r>
              <a:rPr sz="1150" spc="-15"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dirty="0">
                <a:solidFill>
                  <a:srgbClr val="231F20"/>
                </a:solidFill>
                <a:latin typeface="Montserrat"/>
                <a:cs typeface="Montserrat"/>
              </a:rPr>
              <a:t>based</a:t>
            </a:r>
            <a:r>
              <a:rPr sz="1150" spc="-20" dirty="0">
                <a:solidFill>
                  <a:srgbClr val="231F20"/>
                </a:solidFill>
                <a:latin typeface="Montserrat"/>
                <a:cs typeface="Montserrat"/>
              </a:rPr>
              <a:t> </a:t>
            </a:r>
            <a:r>
              <a:rPr sz="1150" dirty="0">
                <a:solidFill>
                  <a:srgbClr val="231F20"/>
                </a:solidFill>
                <a:latin typeface="Montserrat"/>
                <a:cs typeface="Montserrat"/>
              </a:rPr>
              <a:t>on</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spc="-10" dirty="0">
                <a:solidFill>
                  <a:srgbClr val="231F20"/>
                </a:solidFill>
                <a:latin typeface="Montserrat"/>
                <a:cs typeface="Montserrat"/>
              </a:rPr>
              <a:t>written</a:t>
            </a:r>
            <a:r>
              <a:rPr sz="1150" spc="-20" dirty="0">
                <a:solidFill>
                  <a:srgbClr val="231F20"/>
                </a:solidFill>
                <a:latin typeface="Montserrat"/>
                <a:cs typeface="Montserrat"/>
              </a:rPr>
              <a:t> </a:t>
            </a:r>
            <a:r>
              <a:rPr sz="1150" dirty="0">
                <a:solidFill>
                  <a:srgbClr val="231F20"/>
                </a:solidFill>
                <a:latin typeface="Montserrat"/>
                <a:cs typeface="Montserrat"/>
              </a:rPr>
              <a:t>assessment</a:t>
            </a:r>
            <a:r>
              <a:rPr sz="1150" spc="-15" dirty="0">
                <a:solidFill>
                  <a:srgbClr val="231F20"/>
                </a:solidFill>
                <a:latin typeface="Montserrat"/>
                <a:cs typeface="Montserrat"/>
              </a:rPr>
              <a:t> </a:t>
            </a:r>
            <a:r>
              <a:rPr sz="1150" dirty="0">
                <a:solidFill>
                  <a:srgbClr val="231F20"/>
                </a:solidFill>
                <a:latin typeface="Montserrat"/>
                <a:cs typeface="Montserrat"/>
              </a:rPr>
              <a:t>that</a:t>
            </a:r>
            <a:r>
              <a:rPr sz="1150" spc="-20" dirty="0">
                <a:solidFill>
                  <a:srgbClr val="231F20"/>
                </a:solidFill>
                <a:latin typeface="Montserrat"/>
                <a:cs typeface="Montserrat"/>
              </a:rPr>
              <a:t> </a:t>
            </a:r>
            <a:r>
              <a:rPr sz="1150" spc="-10" dirty="0">
                <a:solidFill>
                  <a:srgbClr val="231F20"/>
                </a:solidFill>
                <a:latin typeface="Montserrat"/>
                <a:cs typeface="Montserrat"/>
              </a:rPr>
              <a:t>requires</a:t>
            </a:r>
            <a:r>
              <a:rPr sz="1150" spc="-20" dirty="0">
                <a:solidFill>
                  <a:srgbClr val="231F20"/>
                </a:solidFill>
                <a:latin typeface="Montserrat"/>
                <a:cs typeface="Montserrat"/>
              </a:rPr>
              <a:t> </a:t>
            </a:r>
            <a:r>
              <a:rPr sz="1150" spc="-10" dirty="0">
                <a:solidFill>
                  <a:srgbClr val="231F20"/>
                </a:solidFill>
                <a:latin typeface="Montserrat"/>
                <a:cs typeface="Montserrat"/>
              </a:rPr>
              <a:t>learners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demonstrate</a:t>
            </a:r>
            <a:r>
              <a:rPr sz="1150" spc="-10" dirty="0">
                <a:solidFill>
                  <a:srgbClr val="231F20"/>
                </a:solidFill>
                <a:latin typeface="Montserrat"/>
                <a:cs typeface="Montserrat"/>
              </a:rPr>
              <a:t> </a:t>
            </a:r>
            <a:r>
              <a:rPr sz="1150" dirty="0">
                <a:solidFill>
                  <a:srgbClr val="231F20"/>
                </a:solidFill>
                <a:latin typeface="Montserrat"/>
                <a:cs typeface="Montserrat"/>
              </a:rPr>
              <a:t>that</a:t>
            </a:r>
            <a:r>
              <a:rPr sz="1150" spc="-10" dirty="0">
                <a:solidFill>
                  <a:srgbClr val="231F20"/>
                </a:solidFill>
                <a:latin typeface="Montserrat"/>
                <a:cs typeface="Montserrat"/>
              </a:rPr>
              <a:t> </a:t>
            </a:r>
            <a:r>
              <a:rPr sz="1150" dirty="0">
                <a:solidFill>
                  <a:srgbClr val="231F20"/>
                </a:solidFill>
                <a:latin typeface="Montserrat"/>
                <a:cs typeface="Montserrat"/>
              </a:rPr>
              <a:t>they</a:t>
            </a:r>
            <a:r>
              <a:rPr sz="1150" spc="-10" dirty="0">
                <a:solidFill>
                  <a:srgbClr val="231F20"/>
                </a:solidFill>
                <a:latin typeface="Montserrat"/>
                <a:cs typeface="Montserrat"/>
              </a:rPr>
              <a:t> </a:t>
            </a:r>
            <a:r>
              <a:rPr sz="1150" dirty="0">
                <a:solidFill>
                  <a:srgbClr val="231F20"/>
                </a:solidFill>
                <a:latin typeface="Montserrat"/>
                <a:cs typeface="Montserrat"/>
              </a:rPr>
              <a:t>can</a:t>
            </a:r>
            <a:r>
              <a:rPr sz="1150" spc="-10" dirty="0">
                <a:solidFill>
                  <a:srgbClr val="231F20"/>
                </a:solidFill>
                <a:latin typeface="Montserrat"/>
                <a:cs typeface="Montserrat"/>
              </a:rPr>
              <a:t> </a:t>
            </a:r>
            <a:r>
              <a:rPr sz="1150" dirty="0">
                <a:solidFill>
                  <a:srgbClr val="231F20"/>
                </a:solidFill>
                <a:latin typeface="Montserrat"/>
                <a:cs typeface="Montserrat"/>
              </a:rPr>
              <a:t>identify</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use</a:t>
            </a:r>
            <a:r>
              <a:rPr sz="1150" spc="-10" dirty="0">
                <a:solidFill>
                  <a:srgbClr val="231F20"/>
                </a:solidFill>
                <a:latin typeface="Montserrat"/>
                <a:cs typeface="Montserrat"/>
              </a:rPr>
              <a:t> effectively </a:t>
            </a:r>
            <a:r>
              <a:rPr sz="1150" dirty="0">
                <a:solidFill>
                  <a:srgbClr val="231F20"/>
                </a:solidFill>
                <a:latin typeface="Montserrat"/>
                <a:cs typeface="Montserrat"/>
              </a:rPr>
              <a:t>an</a:t>
            </a:r>
            <a:r>
              <a:rPr sz="1150" spc="-10" dirty="0">
                <a:solidFill>
                  <a:srgbClr val="231F20"/>
                </a:solidFill>
                <a:latin typeface="Montserrat"/>
                <a:cs typeface="Montserrat"/>
              </a:rPr>
              <a:t> appropriate </a:t>
            </a:r>
            <a:r>
              <a:rPr sz="1150" dirty="0">
                <a:solidFill>
                  <a:srgbClr val="231F20"/>
                </a:solidFill>
                <a:latin typeface="Montserrat"/>
                <a:cs typeface="Montserrat"/>
              </a:rPr>
              <a:t>selection</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skills, techniques,</a:t>
            </a:r>
            <a:r>
              <a:rPr sz="1150" dirty="0">
                <a:solidFill>
                  <a:srgbClr val="231F20"/>
                </a:solidFill>
                <a:latin typeface="Montserrat"/>
                <a:cs typeface="Montserrat"/>
              </a:rPr>
              <a:t> </a:t>
            </a:r>
            <a:r>
              <a:rPr sz="1150" spc="-10" dirty="0">
                <a:solidFill>
                  <a:srgbClr val="231F20"/>
                </a:solidFill>
                <a:latin typeface="Montserrat"/>
                <a:cs typeface="Montserrat"/>
              </a:rPr>
              <a:t>concepts,</a:t>
            </a:r>
            <a:r>
              <a:rPr sz="1150" spc="5" dirty="0">
                <a:solidFill>
                  <a:srgbClr val="231F20"/>
                </a:solidFill>
                <a:latin typeface="Montserrat"/>
                <a:cs typeface="Montserrat"/>
              </a:rPr>
              <a:t> </a:t>
            </a:r>
            <a:r>
              <a:rPr sz="1150" dirty="0">
                <a:solidFill>
                  <a:srgbClr val="231F20"/>
                </a:solidFill>
                <a:latin typeface="Montserrat"/>
                <a:cs typeface="Montserrat"/>
              </a:rPr>
              <a:t>theories and</a:t>
            </a:r>
            <a:r>
              <a:rPr sz="1150" spc="5" dirty="0">
                <a:solidFill>
                  <a:srgbClr val="231F20"/>
                </a:solidFill>
                <a:latin typeface="Montserrat"/>
                <a:cs typeface="Montserrat"/>
              </a:rPr>
              <a:t> </a:t>
            </a:r>
            <a:r>
              <a:rPr sz="1150" spc="-10" dirty="0">
                <a:solidFill>
                  <a:srgbClr val="231F20"/>
                </a:solidFill>
                <a:latin typeface="Montserrat"/>
                <a:cs typeface="Montserrat"/>
              </a:rPr>
              <a:t>knowledge</a:t>
            </a:r>
            <a:r>
              <a:rPr sz="1150" spc="5" dirty="0">
                <a:solidFill>
                  <a:srgbClr val="231F20"/>
                </a:solidFill>
                <a:latin typeface="Montserrat"/>
                <a:cs typeface="Montserrat"/>
              </a:rPr>
              <a:t> </a:t>
            </a:r>
            <a:r>
              <a:rPr sz="1150" dirty="0">
                <a:solidFill>
                  <a:srgbClr val="231F20"/>
                </a:solidFill>
                <a:latin typeface="Montserrat"/>
                <a:cs typeface="Montserrat"/>
              </a:rPr>
              <a:t>from across</a:t>
            </a:r>
            <a:r>
              <a:rPr sz="1150" spc="5" dirty="0">
                <a:solidFill>
                  <a:srgbClr val="231F20"/>
                </a:solidFill>
                <a:latin typeface="Montserrat"/>
                <a:cs typeface="Montserrat"/>
              </a:rPr>
              <a:t> </a:t>
            </a:r>
            <a:r>
              <a:rPr sz="1150" dirty="0">
                <a:solidFill>
                  <a:srgbClr val="231F20"/>
                </a:solidFill>
                <a:latin typeface="Montserrat"/>
                <a:cs typeface="Montserrat"/>
              </a:rPr>
              <a:t>the</a:t>
            </a:r>
            <a:r>
              <a:rPr sz="1150" spc="5" dirty="0">
                <a:solidFill>
                  <a:srgbClr val="231F20"/>
                </a:solidFill>
                <a:latin typeface="Montserrat"/>
                <a:cs typeface="Montserrat"/>
              </a:rPr>
              <a:t> </a:t>
            </a:r>
            <a:r>
              <a:rPr sz="1150" dirty="0">
                <a:solidFill>
                  <a:srgbClr val="231F20"/>
                </a:solidFill>
                <a:latin typeface="Montserrat"/>
                <a:cs typeface="Montserrat"/>
              </a:rPr>
              <a:t>whole qualification</a:t>
            </a:r>
            <a:r>
              <a:rPr sz="1150" spc="5" dirty="0">
                <a:solidFill>
                  <a:srgbClr val="231F20"/>
                </a:solidFill>
                <a:latin typeface="Montserrat"/>
                <a:cs typeface="Montserrat"/>
              </a:rPr>
              <a:t> </a:t>
            </a:r>
            <a:r>
              <a:rPr sz="1150" dirty="0">
                <a:solidFill>
                  <a:srgbClr val="231F20"/>
                </a:solidFill>
                <a:latin typeface="Montserrat"/>
                <a:cs typeface="Montserrat"/>
              </a:rPr>
              <a:t>in</a:t>
            </a:r>
            <a:r>
              <a:rPr sz="1150" spc="5" dirty="0">
                <a:solidFill>
                  <a:srgbClr val="231F20"/>
                </a:solidFill>
                <a:latin typeface="Montserrat"/>
                <a:cs typeface="Montserrat"/>
              </a:rPr>
              <a:t> </a:t>
            </a:r>
            <a:r>
              <a:rPr sz="1150" spc="-25" dirty="0">
                <a:solidFill>
                  <a:srgbClr val="231F20"/>
                </a:solidFill>
                <a:latin typeface="Montserrat"/>
                <a:cs typeface="Montserrat"/>
              </a:rPr>
              <a:t>an </a:t>
            </a:r>
            <a:r>
              <a:rPr sz="1150" spc="-10" dirty="0">
                <a:solidFill>
                  <a:srgbClr val="231F20"/>
                </a:solidFill>
                <a:latin typeface="Montserrat"/>
                <a:cs typeface="Montserrat"/>
              </a:rPr>
              <a:t>integrated</a:t>
            </a:r>
            <a:r>
              <a:rPr sz="1150" dirty="0">
                <a:solidFill>
                  <a:srgbClr val="231F20"/>
                </a:solidFill>
                <a:latin typeface="Montserrat"/>
                <a:cs typeface="Montserrat"/>
              </a:rPr>
              <a:t> </a:t>
            </a:r>
            <a:r>
              <a:rPr sz="1150" spc="-20" dirty="0">
                <a:solidFill>
                  <a:srgbClr val="231F20"/>
                </a:solidFill>
                <a:latin typeface="Montserrat"/>
                <a:cs typeface="Montserrat"/>
              </a:rPr>
              <a:t>way.</a:t>
            </a:r>
            <a:endParaRPr sz="1150">
              <a:latin typeface="Montserrat"/>
              <a:cs typeface="Montserrat"/>
            </a:endParaRPr>
          </a:p>
          <a:p>
            <a:pPr marL="12700">
              <a:lnSpc>
                <a:spcPts val="1365"/>
              </a:lnSpc>
              <a:spcBef>
                <a:spcPts val="128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a:latin typeface="Montserrat"/>
              <a:cs typeface="Montserrat"/>
            </a:endParaRPr>
          </a:p>
          <a:p>
            <a:pPr marL="12700">
              <a:lnSpc>
                <a:spcPts val="1365"/>
              </a:lnSpc>
            </a:pPr>
            <a:r>
              <a:rPr sz="1150" dirty="0">
                <a:solidFill>
                  <a:srgbClr val="231F20"/>
                </a:solidFill>
                <a:latin typeface="Montserrat"/>
                <a:cs typeface="Montserrat"/>
              </a:rPr>
              <a:t>BTEC</a:t>
            </a:r>
            <a:r>
              <a:rPr sz="1150" spc="-55" dirty="0">
                <a:solidFill>
                  <a:srgbClr val="231F20"/>
                </a:solidFill>
                <a:latin typeface="Montserrat"/>
                <a:cs typeface="Montserrat"/>
              </a:rPr>
              <a:t> </a:t>
            </a:r>
            <a:r>
              <a:rPr sz="1150" dirty="0">
                <a:solidFill>
                  <a:srgbClr val="231F20"/>
                </a:solidFill>
                <a:latin typeface="Montserrat"/>
                <a:cs typeface="Montserrat"/>
              </a:rPr>
              <a:t>Level</a:t>
            </a:r>
            <a:r>
              <a:rPr sz="1150" spc="-50" dirty="0">
                <a:solidFill>
                  <a:srgbClr val="231F20"/>
                </a:solidFill>
                <a:latin typeface="Montserrat"/>
                <a:cs typeface="Montserrat"/>
              </a:rPr>
              <a:t> 3</a:t>
            </a:r>
            <a:endParaRPr sz="1150">
              <a:latin typeface="Montserrat"/>
              <a:cs typeface="Montserrat"/>
            </a:endParaRPr>
          </a:p>
          <a:p>
            <a:pPr marL="12700">
              <a:lnSpc>
                <a:spcPct val="100000"/>
              </a:lnSpc>
              <a:spcBef>
                <a:spcPts val="132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a:latin typeface="Montserrat"/>
              <a:cs typeface="Montserrat"/>
            </a:endParaRPr>
          </a:p>
        </p:txBody>
      </p:sp>
      <p:sp>
        <p:nvSpPr>
          <p:cNvPr id="4" name="object 4"/>
          <p:cNvSpPr txBox="1"/>
          <p:nvPr/>
        </p:nvSpPr>
        <p:spPr>
          <a:xfrm>
            <a:off x="347300" y="8863989"/>
            <a:ext cx="1814195" cy="12674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Entrepreneurship</a:t>
            </a:r>
            <a:endParaRPr sz="1150" dirty="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Accountancy</a:t>
            </a:r>
            <a:endParaRPr sz="1150" dirty="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Finance</a:t>
            </a:r>
            <a:endParaRPr sz="1150" dirty="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Marketing</a:t>
            </a:r>
            <a:endParaRPr sz="1150" dirty="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Human</a:t>
            </a:r>
            <a:r>
              <a:rPr sz="1150" spc="-45" dirty="0">
                <a:solidFill>
                  <a:srgbClr val="231F20"/>
                </a:solidFill>
                <a:latin typeface="Montserrat"/>
                <a:cs typeface="Montserrat"/>
              </a:rPr>
              <a:t> </a:t>
            </a:r>
            <a:r>
              <a:rPr sz="1150" spc="-10" dirty="0">
                <a:solidFill>
                  <a:srgbClr val="231F20"/>
                </a:solidFill>
                <a:latin typeface="Montserrat"/>
                <a:cs typeface="Montserrat"/>
              </a:rPr>
              <a:t>Resources</a:t>
            </a:r>
            <a:endParaRPr sz="1150" dirty="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Hospitality</a:t>
            </a:r>
            <a:endParaRPr sz="1150" dirty="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Project</a:t>
            </a:r>
            <a:r>
              <a:rPr sz="1150" spc="-70" dirty="0">
                <a:solidFill>
                  <a:srgbClr val="231F20"/>
                </a:solidFill>
                <a:latin typeface="Montserrat"/>
                <a:cs typeface="Montserrat"/>
              </a:rPr>
              <a:t> </a:t>
            </a:r>
            <a:r>
              <a:rPr sz="1150" spc="-10" dirty="0">
                <a:solidFill>
                  <a:srgbClr val="231F20"/>
                </a:solidFill>
                <a:latin typeface="Montserrat"/>
                <a:cs typeface="Montserrat"/>
              </a:rPr>
              <a:t>Management</a:t>
            </a:r>
            <a:endParaRPr sz="1150" dirty="0">
              <a:latin typeface="Montserrat"/>
              <a:cs typeface="Montserrat"/>
            </a:endParaRPr>
          </a:p>
        </p:txBody>
      </p:sp>
      <p:sp>
        <p:nvSpPr>
          <p:cNvPr id="5" name="object 5"/>
          <p:cNvSpPr txBox="1"/>
          <p:nvPr/>
        </p:nvSpPr>
        <p:spPr>
          <a:xfrm>
            <a:off x="3861409" y="8672110"/>
            <a:ext cx="2256155" cy="10896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Entertainment</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Education</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Supply</a:t>
            </a:r>
            <a:r>
              <a:rPr sz="1150" spc="-30" dirty="0">
                <a:solidFill>
                  <a:srgbClr val="231F20"/>
                </a:solidFill>
                <a:latin typeface="Montserrat"/>
                <a:cs typeface="Montserrat"/>
              </a:rPr>
              <a:t> </a:t>
            </a:r>
            <a:r>
              <a:rPr sz="1150" dirty="0">
                <a:solidFill>
                  <a:srgbClr val="231F20"/>
                </a:solidFill>
                <a:latin typeface="Montserrat"/>
                <a:cs typeface="Montserrat"/>
              </a:rPr>
              <a:t>chain</a:t>
            </a:r>
            <a:r>
              <a:rPr sz="1150" spc="-30" dirty="0">
                <a:solidFill>
                  <a:srgbClr val="231F20"/>
                </a:solidFill>
                <a:latin typeface="Montserrat"/>
                <a:cs typeface="Montserrat"/>
              </a:rPr>
              <a:t> </a:t>
            </a:r>
            <a:r>
              <a:rPr sz="1150" spc="-10" dirty="0">
                <a:solidFill>
                  <a:srgbClr val="231F20"/>
                </a:solidFill>
                <a:latin typeface="Montserrat"/>
                <a:cs typeface="Montserrat"/>
              </a:rPr>
              <a:t>management</a:t>
            </a:r>
            <a:endParaRPr sz="115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Operation</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Training</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development</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Administration</a:t>
            </a:r>
            <a:endParaRPr sz="1150">
              <a:latin typeface="Montserrat"/>
              <a:cs typeface="Montserra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823720">
              <a:lnSpc>
                <a:spcPct val="100000"/>
              </a:lnSpc>
              <a:spcBef>
                <a:spcPts val="100"/>
              </a:spcBef>
            </a:pPr>
            <a:r>
              <a:rPr dirty="0"/>
              <a:t>GCSE</a:t>
            </a:r>
            <a:r>
              <a:rPr spc="-10" dirty="0"/>
              <a:t> Geography</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18937"/>
            <a:ext cx="6892290" cy="7073265"/>
          </a:xfrm>
          <a:prstGeom prst="rect">
            <a:avLst/>
          </a:prstGeom>
        </p:spPr>
        <p:txBody>
          <a:bodyPr vert="horz" wrap="square" lIns="0" tIns="27939" rIns="0" bIns="0" rtlCol="0">
            <a:spAutoFit/>
          </a:bodyPr>
          <a:lstStyle/>
          <a:p>
            <a:pPr marL="12700">
              <a:lnSpc>
                <a:spcPct val="100000"/>
              </a:lnSpc>
              <a:spcBef>
                <a:spcPts val="219"/>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AQA</a:t>
            </a:r>
            <a:r>
              <a:rPr sz="1150" spc="-30" dirty="0">
                <a:solidFill>
                  <a:srgbClr val="231F20"/>
                </a:solidFill>
                <a:latin typeface="Montserrat"/>
                <a:cs typeface="Montserrat"/>
              </a:rPr>
              <a:t> </a:t>
            </a:r>
            <a:r>
              <a:rPr sz="1150" spc="-10" dirty="0">
                <a:solidFill>
                  <a:srgbClr val="231F20"/>
                </a:solidFill>
                <a:latin typeface="Montserrat"/>
                <a:cs typeface="Montserrat"/>
              </a:rPr>
              <a:t>(8035)</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dirty="0">
              <a:latin typeface="Montserrat"/>
              <a:cs typeface="Montserrat"/>
            </a:endParaRPr>
          </a:p>
          <a:p>
            <a:pPr marL="12700">
              <a:lnSpc>
                <a:spcPct val="100000"/>
              </a:lnSpc>
              <a:spcBef>
                <a:spcPts val="120"/>
              </a:spcBef>
            </a:pPr>
            <a:r>
              <a:rPr sz="1150" dirty="0" err="1">
                <a:solidFill>
                  <a:srgbClr val="231F20"/>
                </a:solidFill>
                <a:latin typeface="Montserrat"/>
                <a:cs typeface="Montserrat"/>
              </a:rPr>
              <a:t>Mr</a:t>
            </a:r>
            <a:r>
              <a:rPr sz="1150" spc="-15" dirty="0">
                <a:solidFill>
                  <a:srgbClr val="231F20"/>
                </a:solidFill>
                <a:latin typeface="Montserrat"/>
                <a:cs typeface="Montserrat"/>
              </a:rPr>
              <a:t> </a:t>
            </a:r>
            <a:r>
              <a:rPr sz="1150" spc="-10" dirty="0">
                <a:solidFill>
                  <a:srgbClr val="231F20"/>
                </a:solidFill>
                <a:latin typeface="Montserrat"/>
                <a:cs typeface="Montserrat"/>
              </a:rPr>
              <a:t>Denker</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marL="12700" marR="264795">
              <a:lnSpc>
                <a:spcPct val="108700"/>
              </a:lnSpc>
            </a:pPr>
            <a:r>
              <a:rPr sz="1150" dirty="0">
                <a:solidFill>
                  <a:srgbClr val="231F20"/>
                </a:solidFill>
                <a:latin typeface="Montserrat"/>
                <a:cs typeface="Montserrat"/>
              </a:rPr>
              <a:t>This</a:t>
            </a:r>
            <a:r>
              <a:rPr sz="1150" spc="-25" dirty="0">
                <a:solidFill>
                  <a:srgbClr val="231F20"/>
                </a:solidFill>
                <a:latin typeface="Montserrat"/>
                <a:cs typeface="Montserrat"/>
              </a:rPr>
              <a:t> </a:t>
            </a:r>
            <a:r>
              <a:rPr sz="1150" spc="-10" dirty="0">
                <a:solidFill>
                  <a:srgbClr val="231F20"/>
                </a:solidFill>
                <a:latin typeface="Montserrat"/>
                <a:cs typeface="Montserrat"/>
              </a:rPr>
              <a:t>exciting</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relevant</a:t>
            </a:r>
            <a:r>
              <a:rPr sz="1150" spc="-20" dirty="0">
                <a:solidFill>
                  <a:srgbClr val="231F20"/>
                </a:solidFill>
                <a:latin typeface="Montserrat"/>
                <a:cs typeface="Montserrat"/>
              </a:rPr>
              <a:t> </a:t>
            </a:r>
            <a:r>
              <a:rPr sz="1150" dirty="0">
                <a:solidFill>
                  <a:srgbClr val="231F20"/>
                </a:solidFill>
                <a:latin typeface="Montserrat"/>
                <a:cs typeface="Montserrat"/>
              </a:rPr>
              <a:t>course</a:t>
            </a:r>
            <a:r>
              <a:rPr sz="1150" spc="-25" dirty="0">
                <a:solidFill>
                  <a:srgbClr val="231F20"/>
                </a:solidFill>
                <a:latin typeface="Montserrat"/>
                <a:cs typeface="Montserrat"/>
              </a:rPr>
              <a:t> </a:t>
            </a:r>
            <a:r>
              <a:rPr sz="1150" dirty="0">
                <a:solidFill>
                  <a:srgbClr val="231F20"/>
                </a:solidFill>
                <a:latin typeface="Montserrat"/>
                <a:cs typeface="Montserrat"/>
              </a:rPr>
              <a:t>studies</a:t>
            </a:r>
            <a:r>
              <a:rPr sz="1150" spc="-20" dirty="0">
                <a:solidFill>
                  <a:srgbClr val="231F20"/>
                </a:solidFill>
                <a:latin typeface="Montserrat"/>
                <a:cs typeface="Montserrat"/>
              </a:rPr>
              <a:t> </a:t>
            </a:r>
            <a:r>
              <a:rPr sz="1150" dirty="0">
                <a:solidFill>
                  <a:srgbClr val="231F20"/>
                </a:solidFill>
                <a:latin typeface="Montserrat"/>
                <a:cs typeface="Montserrat"/>
              </a:rPr>
              <a:t>geography</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balanced</a:t>
            </a:r>
            <a:r>
              <a:rPr sz="1150" spc="-25" dirty="0">
                <a:solidFill>
                  <a:srgbClr val="231F20"/>
                </a:solidFill>
                <a:latin typeface="Montserrat"/>
                <a:cs typeface="Montserrat"/>
              </a:rPr>
              <a:t> </a:t>
            </a:r>
            <a:r>
              <a:rPr sz="1150" dirty="0">
                <a:solidFill>
                  <a:srgbClr val="231F20"/>
                </a:solidFill>
                <a:latin typeface="Montserrat"/>
                <a:cs typeface="Montserrat"/>
              </a:rPr>
              <a:t>framework</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physical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human</a:t>
            </a:r>
            <a:r>
              <a:rPr sz="1150" spc="-15" dirty="0">
                <a:solidFill>
                  <a:srgbClr val="231F20"/>
                </a:solidFill>
                <a:latin typeface="Montserrat"/>
                <a:cs typeface="Montserrat"/>
              </a:rPr>
              <a:t> </a:t>
            </a:r>
            <a:r>
              <a:rPr sz="1150" dirty="0">
                <a:solidFill>
                  <a:srgbClr val="231F20"/>
                </a:solidFill>
                <a:latin typeface="Montserrat"/>
                <a:cs typeface="Montserrat"/>
              </a:rPr>
              <a:t>themes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investigates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link</a:t>
            </a:r>
            <a:r>
              <a:rPr sz="1150" spc="-15" dirty="0">
                <a:solidFill>
                  <a:srgbClr val="231F20"/>
                </a:solidFill>
                <a:latin typeface="Montserrat"/>
                <a:cs typeface="Montserrat"/>
              </a:rPr>
              <a:t> </a:t>
            </a:r>
            <a:r>
              <a:rPr sz="1150" dirty="0">
                <a:solidFill>
                  <a:srgbClr val="231F20"/>
                </a:solidFill>
                <a:latin typeface="Montserrat"/>
                <a:cs typeface="Montserrat"/>
              </a:rPr>
              <a:t>between</a:t>
            </a:r>
            <a:r>
              <a:rPr sz="1150" spc="-15" dirty="0">
                <a:solidFill>
                  <a:srgbClr val="231F20"/>
                </a:solidFill>
                <a:latin typeface="Montserrat"/>
                <a:cs typeface="Montserrat"/>
              </a:rPr>
              <a:t> </a:t>
            </a:r>
            <a:r>
              <a:rPr sz="1150" dirty="0">
                <a:solidFill>
                  <a:srgbClr val="231F20"/>
                </a:solidFill>
                <a:latin typeface="Montserrat"/>
                <a:cs typeface="Montserrat"/>
              </a:rPr>
              <a:t>them.</a:t>
            </a:r>
            <a:r>
              <a:rPr sz="1150" spc="-10"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travel</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world </a:t>
            </a:r>
            <a:r>
              <a:rPr sz="1150" dirty="0">
                <a:solidFill>
                  <a:srgbClr val="231F20"/>
                </a:solidFill>
                <a:latin typeface="Montserrat"/>
                <a:cs typeface="Montserrat"/>
              </a:rPr>
              <a:t>from</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15" dirty="0">
                <a:solidFill>
                  <a:srgbClr val="231F20"/>
                </a:solidFill>
                <a:latin typeface="Montserrat"/>
                <a:cs typeface="Montserrat"/>
              </a:rPr>
              <a:t> </a:t>
            </a:r>
            <a:r>
              <a:rPr sz="1150" spc="-10" dirty="0">
                <a:solidFill>
                  <a:srgbClr val="231F20"/>
                </a:solidFill>
                <a:latin typeface="Montserrat"/>
                <a:cs typeface="Montserrat"/>
              </a:rPr>
              <a:t>classroom,</a:t>
            </a:r>
            <a:r>
              <a:rPr sz="1150" spc="-15" dirty="0">
                <a:solidFill>
                  <a:srgbClr val="231F20"/>
                </a:solidFill>
                <a:latin typeface="Montserrat"/>
                <a:cs typeface="Montserrat"/>
              </a:rPr>
              <a:t> </a:t>
            </a:r>
            <a:r>
              <a:rPr sz="1150" dirty="0">
                <a:solidFill>
                  <a:srgbClr val="231F20"/>
                </a:solidFill>
                <a:latin typeface="Montserrat"/>
                <a:cs typeface="Montserrat"/>
              </a:rPr>
              <a:t>exploring</a:t>
            </a:r>
            <a:r>
              <a:rPr sz="1150" spc="-15" dirty="0">
                <a:solidFill>
                  <a:srgbClr val="231F20"/>
                </a:solidFill>
                <a:latin typeface="Montserrat"/>
                <a:cs typeface="Montserrat"/>
              </a:rPr>
              <a:t> </a:t>
            </a:r>
            <a:r>
              <a:rPr sz="1150" dirty="0">
                <a:solidFill>
                  <a:srgbClr val="231F20"/>
                </a:solidFill>
                <a:latin typeface="Montserrat"/>
                <a:cs typeface="Montserrat"/>
              </a:rPr>
              <a:t>case</a:t>
            </a:r>
            <a:r>
              <a:rPr sz="1150" spc="-20" dirty="0">
                <a:solidFill>
                  <a:srgbClr val="231F20"/>
                </a:solidFill>
                <a:latin typeface="Montserrat"/>
                <a:cs typeface="Montserrat"/>
              </a:rPr>
              <a:t> </a:t>
            </a:r>
            <a:r>
              <a:rPr sz="1150" dirty="0">
                <a:solidFill>
                  <a:srgbClr val="231F20"/>
                </a:solidFill>
                <a:latin typeface="Montserrat"/>
                <a:cs typeface="Montserrat"/>
              </a:rPr>
              <a:t>studies</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United</a:t>
            </a:r>
            <a:r>
              <a:rPr sz="1150" spc="-15" dirty="0">
                <a:solidFill>
                  <a:srgbClr val="231F20"/>
                </a:solidFill>
                <a:latin typeface="Montserrat"/>
                <a:cs typeface="Montserrat"/>
              </a:rPr>
              <a:t> </a:t>
            </a:r>
            <a:r>
              <a:rPr sz="1150" dirty="0">
                <a:solidFill>
                  <a:srgbClr val="231F20"/>
                </a:solidFill>
                <a:latin typeface="Montserrat"/>
                <a:cs typeface="Montserrat"/>
              </a:rPr>
              <a:t>Kingdom</a:t>
            </a:r>
            <a:r>
              <a:rPr sz="1150" spc="-20" dirty="0">
                <a:solidFill>
                  <a:srgbClr val="231F20"/>
                </a:solidFill>
                <a:latin typeface="Montserrat"/>
                <a:cs typeface="Montserrat"/>
              </a:rPr>
              <a:t> </a:t>
            </a:r>
            <a:r>
              <a:rPr sz="1150" dirty="0">
                <a:solidFill>
                  <a:srgbClr val="231F20"/>
                </a:solidFill>
                <a:latin typeface="Montserrat"/>
                <a:cs typeface="Montserrat"/>
              </a:rPr>
              <a:t>(UK),</a:t>
            </a:r>
            <a:r>
              <a:rPr sz="1150" spc="-15" dirty="0">
                <a:solidFill>
                  <a:srgbClr val="231F20"/>
                </a:solidFill>
                <a:latin typeface="Montserrat"/>
                <a:cs typeface="Montserrat"/>
              </a:rPr>
              <a:t> </a:t>
            </a:r>
            <a:r>
              <a:rPr sz="1150" dirty="0">
                <a:solidFill>
                  <a:srgbClr val="231F20"/>
                </a:solidFill>
                <a:latin typeface="Montserrat"/>
                <a:cs typeface="Montserrat"/>
              </a:rPr>
              <a:t>higher</a:t>
            </a:r>
            <a:r>
              <a:rPr sz="1150" spc="-15" dirty="0">
                <a:solidFill>
                  <a:srgbClr val="231F20"/>
                </a:solidFill>
                <a:latin typeface="Montserrat"/>
                <a:cs typeface="Montserrat"/>
              </a:rPr>
              <a:t> </a:t>
            </a:r>
            <a:r>
              <a:rPr sz="1150" spc="-10" dirty="0">
                <a:solidFill>
                  <a:srgbClr val="231F20"/>
                </a:solidFill>
                <a:latin typeface="Montserrat"/>
                <a:cs typeface="Montserrat"/>
              </a:rPr>
              <a:t>income</a:t>
            </a:r>
            <a:endParaRPr sz="1150" dirty="0">
              <a:latin typeface="Montserrat"/>
              <a:cs typeface="Montserrat"/>
            </a:endParaRPr>
          </a:p>
          <a:p>
            <a:pPr marL="12700" marR="5080">
              <a:lnSpc>
                <a:spcPct val="108700"/>
              </a:lnSpc>
            </a:pPr>
            <a:r>
              <a:rPr sz="1150" dirty="0">
                <a:solidFill>
                  <a:srgbClr val="231F20"/>
                </a:solidFill>
                <a:latin typeface="Montserrat"/>
                <a:cs typeface="Montserrat"/>
              </a:rPr>
              <a:t>countries</a:t>
            </a:r>
            <a:r>
              <a:rPr sz="1150" spc="-40" dirty="0">
                <a:solidFill>
                  <a:srgbClr val="231F20"/>
                </a:solidFill>
                <a:latin typeface="Montserrat"/>
                <a:cs typeface="Montserrat"/>
              </a:rPr>
              <a:t> </a:t>
            </a:r>
            <a:r>
              <a:rPr sz="1150" dirty="0">
                <a:solidFill>
                  <a:srgbClr val="231F20"/>
                </a:solidFill>
                <a:latin typeface="Montserrat"/>
                <a:cs typeface="Montserrat"/>
              </a:rPr>
              <a:t>(HICs),</a:t>
            </a:r>
            <a:r>
              <a:rPr sz="1150" spc="-35" dirty="0">
                <a:solidFill>
                  <a:srgbClr val="231F20"/>
                </a:solidFill>
                <a:latin typeface="Montserrat"/>
                <a:cs typeface="Montserrat"/>
              </a:rPr>
              <a:t> </a:t>
            </a:r>
            <a:r>
              <a:rPr sz="1150" dirty="0">
                <a:solidFill>
                  <a:srgbClr val="231F20"/>
                </a:solidFill>
                <a:latin typeface="Montserrat"/>
                <a:cs typeface="Montserrat"/>
              </a:rPr>
              <a:t>newly</a:t>
            </a:r>
            <a:r>
              <a:rPr sz="1150" spc="-35" dirty="0">
                <a:solidFill>
                  <a:srgbClr val="231F20"/>
                </a:solidFill>
                <a:latin typeface="Montserrat"/>
                <a:cs typeface="Montserrat"/>
              </a:rPr>
              <a:t> </a:t>
            </a:r>
            <a:r>
              <a:rPr sz="1150" dirty="0">
                <a:solidFill>
                  <a:srgbClr val="231F20"/>
                </a:solidFill>
                <a:latin typeface="Montserrat"/>
                <a:cs typeface="Montserrat"/>
              </a:rPr>
              <a:t>emerging</a:t>
            </a:r>
            <a:r>
              <a:rPr sz="1150" spc="-40" dirty="0">
                <a:solidFill>
                  <a:srgbClr val="231F20"/>
                </a:solidFill>
                <a:latin typeface="Montserrat"/>
                <a:cs typeface="Montserrat"/>
              </a:rPr>
              <a:t> </a:t>
            </a:r>
            <a:r>
              <a:rPr sz="1150" spc="-10" dirty="0">
                <a:solidFill>
                  <a:srgbClr val="231F20"/>
                </a:solidFill>
                <a:latin typeface="Montserrat"/>
                <a:cs typeface="Montserrat"/>
              </a:rPr>
              <a:t>economies</a:t>
            </a:r>
            <a:r>
              <a:rPr sz="1150" spc="-35" dirty="0">
                <a:solidFill>
                  <a:srgbClr val="231F20"/>
                </a:solidFill>
                <a:latin typeface="Montserrat"/>
                <a:cs typeface="Montserrat"/>
              </a:rPr>
              <a:t> </a:t>
            </a:r>
            <a:r>
              <a:rPr sz="1150" dirty="0">
                <a:solidFill>
                  <a:srgbClr val="231F20"/>
                </a:solidFill>
                <a:latin typeface="Montserrat"/>
                <a:cs typeface="Montserrat"/>
              </a:rPr>
              <a:t>(NEEs)</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40" dirty="0">
                <a:solidFill>
                  <a:srgbClr val="231F20"/>
                </a:solidFill>
                <a:latin typeface="Montserrat"/>
                <a:cs typeface="Montserrat"/>
              </a:rPr>
              <a:t> </a:t>
            </a:r>
            <a:r>
              <a:rPr sz="1150" dirty="0">
                <a:solidFill>
                  <a:srgbClr val="231F20"/>
                </a:solidFill>
                <a:latin typeface="Montserrat"/>
                <a:cs typeface="Montserrat"/>
              </a:rPr>
              <a:t>lower</a:t>
            </a:r>
            <a:r>
              <a:rPr sz="1150" spc="-35" dirty="0">
                <a:solidFill>
                  <a:srgbClr val="231F20"/>
                </a:solidFill>
                <a:latin typeface="Montserrat"/>
                <a:cs typeface="Montserrat"/>
              </a:rPr>
              <a:t> </a:t>
            </a:r>
            <a:r>
              <a:rPr sz="1150" dirty="0">
                <a:solidFill>
                  <a:srgbClr val="231F20"/>
                </a:solidFill>
                <a:latin typeface="Montserrat"/>
                <a:cs typeface="Montserrat"/>
              </a:rPr>
              <a:t>income</a:t>
            </a:r>
            <a:r>
              <a:rPr sz="1150" spc="-35" dirty="0">
                <a:solidFill>
                  <a:srgbClr val="231F20"/>
                </a:solidFill>
                <a:latin typeface="Montserrat"/>
                <a:cs typeface="Montserrat"/>
              </a:rPr>
              <a:t> </a:t>
            </a:r>
            <a:r>
              <a:rPr sz="1150" dirty="0">
                <a:solidFill>
                  <a:srgbClr val="231F20"/>
                </a:solidFill>
                <a:latin typeface="Montserrat"/>
                <a:cs typeface="Montserrat"/>
              </a:rPr>
              <a:t>countries</a:t>
            </a:r>
            <a:r>
              <a:rPr sz="1150" spc="-40" dirty="0">
                <a:solidFill>
                  <a:srgbClr val="231F20"/>
                </a:solidFill>
                <a:latin typeface="Montserrat"/>
                <a:cs typeface="Montserrat"/>
              </a:rPr>
              <a:t> </a:t>
            </a:r>
            <a:r>
              <a:rPr sz="1150" dirty="0">
                <a:solidFill>
                  <a:srgbClr val="231F20"/>
                </a:solidFill>
                <a:latin typeface="Montserrat"/>
                <a:cs typeface="Montserrat"/>
              </a:rPr>
              <a:t>(LICs).</a:t>
            </a:r>
            <a:r>
              <a:rPr sz="1150" spc="-35" dirty="0">
                <a:solidFill>
                  <a:srgbClr val="231F20"/>
                </a:solidFill>
                <a:latin typeface="Montserrat"/>
                <a:cs typeface="Montserrat"/>
              </a:rPr>
              <a:t> </a:t>
            </a:r>
            <a:r>
              <a:rPr sz="1150" spc="-10" dirty="0">
                <a:solidFill>
                  <a:srgbClr val="231F20"/>
                </a:solidFill>
                <a:latin typeface="Montserrat"/>
                <a:cs typeface="Montserrat"/>
              </a:rPr>
              <a:t>Topics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study</a:t>
            </a:r>
            <a:r>
              <a:rPr sz="1150" spc="-30" dirty="0">
                <a:solidFill>
                  <a:srgbClr val="231F20"/>
                </a:solidFill>
                <a:latin typeface="Montserrat"/>
                <a:cs typeface="Montserrat"/>
              </a:rPr>
              <a:t> </a:t>
            </a:r>
            <a:r>
              <a:rPr sz="1150" dirty="0">
                <a:solidFill>
                  <a:srgbClr val="231F20"/>
                </a:solidFill>
                <a:latin typeface="Montserrat"/>
                <a:cs typeface="Montserrat"/>
              </a:rPr>
              <a:t>include</a:t>
            </a:r>
            <a:r>
              <a:rPr sz="1150" spc="-25" dirty="0">
                <a:solidFill>
                  <a:srgbClr val="231F20"/>
                </a:solidFill>
                <a:latin typeface="Montserrat"/>
                <a:cs typeface="Montserrat"/>
              </a:rPr>
              <a:t> </a:t>
            </a:r>
            <a:r>
              <a:rPr sz="1150" spc="-10" dirty="0">
                <a:solidFill>
                  <a:srgbClr val="231F20"/>
                </a:solidFill>
                <a:latin typeface="Montserrat"/>
                <a:cs typeface="Montserrat"/>
              </a:rPr>
              <a:t>climate</a:t>
            </a:r>
            <a:r>
              <a:rPr sz="1150" spc="-30" dirty="0">
                <a:solidFill>
                  <a:srgbClr val="231F20"/>
                </a:solidFill>
                <a:latin typeface="Montserrat"/>
                <a:cs typeface="Montserrat"/>
              </a:rPr>
              <a:t> </a:t>
            </a:r>
            <a:r>
              <a:rPr sz="1150" dirty="0">
                <a:solidFill>
                  <a:srgbClr val="231F20"/>
                </a:solidFill>
                <a:latin typeface="Montserrat"/>
                <a:cs typeface="Montserrat"/>
              </a:rPr>
              <a:t>change,</a:t>
            </a:r>
            <a:r>
              <a:rPr sz="1150" spc="-25" dirty="0">
                <a:solidFill>
                  <a:srgbClr val="231F20"/>
                </a:solidFill>
                <a:latin typeface="Montserrat"/>
                <a:cs typeface="Montserrat"/>
              </a:rPr>
              <a:t> </a:t>
            </a:r>
            <a:r>
              <a:rPr sz="1150" spc="-10" dirty="0">
                <a:solidFill>
                  <a:srgbClr val="231F20"/>
                </a:solidFill>
                <a:latin typeface="Montserrat"/>
                <a:cs typeface="Montserrat"/>
              </a:rPr>
              <a:t>poverty,</a:t>
            </a:r>
            <a:r>
              <a:rPr sz="1150" spc="-30" dirty="0">
                <a:solidFill>
                  <a:srgbClr val="231F20"/>
                </a:solidFill>
                <a:latin typeface="Montserrat"/>
                <a:cs typeface="Montserrat"/>
              </a:rPr>
              <a:t> </a:t>
            </a:r>
            <a:r>
              <a:rPr sz="1150" dirty="0">
                <a:solidFill>
                  <a:srgbClr val="231F20"/>
                </a:solidFill>
                <a:latin typeface="Montserrat"/>
                <a:cs typeface="Montserrat"/>
              </a:rPr>
              <a:t>deprivation,</a:t>
            </a:r>
            <a:r>
              <a:rPr sz="1150" spc="-30" dirty="0">
                <a:solidFill>
                  <a:srgbClr val="231F20"/>
                </a:solidFill>
                <a:latin typeface="Montserrat"/>
                <a:cs typeface="Montserrat"/>
              </a:rPr>
              <a:t> </a:t>
            </a:r>
            <a:r>
              <a:rPr sz="1150" dirty="0">
                <a:solidFill>
                  <a:srgbClr val="231F20"/>
                </a:solidFill>
                <a:latin typeface="Montserrat"/>
                <a:cs typeface="Montserrat"/>
              </a:rPr>
              <a:t>global</a:t>
            </a:r>
            <a:r>
              <a:rPr sz="1150" spc="-25" dirty="0">
                <a:solidFill>
                  <a:srgbClr val="231F20"/>
                </a:solidFill>
                <a:latin typeface="Montserrat"/>
                <a:cs typeface="Montserrat"/>
              </a:rPr>
              <a:t> </a:t>
            </a:r>
            <a:r>
              <a:rPr sz="1150" dirty="0">
                <a:solidFill>
                  <a:srgbClr val="231F20"/>
                </a:solidFill>
                <a:latin typeface="Montserrat"/>
                <a:cs typeface="Montserrat"/>
              </a:rPr>
              <a:t>shifts</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economic</a:t>
            </a:r>
            <a:r>
              <a:rPr sz="1150" spc="-30" dirty="0">
                <a:solidFill>
                  <a:srgbClr val="231F20"/>
                </a:solidFill>
                <a:latin typeface="Montserrat"/>
                <a:cs typeface="Montserrat"/>
              </a:rPr>
              <a:t> </a:t>
            </a:r>
            <a:r>
              <a:rPr sz="1150" dirty="0">
                <a:solidFill>
                  <a:srgbClr val="231F20"/>
                </a:solidFill>
                <a:latin typeface="Montserrat"/>
                <a:cs typeface="Montserrat"/>
              </a:rPr>
              <a:t>power</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the </a:t>
            </a:r>
            <a:r>
              <a:rPr sz="1150" dirty="0">
                <a:solidFill>
                  <a:srgbClr val="231F20"/>
                </a:solidFill>
                <a:latin typeface="Montserrat"/>
                <a:cs typeface="Montserrat"/>
              </a:rPr>
              <a:t>challenge</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sustainable</a:t>
            </a:r>
            <a:r>
              <a:rPr sz="1150" spc="-25" dirty="0">
                <a:solidFill>
                  <a:srgbClr val="231F20"/>
                </a:solidFill>
                <a:latin typeface="Montserrat"/>
                <a:cs typeface="Montserrat"/>
              </a:rPr>
              <a:t> </a:t>
            </a:r>
            <a:r>
              <a:rPr sz="1150" spc="-10" dirty="0">
                <a:solidFill>
                  <a:srgbClr val="231F20"/>
                </a:solidFill>
                <a:latin typeface="Montserrat"/>
                <a:cs typeface="Montserrat"/>
              </a:rPr>
              <a:t>resource</a:t>
            </a:r>
            <a:r>
              <a:rPr sz="1150" spc="-25" dirty="0">
                <a:solidFill>
                  <a:srgbClr val="231F20"/>
                </a:solidFill>
                <a:latin typeface="Montserrat"/>
                <a:cs typeface="Montserrat"/>
              </a:rPr>
              <a:t> </a:t>
            </a:r>
            <a:r>
              <a:rPr sz="1150" dirty="0">
                <a:solidFill>
                  <a:srgbClr val="231F20"/>
                </a:solidFill>
                <a:latin typeface="Montserrat"/>
                <a:cs typeface="Montserrat"/>
              </a:rPr>
              <a:t>use.</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also</a:t>
            </a:r>
            <a:r>
              <a:rPr sz="1150" spc="-25" dirty="0">
                <a:solidFill>
                  <a:srgbClr val="231F20"/>
                </a:solidFill>
                <a:latin typeface="Montserrat"/>
                <a:cs typeface="Montserrat"/>
              </a:rPr>
              <a:t> </a:t>
            </a:r>
            <a:r>
              <a:rPr sz="1150" dirty="0">
                <a:solidFill>
                  <a:srgbClr val="231F20"/>
                </a:solidFill>
                <a:latin typeface="Montserrat"/>
                <a:cs typeface="Montserrat"/>
              </a:rPr>
              <a:t>encouraged</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understand</a:t>
            </a:r>
            <a:r>
              <a:rPr sz="1150" spc="-25" dirty="0">
                <a:solidFill>
                  <a:srgbClr val="231F20"/>
                </a:solidFill>
                <a:latin typeface="Montserrat"/>
                <a:cs typeface="Montserrat"/>
              </a:rPr>
              <a:t> </a:t>
            </a:r>
            <a:r>
              <a:rPr sz="1150" dirty="0">
                <a:solidFill>
                  <a:srgbClr val="231F20"/>
                </a:solidFill>
                <a:latin typeface="Montserrat"/>
                <a:cs typeface="Montserrat"/>
              </a:rPr>
              <a:t>their</a:t>
            </a:r>
            <a:r>
              <a:rPr sz="1150" spc="-25" dirty="0">
                <a:solidFill>
                  <a:srgbClr val="231F20"/>
                </a:solidFill>
                <a:latin typeface="Montserrat"/>
                <a:cs typeface="Montserrat"/>
              </a:rPr>
              <a:t> </a:t>
            </a:r>
            <a:r>
              <a:rPr sz="1150" spc="-20" dirty="0">
                <a:solidFill>
                  <a:srgbClr val="231F20"/>
                </a:solidFill>
                <a:latin typeface="Montserrat"/>
                <a:cs typeface="Montserrat"/>
              </a:rPr>
              <a:t>role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spc="-10" dirty="0">
                <a:solidFill>
                  <a:srgbClr val="231F20"/>
                </a:solidFill>
                <a:latin typeface="Montserrat"/>
                <a:cs typeface="Montserrat"/>
              </a:rPr>
              <a:t>society,</a:t>
            </a:r>
            <a:r>
              <a:rPr sz="1150" spc="-25" dirty="0">
                <a:solidFill>
                  <a:srgbClr val="231F20"/>
                </a:solidFill>
                <a:latin typeface="Montserrat"/>
                <a:cs typeface="Montserrat"/>
              </a:rPr>
              <a:t> </a:t>
            </a:r>
            <a:r>
              <a:rPr sz="1150" dirty="0">
                <a:solidFill>
                  <a:srgbClr val="231F20"/>
                </a:solidFill>
                <a:latin typeface="Montserrat"/>
                <a:cs typeface="Montserrat"/>
              </a:rPr>
              <a:t>by</a:t>
            </a:r>
            <a:r>
              <a:rPr sz="1150" spc="-25" dirty="0">
                <a:solidFill>
                  <a:srgbClr val="231F20"/>
                </a:solidFill>
                <a:latin typeface="Montserrat"/>
                <a:cs typeface="Montserrat"/>
              </a:rPr>
              <a:t> </a:t>
            </a:r>
            <a:r>
              <a:rPr sz="1150" dirty="0">
                <a:solidFill>
                  <a:srgbClr val="231F20"/>
                </a:solidFill>
                <a:latin typeface="Montserrat"/>
                <a:cs typeface="Montserrat"/>
              </a:rPr>
              <a:t>considering</a:t>
            </a:r>
            <a:r>
              <a:rPr sz="1150" spc="-25" dirty="0">
                <a:solidFill>
                  <a:srgbClr val="231F20"/>
                </a:solidFill>
                <a:latin typeface="Montserrat"/>
                <a:cs typeface="Montserrat"/>
              </a:rPr>
              <a:t> </a:t>
            </a:r>
            <a:r>
              <a:rPr sz="1150" dirty="0">
                <a:solidFill>
                  <a:srgbClr val="231F20"/>
                </a:solidFill>
                <a:latin typeface="Montserrat"/>
                <a:cs typeface="Montserrat"/>
              </a:rPr>
              <a:t>different</a:t>
            </a:r>
            <a:r>
              <a:rPr sz="1150" spc="-20" dirty="0">
                <a:solidFill>
                  <a:srgbClr val="231F20"/>
                </a:solidFill>
                <a:latin typeface="Montserrat"/>
                <a:cs typeface="Montserrat"/>
              </a:rPr>
              <a:t> </a:t>
            </a:r>
            <a:r>
              <a:rPr sz="1150" spc="-10" dirty="0">
                <a:solidFill>
                  <a:srgbClr val="231F20"/>
                </a:solidFill>
                <a:latin typeface="Montserrat"/>
                <a:cs typeface="Montserrat"/>
              </a:rPr>
              <a:t>viewpoints,</a:t>
            </a:r>
            <a:r>
              <a:rPr sz="1150" spc="-25" dirty="0">
                <a:solidFill>
                  <a:srgbClr val="231F20"/>
                </a:solidFill>
                <a:latin typeface="Montserrat"/>
                <a:cs typeface="Montserrat"/>
              </a:rPr>
              <a:t> </a:t>
            </a:r>
            <a:r>
              <a:rPr sz="1150" dirty="0">
                <a:solidFill>
                  <a:srgbClr val="231F20"/>
                </a:solidFill>
                <a:latin typeface="Montserrat"/>
                <a:cs typeface="Montserrat"/>
              </a:rPr>
              <a:t>values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attitudes.</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spc="-25" dirty="0">
                <a:solidFill>
                  <a:srgbClr val="231F20"/>
                </a:solidFill>
                <a:latin typeface="Montserrat"/>
                <a:cs typeface="Montserrat"/>
              </a:rPr>
              <a:t>1:</a:t>
            </a:r>
            <a:endParaRPr sz="1150" dirty="0">
              <a:latin typeface="Montserrat"/>
              <a:cs typeface="Montserrat"/>
            </a:endParaRPr>
          </a:p>
          <a:p>
            <a:pPr marL="12700" marR="981710">
              <a:lnSpc>
                <a:spcPct val="108700"/>
              </a:lnSpc>
            </a:pPr>
            <a:r>
              <a:rPr sz="1150" dirty="0">
                <a:solidFill>
                  <a:srgbClr val="231F20"/>
                </a:solidFill>
                <a:latin typeface="Montserrat"/>
                <a:cs typeface="Montserrat"/>
              </a:rPr>
              <a:t>The</a:t>
            </a:r>
            <a:r>
              <a:rPr sz="1150" spc="-35" dirty="0">
                <a:solidFill>
                  <a:srgbClr val="231F20"/>
                </a:solidFill>
                <a:latin typeface="Montserrat"/>
                <a:cs typeface="Montserrat"/>
              </a:rPr>
              <a:t> </a:t>
            </a:r>
            <a:r>
              <a:rPr sz="1150" dirty="0">
                <a:solidFill>
                  <a:srgbClr val="231F20"/>
                </a:solidFill>
                <a:latin typeface="Montserrat"/>
                <a:cs typeface="Montserrat"/>
              </a:rPr>
              <a:t>challenge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natural</a:t>
            </a:r>
            <a:r>
              <a:rPr sz="1150" spc="-25" dirty="0">
                <a:solidFill>
                  <a:srgbClr val="231F20"/>
                </a:solidFill>
                <a:latin typeface="Montserrat"/>
                <a:cs typeface="Montserrat"/>
              </a:rPr>
              <a:t> </a:t>
            </a:r>
            <a:r>
              <a:rPr sz="1150" dirty="0">
                <a:solidFill>
                  <a:srgbClr val="231F20"/>
                </a:solidFill>
                <a:latin typeface="Montserrat"/>
                <a:cs typeface="Montserrat"/>
              </a:rPr>
              <a:t>hazards,</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living</a:t>
            </a:r>
            <a:r>
              <a:rPr sz="1150" spc="-25" dirty="0">
                <a:solidFill>
                  <a:srgbClr val="231F20"/>
                </a:solidFill>
                <a:latin typeface="Montserrat"/>
                <a:cs typeface="Montserrat"/>
              </a:rPr>
              <a:t> </a:t>
            </a:r>
            <a:r>
              <a:rPr sz="1150" dirty="0">
                <a:solidFill>
                  <a:srgbClr val="231F20"/>
                </a:solidFill>
                <a:latin typeface="Montserrat"/>
                <a:cs typeface="Montserrat"/>
              </a:rPr>
              <a:t>world,</a:t>
            </a:r>
            <a:r>
              <a:rPr sz="1150" spc="-25" dirty="0">
                <a:solidFill>
                  <a:srgbClr val="231F20"/>
                </a:solidFill>
                <a:latin typeface="Montserrat"/>
                <a:cs typeface="Montserrat"/>
              </a:rPr>
              <a:t> </a:t>
            </a:r>
            <a:r>
              <a:rPr sz="1150" dirty="0">
                <a:solidFill>
                  <a:srgbClr val="231F20"/>
                </a:solidFill>
                <a:latin typeface="Montserrat"/>
                <a:cs typeface="Montserrat"/>
              </a:rPr>
              <a:t>Physical</a:t>
            </a:r>
            <a:r>
              <a:rPr sz="1150" spc="-25" dirty="0">
                <a:solidFill>
                  <a:srgbClr val="231F20"/>
                </a:solidFill>
                <a:latin typeface="Montserrat"/>
                <a:cs typeface="Montserrat"/>
              </a:rPr>
              <a:t> </a:t>
            </a:r>
            <a:r>
              <a:rPr sz="1150" dirty="0">
                <a:solidFill>
                  <a:srgbClr val="231F20"/>
                </a:solidFill>
                <a:latin typeface="Montserrat"/>
                <a:cs typeface="Montserrat"/>
              </a:rPr>
              <a:t>landscapes</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25" dirty="0">
                <a:solidFill>
                  <a:srgbClr val="231F20"/>
                </a:solidFill>
                <a:latin typeface="Montserrat"/>
                <a:cs typeface="Montserrat"/>
              </a:rPr>
              <a:t>UK, </a:t>
            </a:r>
            <a:r>
              <a:rPr sz="1150" dirty="0">
                <a:solidFill>
                  <a:srgbClr val="231F20"/>
                </a:solidFill>
                <a:latin typeface="Montserrat"/>
                <a:cs typeface="Montserrat"/>
              </a:rPr>
              <a:t>Geographical</a:t>
            </a:r>
            <a:r>
              <a:rPr sz="1150" spc="-55" dirty="0">
                <a:solidFill>
                  <a:srgbClr val="231F20"/>
                </a:solidFill>
                <a:latin typeface="Montserrat"/>
                <a:cs typeface="Montserrat"/>
              </a:rPr>
              <a:t> </a:t>
            </a:r>
            <a:r>
              <a:rPr sz="1150" spc="-10" dirty="0">
                <a:solidFill>
                  <a:srgbClr val="231F20"/>
                </a:solidFill>
                <a:latin typeface="Montserrat"/>
                <a:cs typeface="Montserrat"/>
              </a:rPr>
              <a:t>skills</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spc="-25" dirty="0">
                <a:solidFill>
                  <a:srgbClr val="231F20"/>
                </a:solidFill>
                <a:latin typeface="Montserrat"/>
                <a:cs typeface="Montserrat"/>
              </a:rPr>
              <a:t>2:</a:t>
            </a:r>
            <a:endParaRPr sz="1150" dirty="0">
              <a:latin typeface="Montserrat"/>
              <a:cs typeface="Montserrat"/>
            </a:endParaRPr>
          </a:p>
          <a:p>
            <a:pPr marL="12700" marR="534670">
              <a:lnSpc>
                <a:spcPct val="108700"/>
              </a:lnSpc>
            </a:pPr>
            <a:r>
              <a:rPr sz="1150" dirty="0">
                <a:solidFill>
                  <a:srgbClr val="231F20"/>
                </a:solidFill>
                <a:latin typeface="Montserrat"/>
                <a:cs typeface="Montserrat"/>
              </a:rPr>
              <a:t>Urban</a:t>
            </a:r>
            <a:r>
              <a:rPr sz="1150" spc="-35" dirty="0">
                <a:solidFill>
                  <a:srgbClr val="231F20"/>
                </a:solidFill>
                <a:latin typeface="Montserrat"/>
                <a:cs typeface="Montserrat"/>
              </a:rPr>
              <a:t> </a:t>
            </a:r>
            <a:r>
              <a:rPr sz="1150" dirty="0">
                <a:solidFill>
                  <a:srgbClr val="231F20"/>
                </a:solidFill>
                <a:latin typeface="Montserrat"/>
                <a:cs typeface="Montserrat"/>
              </a:rPr>
              <a:t>issues</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5" dirty="0">
                <a:solidFill>
                  <a:srgbClr val="231F20"/>
                </a:solidFill>
                <a:latin typeface="Montserrat"/>
                <a:cs typeface="Montserrat"/>
              </a:rPr>
              <a:t> </a:t>
            </a:r>
            <a:r>
              <a:rPr sz="1150" dirty="0">
                <a:solidFill>
                  <a:srgbClr val="231F20"/>
                </a:solidFill>
                <a:latin typeface="Montserrat"/>
                <a:cs typeface="Montserrat"/>
              </a:rPr>
              <a:t>challenges,</a:t>
            </a:r>
            <a:r>
              <a:rPr sz="1150" spc="-35" dirty="0">
                <a:solidFill>
                  <a:srgbClr val="231F20"/>
                </a:solidFill>
                <a:latin typeface="Montserrat"/>
                <a:cs typeface="Montserrat"/>
              </a:rPr>
              <a:t> </a:t>
            </a:r>
            <a:r>
              <a:rPr sz="1150" dirty="0">
                <a:solidFill>
                  <a:srgbClr val="231F20"/>
                </a:solidFill>
                <a:latin typeface="Montserrat"/>
                <a:cs typeface="Montserrat"/>
              </a:rPr>
              <a:t>The</a:t>
            </a:r>
            <a:r>
              <a:rPr sz="1150" spc="-35" dirty="0">
                <a:solidFill>
                  <a:srgbClr val="231F20"/>
                </a:solidFill>
                <a:latin typeface="Montserrat"/>
                <a:cs typeface="Montserrat"/>
              </a:rPr>
              <a:t> </a:t>
            </a:r>
            <a:r>
              <a:rPr sz="1150" dirty="0">
                <a:solidFill>
                  <a:srgbClr val="231F20"/>
                </a:solidFill>
                <a:latin typeface="Montserrat"/>
                <a:cs typeface="Montserrat"/>
              </a:rPr>
              <a:t>changing</a:t>
            </a:r>
            <a:r>
              <a:rPr sz="1150" spc="-35" dirty="0">
                <a:solidFill>
                  <a:srgbClr val="231F20"/>
                </a:solidFill>
                <a:latin typeface="Montserrat"/>
                <a:cs typeface="Montserrat"/>
              </a:rPr>
              <a:t> </a:t>
            </a:r>
            <a:r>
              <a:rPr sz="1150" dirty="0">
                <a:solidFill>
                  <a:srgbClr val="231F20"/>
                </a:solidFill>
                <a:latin typeface="Montserrat"/>
                <a:cs typeface="Montserrat"/>
              </a:rPr>
              <a:t>economic</a:t>
            </a:r>
            <a:r>
              <a:rPr sz="1150" spc="-35" dirty="0">
                <a:solidFill>
                  <a:srgbClr val="231F20"/>
                </a:solidFill>
                <a:latin typeface="Montserrat"/>
                <a:cs typeface="Montserrat"/>
              </a:rPr>
              <a:t> </a:t>
            </a:r>
            <a:r>
              <a:rPr sz="1150" dirty="0">
                <a:solidFill>
                  <a:srgbClr val="231F20"/>
                </a:solidFill>
                <a:latin typeface="Montserrat"/>
                <a:cs typeface="Montserrat"/>
              </a:rPr>
              <a:t>world,</a:t>
            </a:r>
            <a:r>
              <a:rPr sz="1150" spc="-35" dirty="0">
                <a:solidFill>
                  <a:srgbClr val="231F20"/>
                </a:solidFill>
                <a:latin typeface="Montserrat"/>
                <a:cs typeface="Montserrat"/>
              </a:rPr>
              <a:t> </a:t>
            </a:r>
            <a:r>
              <a:rPr sz="1150" dirty="0">
                <a:solidFill>
                  <a:srgbClr val="231F20"/>
                </a:solidFill>
                <a:latin typeface="Montserrat"/>
                <a:cs typeface="Montserrat"/>
              </a:rPr>
              <a:t>The</a:t>
            </a:r>
            <a:r>
              <a:rPr sz="1150" spc="-35" dirty="0">
                <a:solidFill>
                  <a:srgbClr val="231F20"/>
                </a:solidFill>
                <a:latin typeface="Montserrat"/>
                <a:cs typeface="Montserrat"/>
              </a:rPr>
              <a:t> </a:t>
            </a:r>
            <a:r>
              <a:rPr sz="1150" dirty="0">
                <a:solidFill>
                  <a:srgbClr val="231F20"/>
                </a:solidFill>
                <a:latin typeface="Montserrat"/>
                <a:cs typeface="Montserrat"/>
              </a:rPr>
              <a:t>challenge</a:t>
            </a:r>
            <a:r>
              <a:rPr sz="1150" spc="-35" dirty="0">
                <a:solidFill>
                  <a:srgbClr val="231F20"/>
                </a:solidFill>
                <a:latin typeface="Montserrat"/>
                <a:cs typeface="Montserrat"/>
              </a:rPr>
              <a:t> </a:t>
            </a:r>
            <a:r>
              <a:rPr sz="1150" dirty="0">
                <a:solidFill>
                  <a:srgbClr val="231F20"/>
                </a:solidFill>
                <a:latin typeface="Montserrat"/>
                <a:cs typeface="Montserrat"/>
              </a:rPr>
              <a:t>of</a:t>
            </a:r>
            <a:r>
              <a:rPr sz="1150" spc="-35" dirty="0">
                <a:solidFill>
                  <a:srgbClr val="231F20"/>
                </a:solidFill>
                <a:latin typeface="Montserrat"/>
                <a:cs typeface="Montserrat"/>
              </a:rPr>
              <a:t> </a:t>
            </a:r>
            <a:r>
              <a:rPr sz="1150" spc="-10" dirty="0">
                <a:solidFill>
                  <a:srgbClr val="231F20"/>
                </a:solidFill>
                <a:latin typeface="Montserrat"/>
                <a:cs typeface="Montserrat"/>
              </a:rPr>
              <a:t>resource </a:t>
            </a:r>
            <a:r>
              <a:rPr sz="1150" dirty="0">
                <a:solidFill>
                  <a:srgbClr val="231F20"/>
                </a:solidFill>
                <a:latin typeface="Montserrat"/>
                <a:cs typeface="Montserrat"/>
              </a:rPr>
              <a:t>management,</a:t>
            </a:r>
            <a:r>
              <a:rPr sz="1150" spc="-40" dirty="0">
                <a:solidFill>
                  <a:srgbClr val="231F20"/>
                </a:solidFill>
                <a:latin typeface="Montserrat"/>
                <a:cs typeface="Montserrat"/>
              </a:rPr>
              <a:t> </a:t>
            </a:r>
            <a:r>
              <a:rPr sz="1150" dirty="0">
                <a:solidFill>
                  <a:srgbClr val="231F20"/>
                </a:solidFill>
                <a:latin typeface="Montserrat"/>
                <a:cs typeface="Montserrat"/>
              </a:rPr>
              <a:t>Geographical</a:t>
            </a:r>
            <a:r>
              <a:rPr sz="1150" spc="-40" dirty="0">
                <a:solidFill>
                  <a:srgbClr val="231F20"/>
                </a:solidFill>
                <a:latin typeface="Montserrat"/>
                <a:cs typeface="Montserrat"/>
              </a:rPr>
              <a:t> </a:t>
            </a:r>
            <a:r>
              <a:rPr sz="1150" spc="-10" dirty="0">
                <a:solidFill>
                  <a:srgbClr val="231F20"/>
                </a:solidFill>
                <a:latin typeface="Montserrat"/>
                <a:cs typeface="Montserrat"/>
              </a:rPr>
              <a:t>skills</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spc="-25" dirty="0">
                <a:solidFill>
                  <a:srgbClr val="231F20"/>
                </a:solidFill>
                <a:latin typeface="Montserrat"/>
                <a:cs typeface="Montserrat"/>
              </a:rPr>
              <a:t>3:</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Issue</a:t>
            </a:r>
            <a:r>
              <a:rPr sz="1150" spc="-15" dirty="0">
                <a:solidFill>
                  <a:srgbClr val="231F20"/>
                </a:solidFill>
                <a:latin typeface="Montserrat"/>
                <a:cs typeface="Montserrat"/>
              </a:rPr>
              <a:t> </a:t>
            </a:r>
            <a:r>
              <a:rPr sz="1150" spc="-10" dirty="0">
                <a:solidFill>
                  <a:srgbClr val="231F20"/>
                </a:solidFill>
                <a:latin typeface="Montserrat"/>
                <a:cs typeface="Montserrat"/>
              </a:rPr>
              <a:t>evaluation,</a:t>
            </a:r>
            <a:r>
              <a:rPr sz="1150" spc="-15" dirty="0">
                <a:solidFill>
                  <a:srgbClr val="231F20"/>
                </a:solidFill>
                <a:latin typeface="Montserrat"/>
                <a:cs typeface="Montserrat"/>
              </a:rPr>
              <a:t> </a:t>
            </a:r>
            <a:r>
              <a:rPr sz="1150" spc="-10" dirty="0">
                <a:solidFill>
                  <a:srgbClr val="231F20"/>
                </a:solidFill>
                <a:latin typeface="Montserrat"/>
                <a:cs typeface="Montserrat"/>
              </a:rPr>
              <a:t>Fieldwork,</a:t>
            </a:r>
            <a:r>
              <a:rPr sz="1150" spc="-15" dirty="0">
                <a:solidFill>
                  <a:srgbClr val="231F20"/>
                </a:solidFill>
                <a:latin typeface="Montserrat"/>
                <a:cs typeface="Montserrat"/>
              </a:rPr>
              <a:t> </a:t>
            </a:r>
            <a:r>
              <a:rPr sz="1150" dirty="0">
                <a:solidFill>
                  <a:srgbClr val="231F20"/>
                </a:solidFill>
                <a:latin typeface="Montserrat"/>
                <a:cs typeface="Montserrat"/>
              </a:rPr>
              <a:t>Geographical</a:t>
            </a:r>
            <a:r>
              <a:rPr sz="1150" spc="-10" dirty="0">
                <a:solidFill>
                  <a:srgbClr val="231F20"/>
                </a:solidFill>
                <a:latin typeface="Montserrat"/>
                <a:cs typeface="Montserrat"/>
              </a:rPr>
              <a:t> skills</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dirty="0">
              <a:latin typeface="Montserrat"/>
              <a:cs typeface="Montserrat"/>
            </a:endParaRPr>
          </a:p>
          <a:p>
            <a:pPr marL="12700" marR="1487170" algn="just">
              <a:lnSpc>
                <a:spcPct val="108700"/>
              </a:lnSpc>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dirty="0">
                <a:solidFill>
                  <a:srgbClr val="231F20"/>
                </a:solidFill>
                <a:latin typeface="Montserrat"/>
                <a:cs typeface="Montserrat"/>
              </a:rPr>
              <a:t>1:</a:t>
            </a:r>
            <a:r>
              <a:rPr sz="1150" spc="-20" dirty="0">
                <a:solidFill>
                  <a:srgbClr val="231F20"/>
                </a:solidFill>
                <a:latin typeface="Montserrat"/>
                <a:cs typeface="Montserrat"/>
              </a:rPr>
              <a:t> </a:t>
            </a:r>
            <a:r>
              <a:rPr sz="1150" dirty="0">
                <a:solidFill>
                  <a:srgbClr val="231F20"/>
                </a:solidFill>
                <a:latin typeface="Montserrat"/>
                <a:cs typeface="Montserrat"/>
              </a:rPr>
              <a:t>Living</a:t>
            </a:r>
            <a:r>
              <a:rPr sz="1150" spc="-15" dirty="0">
                <a:solidFill>
                  <a:srgbClr val="231F20"/>
                </a:solidFill>
                <a:latin typeface="Montserrat"/>
                <a:cs typeface="Montserrat"/>
              </a:rPr>
              <a:t> </a:t>
            </a:r>
            <a:r>
              <a:rPr sz="1150" dirty="0">
                <a:solidFill>
                  <a:srgbClr val="231F20"/>
                </a:solidFill>
                <a:latin typeface="Montserrat"/>
                <a:cs typeface="Montserrat"/>
              </a:rPr>
              <a:t>with</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physical</a:t>
            </a:r>
            <a:r>
              <a:rPr sz="1150" spc="-15" dirty="0">
                <a:solidFill>
                  <a:srgbClr val="231F20"/>
                </a:solidFill>
                <a:latin typeface="Montserrat"/>
                <a:cs typeface="Montserrat"/>
              </a:rPr>
              <a:t> </a:t>
            </a:r>
            <a:r>
              <a:rPr sz="1150" spc="-10" dirty="0">
                <a:solidFill>
                  <a:srgbClr val="231F20"/>
                </a:solidFill>
                <a:latin typeface="Montserrat"/>
                <a:cs typeface="Montserrat"/>
              </a:rPr>
              <a:t>environment</a:t>
            </a:r>
            <a:r>
              <a:rPr sz="1150" spc="-20" dirty="0">
                <a:solidFill>
                  <a:srgbClr val="231F20"/>
                </a:solidFill>
                <a:latin typeface="Montserrat"/>
                <a:cs typeface="Montserrat"/>
              </a:rPr>
              <a:t> </a:t>
            </a:r>
            <a:r>
              <a:rPr sz="1150" dirty="0">
                <a:solidFill>
                  <a:srgbClr val="231F20"/>
                </a:solidFill>
                <a:latin typeface="Montserrat"/>
                <a:cs typeface="Montserrat"/>
              </a:rPr>
              <a:t>-</a:t>
            </a:r>
            <a:r>
              <a:rPr sz="1150" spc="-20" dirty="0">
                <a:solidFill>
                  <a:srgbClr val="231F20"/>
                </a:solidFill>
                <a:latin typeface="Montserrat"/>
                <a:cs typeface="Montserrat"/>
              </a:rPr>
              <a:t> </a:t>
            </a:r>
            <a:r>
              <a:rPr sz="1150" spc="-10" dirty="0">
                <a:solidFill>
                  <a:srgbClr val="231F20"/>
                </a:solidFill>
                <a:latin typeface="Montserrat"/>
                <a:cs typeface="Montserrat"/>
              </a:rPr>
              <a:t>written</a:t>
            </a:r>
            <a:r>
              <a:rPr sz="1150" spc="-15" dirty="0">
                <a:solidFill>
                  <a:srgbClr val="231F20"/>
                </a:solidFill>
                <a:latin typeface="Montserrat"/>
                <a:cs typeface="Montserrat"/>
              </a:rPr>
              <a:t> </a:t>
            </a:r>
            <a:r>
              <a:rPr sz="1150" dirty="0">
                <a:solidFill>
                  <a:srgbClr val="231F20"/>
                </a:solidFill>
                <a:latin typeface="Montserrat"/>
                <a:cs typeface="Montserrat"/>
              </a:rPr>
              <a:t>exam:</a:t>
            </a:r>
            <a:r>
              <a:rPr sz="1150" spc="-20" dirty="0">
                <a:solidFill>
                  <a:srgbClr val="231F20"/>
                </a:solidFill>
                <a:latin typeface="Montserrat"/>
                <a:cs typeface="Montserrat"/>
              </a:rPr>
              <a:t> </a:t>
            </a:r>
            <a:r>
              <a:rPr sz="1150" dirty="0">
                <a:solidFill>
                  <a:srgbClr val="231F20"/>
                </a:solidFill>
                <a:latin typeface="Montserrat"/>
                <a:cs typeface="Montserrat"/>
              </a:rPr>
              <a:t>35%</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20" dirty="0">
                <a:solidFill>
                  <a:srgbClr val="231F20"/>
                </a:solidFill>
                <a:latin typeface="Montserrat"/>
                <a:cs typeface="Montserrat"/>
              </a:rPr>
              <a:t>GCSE </a:t>
            </a:r>
            <a:r>
              <a:rPr sz="1150" dirty="0">
                <a:solidFill>
                  <a:srgbClr val="231F20"/>
                </a:solidFill>
                <a:latin typeface="Montserrat"/>
                <a:cs typeface="Montserrat"/>
              </a:rPr>
              <a:t>Paper</a:t>
            </a:r>
            <a:r>
              <a:rPr sz="1150" spc="-15" dirty="0">
                <a:solidFill>
                  <a:srgbClr val="231F20"/>
                </a:solidFill>
                <a:latin typeface="Montserrat"/>
                <a:cs typeface="Montserrat"/>
              </a:rPr>
              <a:t> </a:t>
            </a:r>
            <a:r>
              <a:rPr sz="1150" dirty="0">
                <a:solidFill>
                  <a:srgbClr val="231F20"/>
                </a:solidFill>
                <a:latin typeface="Montserrat"/>
                <a:cs typeface="Montserrat"/>
              </a:rPr>
              <a:t>2:</a:t>
            </a:r>
            <a:r>
              <a:rPr sz="1150" spc="-15" dirty="0">
                <a:solidFill>
                  <a:srgbClr val="231F20"/>
                </a:solidFill>
                <a:latin typeface="Montserrat"/>
                <a:cs typeface="Montserrat"/>
              </a:rPr>
              <a:t> </a:t>
            </a:r>
            <a:r>
              <a:rPr sz="1150" dirty="0">
                <a:solidFill>
                  <a:srgbClr val="231F20"/>
                </a:solidFill>
                <a:latin typeface="Montserrat"/>
                <a:cs typeface="Montserrat"/>
              </a:rPr>
              <a:t>Living</a:t>
            </a:r>
            <a:r>
              <a:rPr sz="1150" spc="-15" dirty="0">
                <a:solidFill>
                  <a:srgbClr val="231F20"/>
                </a:solidFill>
                <a:latin typeface="Montserrat"/>
                <a:cs typeface="Montserrat"/>
              </a:rPr>
              <a:t> </a:t>
            </a:r>
            <a:r>
              <a:rPr sz="1150" dirty="0">
                <a:solidFill>
                  <a:srgbClr val="231F20"/>
                </a:solidFill>
                <a:latin typeface="Montserrat"/>
                <a:cs typeface="Montserrat"/>
              </a:rPr>
              <a:t>with</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human</a:t>
            </a:r>
            <a:r>
              <a:rPr sz="1150" spc="-15" dirty="0">
                <a:solidFill>
                  <a:srgbClr val="231F20"/>
                </a:solidFill>
                <a:latin typeface="Montserrat"/>
                <a:cs typeface="Montserrat"/>
              </a:rPr>
              <a:t> </a:t>
            </a:r>
            <a:r>
              <a:rPr sz="1150" spc="-10" dirty="0">
                <a:solidFill>
                  <a:srgbClr val="231F20"/>
                </a:solidFill>
                <a:latin typeface="Montserrat"/>
                <a:cs typeface="Montserrat"/>
              </a:rPr>
              <a:t>environment</a:t>
            </a:r>
            <a:r>
              <a:rPr sz="1150" spc="-15" dirty="0">
                <a:solidFill>
                  <a:srgbClr val="231F20"/>
                </a:solidFill>
                <a:latin typeface="Montserrat"/>
                <a:cs typeface="Montserrat"/>
              </a:rPr>
              <a:t> </a:t>
            </a:r>
            <a:r>
              <a:rPr sz="1150" dirty="0">
                <a:solidFill>
                  <a:srgbClr val="231F20"/>
                </a:solidFill>
                <a:latin typeface="Montserrat"/>
                <a:cs typeface="Montserrat"/>
              </a:rPr>
              <a:t>-</a:t>
            </a:r>
            <a:r>
              <a:rPr sz="1150" spc="-10" dirty="0">
                <a:solidFill>
                  <a:srgbClr val="231F20"/>
                </a:solidFill>
                <a:latin typeface="Montserrat"/>
                <a:cs typeface="Montserrat"/>
              </a:rPr>
              <a:t> written</a:t>
            </a:r>
            <a:r>
              <a:rPr sz="1150" spc="-15" dirty="0">
                <a:solidFill>
                  <a:srgbClr val="231F20"/>
                </a:solidFill>
                <a:latin typeface="Montserrat"/>
                <a:cs typeface="Montserrat"/>
              </a:rPr>
              <a:t> </a:t>
            </a:r>
            <a:r>
              <a:rPr sz="1150" dirty="0">
                <a:solidFill>
                  <a:srgbClr val="231F20"/>
                </a:solidFill>
                <a:latin typeface="Montserrat"/>
                <a:cs typeface="Montserrat"/>
              </a:rPr>
              <a:t>exam:</a:t>
            </a:r>
            <a:r>
              <a:rPr sz="1150" spc="-15" dirty="0">
                <a:solidFill>
                  <a:srgbClr val="231F20"/>
                </a:solidFill>
                <a:latin typeface="Montserrat"/>
                <a:cs typeface="Montserrat"/>
              </a:rPr>
              <a:t> </a:t>
            </a:r>
            <a:r>
              <a:rPr sz="1150" dirty="0">
                <a:solidFill>
                  <a:srgbClr val="231F20"/>
                </a:solidFill>
                <a:latin typeface="Montserrat"/>
                <a:cs typeface="Montserrat"/>
              </a:rPr>
              <a:t>35%</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spc="-20" dirty="0">
                <a:solidFill>
                  <a:srgbClr val="231F20"/>
                </a:solidFill>
                <a:latin typeface="Montserrat"/>
                <a:cs typeface="Montserrat"/>
              </a:rPr>
              <a:t>GCSE </a:t>
            </a:r>
            <a:r>
              <a:rPr sz="1150" dirty="0">
                <a:solidFill>
                  <a:srgbClr val="231F20"/>
                </a:solidFill>
                <a:latin typeface="Montserrat"/>
                <a:cs typeface="Montserrat"/>
              </a:rPr>
              <a:t>Paper</a:t>
            </a:r>
            <a:r>
              <a:rPr sz="1150" spc="-20" dirty="0">
                <a:solidFill>
                  <a:srgbClr val="231F20"/>
                </a:solidFill>
                <a:latin typeface="Montserrat"/>
                <a:cs typeface="Montserrat"/>
              </a:rPr>
              <a:t> </a:t>
            </a:r>
            <a:r>
              <a:rPr sz="1150" dirty="0">
                <a:solidFill>
                  <a:srgbClr val="231F20"/>
                </a:solidFill>
                <a:latin typeface="Montserrat"/>
                <a:cs typeface="Montserrat"/>
              </a:rPr>
              <a:t>3:</a:t>
            </a:r>
            <a:r>
              <a:rPr sz="1150" spc="-15" dirty="0">
                <a:solidFill>
                  <a:srgbClr val="231F20"/>
                </a:solidFill>
                <a:latin typeface="Montserrat"/>
                <a:cs typeface="Montserrat"/>
              </a:rPr>
              <a:t> </a:t>
            </a:r>
            <a:r>
              <a:rPr sz="1150" dirty="0">
                <a:solidFill>
                  <a:srgbClr val="231F20"/>
                </a:solidFill>
                <a:latin typeface="Montserrat"/>
                <a:cs typeface="Montserrat"/>
              </a:rPr>
              <a:t>Geographical</a:t>
            </a:r>
            <a:r>
              <a:rPr sz="1150" spc="-15" dirty="0">
                <a:solidFill>
                  <a:srgbClr val="231F20"/>
                </a:solidFill>
                <a:latin typeface="Montserrat"/>
                <a:cs typeface="Montserrat"/>
              </a:rPr>
              <a:t> </a:t>
            </a:r>
            <a:r>
              <a:rPr sz="1150" dirty="0">
                <a:solidFill>
                  <a:srgbClr val="231F20"/>
                </a:solidFill>
                <a:latin typeface="Montserrat"/>
                <a:cs typeface="Montserrat"/>
              </a:rPr>
              <a:t>Applications</a:t>
            </a:r>
            <a:r>
              <a:rPr sz="1150" spc="-15" dirty="0">
                <a:solidFill>
                  <a:srgbClr val="231F20"/>
                </a:solidFill>
                <a:latin typeface="Montserrat"/>
                <a:cs typeface="Montserrat"/>
              </a:rPr>
              <a:t> </a:t>
            </a:r>
            <a:r>
              <a:rPr sz="1150" dirty="0">
                <a:solidFill>
                  <a:srgbClr val="231F20"/>
                </a:solidFill>
                <a:latin typeface="Montserrat"/>
                <a:cs typeface="Montserrat"/>
              </a:rPr>
              <a:t>30%</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20" dirty="0">
                <a:solidFill>
                  <a:srgbClr val="231F20"/>
                </a:solidFill>
                <a:latin typeface="Montserrat"/>
                <a:cs typeface="Montserrat"/>
              </a:rPr>
              <a:t>GCSE</a:t>
            </a:r>
            <a:endParaRPr sz="1150" dirty="0">
              <a:latin typeface="Montserrat"/>
              <a:cs typeface="Montserrat"/>
            </a:endParaRPr>
          </a:p>
          <a:p>
            <a:pPr marL="12700" algn="just">
              <a:lnSpc>
                <a:spcPct val="100000"/>
              </a:lnSpc>
              <a:spcBef>
                <a:spcPts val="120"/>
              </a:spcBef>
            </a:pPr>
            <a:r>
              <a:rPr sz="1150" spc="-20" dirty="0">
                <a:solidFill>
                  <a:srgbClr val="231F20"/>
                </a:solidFill>
                <a:latin typeface="Montserrat"/>
                <a:cs typeface="Montserrat"/>
              </a:rPr>
              <a:t>Pre-</a:t>
            </a:r>
            <a:r>
              <a:rPr sz="1150" dirty="0">
                <a:solidFill>
                  <a:srgbClr val="231F20"/>
                </a:solidFill>
                <a:latin typeface="Montserrat"/>
                <a:cs typeface="Montserrat"/>
              </a:rPr>
              <a:t>release</a:t>
            </a:r>
            <a:r>
              <a:rPr sz="1150" spc="-25" dirty="0">
                <a:solidFill>
                  <a:srgbClr val="231F20"/>
                </a:solidFill>
                <a:latin typeface="Montserrat"/>
                <a:cs typeface="Montserrat"/>
              </a:rPr>
              <a:t> </a:t>
            </a:r>
            <a:r>
              <a:rPr sz="1150" spc="-10" dirty="0">
                <a:solidFill>
                  <a:srgbClr val="231F20"/>
                </a:solidFill>
                <a:latin typeface="Montserrat"/>
                <a:cs typeface="Montserrat"/>
              </a:rPr>
              <a:t>resources</a:t>
            </a:r>
            <a:r>
              <a:rPr sz="1150" spc="-20" dirty="0">
                <a:solidFill>
                  <a:srgbClr val="231F20"/>
                </a:solidFill>
                <a:latin typeface="Montserrat"/>
                <a:cs typeface="Montserrat"/>
              </a:rPr>
              <a:t> </a:t>
            </a:r>
            <a:r>
              <a:rPr sz="1150" dirty="0">
                <a:solidFill>
                  <a:srgbClr val="231F20"/>
                </a:solidFill>
                <a:latin typeface="Montserrat"/>
                <a:cs typeface="Montserrat"/>
              </a:rPr>
              <a:t>booklet</a:t>
            </a:r>
            <a:r>
              <a:rPr sz="1150" spc="-25" dirty="0">
                <a:solidFill>
                  <a:srgbClr val="231F20"/>
                </a:solidFill>
                <a:latin typeface="Montserrat"/>
                <a:cs typeface="Montserrat"/>
              </a:rPr>
              <a:t> </a:t>
            </a:r>
            <a:r>
              <a:rPr sz="1150" dirty="0">
                <a:solidFill>
                  <a:srgbClr val="231F20"/>
                </a:solidFill>
                <a:latin typeface="Montserrat"/>
                <a:cs typeface="Montserrat"/>
              </a:rPr>
              <a:t>made</a:t>
            </a:r>
            <a:r>
              <a:rPr sz="1150" spc="-20" dirty="0">
                <a:solidFill>
                  <a:srgbClr val="231F20"/>
                </a:solidFill>
                <a:latin typeface="Montserrat"/>
                <a:cs typeface="Montserrat"/>
              </a:rPr>
              <a:t> </a:t>
            </a:r>
            <a:r>
              <a:rPr sz="1150" spc="-10" dirty="0">
                <a:solidFill>
                  <a:srgbClr val="231F20"/>
                </a:solidFill>
                <a:latin typeface="Montserrat"/>
                <a:cs typeface="Montserrat"/>
              </a:rPr>
              <a:t>available</a:t>
            </a:r>
            <a:r>
              <a:rPr sz="1150" spc="-20" dirty="0">
                <a:solidFill>
                  <a:srgbClr val="231F20"/>
                </a:solidFill>
                <a:latin typeface="Montserrat"/>
                <a:cs typeface="Montserrat"/>
              </a:rPr>
              <a:t> </a:t>
            </a:r>
            <a:r>
              <a:rPr sz="1150" dirty="0">
                <a:solidFill>
                  <a:srgbClr val="231F20"/>
                </a:solidFill>
                <a:latin typeface="Montserrat"/>
                <a:cs typeface="Montserrat"/>
              </a:rPr>
              <a:t>12</a:t>
            </a:r>
            <a:r>
              <a:rPr sz="1150" spc="-25" dirty="0">
                <a:solidFill>
                  <a:srgbClr val="231F20"/>
                </a:solidFill>
                <a:latin typeface="Montserrat"/>
                <a:cs typeface="Montserrat"/>
              </a:rPr>
              <a:t> </a:t>
            </a:r>
            <a:r>
              <a:rPr sz="1150" spc="-10" dirty="0">
                <a:solidFill>
                  <a:srgbClr val="231F20"/>
                </a:solidFill>
                <a:latin typeface="Montserrat"/>
                <a:cs typeface="Montserrat"/>
              </a:rPr>
              <a:t>weeks</a:t>
            </a:r>
            <a:r>
              <a:rPr sz="1150" spc="-20" dirty="0">
                <a:solidFill>
                  <a:srgbClr val="231F20"/>
                </a:solidFill>
                <a:latin typeface="Montserrat"/>
                <a:cs typeface="Montserrat"/>
              </a:rPr>
              <a:t> </a:t>
            </a:r>
            <a:r>
              <a:rPr sz="1150" dirty="0">
                <a:solidFill>
                  <a:srgbClr val="231F20"/>
                </a:solidFill>
                <a:latin typeface="Montserrat"/>
                <a:cs typeface="Montserrat"/>
              </a:rPr>
              <a:t>before</a:t>
            </a:r>
            <a:r>
              <a:rPr sz="1150" spc="-20" dirty="0">
                <a:solidFill>
                  <a:srgbClr val="231F20"/>
                </a:solidFill>
                <a:latin typeface="Montserrat"/>
                <a:cs typeface="Montserrat"/>
              </a:rPr>
              <a:t> </a:t>
            </a:r>
            <a:r>
              <a:rPr sz="1150" dirty="0">
                <a:solidFill>
                  <a:srgbClr val="231F20"/>
                </a:solidFill>
                <a:latin typeface="Montserrat"/>
                <a:cs typeface="Montserrat"/>
              </a:rPr>
              <a:t>Paper</a:t>
            </a:r>
            <a:r>
              <a:rPr sz="1150" spc="-25" dirty="0">
                <a:solidFill>
                  <a:srgbClr val="231F20"/>
                </a:solidFill>
                <a:latin typeface="Montserrat"/>
                <a:cs typeface="Montserrat"/>
              </a:rPr>
              <a:t> </a:t>
            </a:r>
            <a:r>
              <a:rPr sz="1150" dirty="0">
                <a:solidFill>
                  <a:srgbClr val="231F20"/>
                </a:solidFill>
                <a:latin typeface="Montserrat"/>
                <a:cs typeface="Montserrat"/>
              </a:rPr>
              <a:t>3</a:t>
            </a:r>
            <a:r>
              <a:rPr sz="1150" spc="-20" dirty="0">
                <a:solidFill>
                  <a:srgbClr val="231F20"/>
                </a:solidFill>
                <a:latin typeface="Montserrat"/>
                <a:cs typeface="Montserrat"/>
              </a:rPr>
              <a:t> exam</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spcBef>
                <a:spcPts val="5"/>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nSpc>
                <a:spcPct val="100000"/>
              </a:lnSpc>
              <a:spcBef>
                <a:spcPts val="114"/>
              </a:spcBef>
            </a:pP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Level</a:t>
            </a:r>
            <a:r>
              <a:rPr sz="1150" spc="-25" dirty="0">
                <a:solidFill>
                  <a:srgbClr val="231F20"/>
                </a:solidFill>
                <a:latin typeface="Montserrat"/>
                <a:cs typeface="Montserrat"/>
              </a:rPr>
              <a:t> </a:t>
            </a:r>
            <a:r>
              <a:rPr sz="1150" spc="-10" dirty="0">
                <a:solidFill>
                  <a:srgbClr val="231F20"/>
                </a:solidFill>
                <a:latin typeface="Montserrat"/>
                <a:cs typeface="Montserrat"/>
              </a:rPr>
              <a:t>Geography,</a:t>
            </a:r>
            <a:r>
              <a:rPr sz="1150" spc="-25" dirty="0">
                <a:solidFill>
                  <a:srgbClr val="231F20"/>
                </a:solidFill>
                <a:latin typeface="Montserrat"/>
                <a:cs typeface="Montserrat"/>
              </a:rPr>
              <a:t> </a:t>
            </a:r>
            <a:r>
              <a:rPr sz="1150" spc="-10" dirty="0">
                <a:solidFill>
                  <a:srgbClr val="231F20"/>
                </a:solidFill>
                <a:latin typeface="Montserrat"/>
                <a:cs typeface="Montserrat"/>
              </a:rPr>
              <a:t>Environmental</a:t>
            </a:r>
            <a:r>
              <a:rPr sz="1150" spc="-25" dirty="0">
                <a:solidFill>
                  <a:srgbClr val="231F20"/>
                </a:solidFill>
                <a:latin typeface="Montserrat"/>
                <a:cs typeface="Montserrat"/>
              </a:rPr>
              <a:t> </a:t>
            </a:r>
            <a:r>
              <a:rPr sz="1150" dirty="0">
                <a:solidFill>
                  <a:srgbClr val="231F20"/>
                </a:solidFill>
                <a:latin typeface="Montserrat"/>
                <a:cs typeface="Montserrat"/>
              </a:rPr>
              <a:t>Science,</a:t>
            </a:r>
            <a:r>
              <a:rPr sz="1150" spc="-25" dirty="0">
                <a:solidFill>
                  <a:srgbClr val="231F20"/>
                </a:solidFill>
                <a:latin typeface="Montserrat"/>
                <a:cs typeface="Montserrat"/>
              </a:rPr>
              <a:t> </a:t>
            </a:r>
            <a:r>
              <a:rPr sz="1150" spc="-10" dirty="0">
                <a:solidFill>
                  <a:srgbClr val="231F20"/>
                </a:solidFill>
                <a:latin typeface="Montserrat"/>
                <a:cs typeface="Montserrat"/>
              </a:rPr>
              <a:t>Geology.</a:t>
            </a:r>
            <a:endParaRPr sz="1150" dirty="0">
              <a:latin typeface="Montserrat"/>
              <a:cs typeface="Montserrat"/>
            </a:endParaRPr>
          </a:p>
          <a:p>
            <a:pPr marL="12700">
              <a:lnSpc>
                <a:spcPct val="100000"/>
              </a:lnSpc>
              <a:spcBef>
                <a:spcPts val="120"/>
              </a:spcBef>
            </a:pPr>
            <a:r>
              <a:rPr sz="1150" spc="-10" dirty="0">
                <a:solidFill>
                  <a:srgbClr val="231F20"/>
                </a:solidFill>
                <a:latin typeface="Montserrat"/>
                <a:cs typeface="Montserrat"/>
              </a:rPr>
              <a:t>Compliments</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spc="-10" dirty="0">
                <a:solidFill>
                  <a:srgbClr val="231F20"/>
                </a:solidFill>
                <a:latin typeface="Montserrat"/>
                <a:cs typeface="Montserrat"/>
              </a:rPr>
              <a:t>following</a:t>
            </a:r>
            <a:r>
              <a:rPr sz="1150" spc="-25" dirty="0">
                <a:solidFill>
                  <a:srgbClr val="231F20"/>
                </a:solidFill>
                <a:latin typeface="Montserrat"/>
                <a:cs typeface="Montserrat"/>
              </a:rPr>
              <a:t> </a:t>
            </a:r>
            <a:r>
              <a:rPr sz="1150" dirty="0">
                <a:solidFill>
                  <a:srgbClr val="231F20"/>
                </a:solidFill>
                <a:latin typeface="Montserrat"/>
                <a:cs typeface="Montserrat"/>
              </a:rPr>
              <a:t>subjects: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Sciences,</a:t>
            </a:r>
            <a:r>
              <a:rPr sz="1150" spc="-25" dirty="0">
                <a:solidFill>
                  <a:srgbClr val="231F20"/>
                </a:solidFill>
                <a:latin typeface="Montserrat"/>
                <a:cs typeface="Montserrat"/>
              </a:rPr>
              <a:t> </a:t>
            </a:r>
            <a:r>
              <a:rPr sz="1150" dirty="0">
                <a:solidFill>
                  <a:srgbClr val="231F20"/>
                </a:solidFill>
                <a:latin typeface="Montserrat"/>
                <a:cs typeface="Montserrat"/>
              </a:rPr>
              <a:t>Mathematics,</a:t>
            </a:r>
            <a:r>
              <a:rPr sz="1150" spc="-20" dirty="0">
                <a:solidFill>
                  <a:srgbClr val="231F20"/>
                </a:solidFill>
                <a:latin typeface="Montserrat"/>
                <a:cs typeface="Montserrat"/>
              </a:rPr>
              <a:t> </a:t>
            </a:r>
            <a:r>
              <a:rPr sz="1150" dirty="0">
                <a:solidFill>
                  <a:srgbClr val="231F20"/>
                </a:solidFill>
                <a:latin typeface="Montserrat"/>
                <a:cs typeface="Montserrat"/>
              </a:rPr>
              <a:t>Media,</a:t>
            </a:r>
            <a:r>
              <a:rPr sz="1150" spc="-25" dirty="0">
                <a:solidFill>
                  <a:srgbClr val="231F20"/>
                </a:solidFill>
                <a:latin typeface="Montserrat"/>
                <a:cs typeface="Montserrat"/>
              </a:rPr>
              <a:t> </a:t>
            </a:r>
            <a:r>
              <a:rPr sz="1150" dirty="0">
                <a:solidFill>
                  <a:srgbClr val="231F20"/>
                </a:solidFill>
                <a:latin typeface="Montserrat"/>
                <a:cs typeface="Montserrat"/>
              </a:rPr>
              <a:t>English,</a:t>
            </a:r>
            <a:r>
              <a:rPr sz="1150" spc="-25" dirty="0">
                <a:solidFill>
                  <a:srgbClr val="231F20"/>
                </a:solidFill>
                <a:latin typeface="Montserrat"/>
                <a:cs typeface="Montserrat"/>
              </a:rPr>
              <a:t> </a:t>
            </a:r>
            <a:r>
              <a:rPr sz="1150" spc="-10" dirty="0">
                <a:solidFill>
                  <a:srgbClr val="231F20"/>
                </a:solidFill>
                <a:latin typeface="Montserrat"/>
                <a:cs typeface="Montserrat"/>
              </a:rPr>
              <a:t>Technology</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gn="just">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
        <p:nvSpPr>
          <p:cNvPr id="4" name="object 4"/>
          <p:cNvSpPr txBox="1"/>
          <p:nvPr/>
        </p:nvSpPr>
        <p:spPr>
          <a:xfrm>
            <a:off x="342772" y="7894959"/>
            <a:ext cx="3275965" cy="1854200"/>
          </a:xfrm>
          <a:prstGeom prst="rect">
            <a:avLst/>
          </a:prstGeom>
        </p:spPr>
        <p:txBody>
          <a:bodyPr vert="horz" wrap="square" lIns="0" tIns="40640" rIns="0" bIns="0" rtlCol="0">
            <a:spAutoFit/>
          </a:bodyPr>
          <a:lstStyle/>
          <a:p>
            <a:pPr marL="240665" indent="-227965">
              <a:lnSpc>
                <a:spcPct val="100000"/>
              </a:lnSpc>
              <a:spcBef>
                <a:spcPts val="320"/>
              </a:spcBef>
              <a:buChar char="•"/>
              <a:tabLst>
                <a:tab pos="240665" algn="l"/>
              </a:tabLst>
            </a:pPr>
            <a:r>
              <a:rPr sz="1150" spc="-10" dirty="0">
                <a:solidFill>
                  <a:srgbClr val="231F20"/>
                </a:solidFill>
                <a:latin typeface="Montserrat"/>
                <a:cs typeface="Montserrat"/>
              </a:rPr>
              <a:t>Architectural</a:t>
            </a:r>
            <a:r>
              <a:rPr sz="1150" spc="35" dirty="0">
                <a:solidFill>
                  <a:srgbClr val="231F20"/>
                </a:solidFill>
                <a:latin typeface="Montserrat"/>
                <a:cs typeface="Montserrat"/>
              </a:rPr>
              <a:t> </a:t>
            </a:r>
            <a:r>
              <a:rPr sz="1150" spc="-10" dirty="0">
                <a:solidFill>
                  <a:srgbClr val="231F20"/>
                </a:solidFill>
                <a:latin typeface="Montserrat"/>
                <a:cs typeface="Montserrat"/>
              </a:rPr>
              <a:t>technologist</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spc="-10" dirty="0">
                <a:solidFill>
                  <a:srgbClr val="231F20"/>
                </a:solidFill>
                <a:latin typeface="Montserrat"/>
                <a:cs typeface="Montserrat"/>
              </a:rPr>
              <a:t>analyst</a:t>
            </a:r>
            <a:endParaRPr sz="1150">
              <a:latin typeface="Montserrat"/>
              <a:cs typeface="Montserrat"/>
            </a:endParaRPr>
          </a:p>
          <a:p>
            <a:pPr marL="240665" indent="-227965">
              <a:lnSpc>
                <a:spcPct val="100000"/>
              </a:lnSpc>
              <a:spcBef>
                <a:spcPts val="215"/>
              </a:spcBef>
              <a:buChar char="•"/>
              <a:tabLst>
                <a:tab pos="240665" algn="l"/>
              </a:tabLst>
            </a:pPr>
            <a:r>
              <a:rPr sz="1150" spc="-10" dirty="0">
                <a:solidFill>
                  <a:srgbClr val="231F20"/>
                </a:solidFill>
                <a:latin typeface="Montserrat"/>
                <a:cs typeface="Montserrat"/>
              </a:rPr>
              <a:t>Cartographer</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Data </a:t>
            </a:r>
            <a:r>
              <a:rPr sz="1150" spc="-10" dirty="0">
                <a:solidFill>
                  <a:srgbClr val="231F20"/>
                </a:solidFill>
                <a:latin typeface="Montserrat"/>
                <a:cs typeface="Montserrat"/>
              </a:rPr>
              <a:t>analyst</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Environmental</a:t>
            </a:r>
            <a:r>
              <a:rPr sz="1150" spc="40" dirty="0">
                <a:solidFill>
                  <a:srgbClr val="231F20"/>
                </a:solidFill>
                <a:latin typeface="Montserrat"/>
                <a:cs typeface="Montserrat"/>
              </a:rPr>
              <a:t> </a:t>
            </a:r>
            <a:r>
              <a:rPr sz="1150" spc="-10" dirty="0">
                <a:solidFill>
                  <a:srgbClr val="231F20"/>
                </a:solidFill>
                <a:latin typeface="Montserrat"/>
                <a:cs typeface="Montserrat"/>
              </a:rPr>
              <a:t>consultant</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Geographical</a:t>
            </a:r>
            <a:r>
              <a:rPr sz="1150" spc="-15" dirty="0">
                <a:solidFill>
                  <a:srgbClr val="231F20"/>
                </a:solidFill>
                <a:latin typeface="Montserrat"/>
                <a:cs typeface="Montserrat"/>
              </a:rPr>
              <a:t> </a:t>
            </a:r>
            <a:r>
              <a:rPr sz="1150" spc="-10" dirty="0">
                <a:solidFill>
                  <a:srgbClr val="231F20"/>
                </a:solidFill>
                <a:latin typeface="Montserrat"/>
                <a:cs typeface="Montserrat"/>
              </a:rPr>
              <a:t>information systems</a:t>
            </a:r>
            <a:r>
              <a:rPr sz="1150" spc="-15" dirty="0">
                <a:solidFill>
                  <a:srgbClr val="231F20"/>
                </a:solidFill>
                <a:latin typeface="Montserrat"/>
                <a:cs typeface="Montserrat"/>
              </a:rPr>
              <a:t> </a:t>
            </a:r>
            <a:r>
              <a:rPr sz="1150" spc="-10" dirty="0">
                <a:solidFill>
                  <a:srgbClr val="231F20"/>
                </a:solidFill>
                <a:latin typeface="Montserrat"/>
                <a:cs typeface="Montserrat"/>
              </a:rPr>
              <a:t>officer</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Marketing</a:t>
            </a:r>
            <a:r>
              <a:rPr sz="1150" spc="-60" dirty="0">
                <a:solidFill>
                  <a:srgbClr val="231F20"/>
                </a:solidFill>
                <a:latin typeface="Montserrat"/>
                <a:cs typeface="Montserrat"/>
              </a:rPr>
              <a:t> </a:t>
            </a:r>
            <a:r>
              <a:rPr sz="1150" spc="-10" dirty="0">
                <a:solidFill>
                  <a:srgbClr val="231F20"/>
                </a:solidFill>
                <a:latin typeface="Montserrat"/>
                <a:cs typeface="Montserrat"/>
              </a:rPr>
              <a:t>executive</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Secondary</a:t>
            </a:r>
            <a:r>
              <a:rPr sz="1150" spc="-45" dirty="0">
                <a:solidFill>
                  <a:srgbClr val="231F20"/>
                </a:solidFill>
                <a:latin typeface="Montserrat"/>
                <a:cs typeface="Montserrat"/>
              </a:rPr>
              <a:t> </a:t>
            </a:r>
            <a:r>
              <a:rPr sz="1150" dirty="0">
                <a:solidFill>
                  <a:srgbClr val="231F20"/>
                </a:solidFill>
                <a:latin typeface="Montserrat"/>
                <a:cs typeface="Montserrat"/>
              </a:rPr>
              <a:t>school</a:t>
            </a:r>
            <a:r>
              <a:rPr sz="1150" spc="-40" dirty="0">
                <a:solidFill>
                  <a:srgbClr val="231F20"/>
                </a:solidFill>
                <a:latin typeface="Montserrat"/>
                <a:cs typeface="Montserrat"/>
              </a:rPr>
              <a:t> </a:t>
            </a:r>
            <a:r>
              <a:rPr sz="1150" spc="-10" dirty="0">
                <a:solidFill>
                  <a:srgbClr val="231F20"/>
                </a:solidFill>
                <a:latin typeface="Montserrat"/>
                <a:cs typeface="Montserrat"/>
              </a:rPr>
              <a:t>teacher</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Social</a:t>
            </a:r>
            <a:r>
              <a:rPr sz="1150" spc="-35" dirty="0">
                <a:solidFill>
                  <a:srgbClr val="231F20"/>
                </a:solidFill>
                <a:latin typeface="Montserrat"/>
                <a:cs typeface="Montserrat"/>
              </a:rPr>
              <a:t> </a:t>
            </a:r>
            <a:r>
              <a:rPr sz="1150" spc="-10" dirty="0">
                <a:solidFill>
                  <a:srgbClr val="231F20"/>
                </a:solidFill>
                <a:latin typeface="Montserrat"/>
                <a:cs typeface="Montserrat"/>
              </a:rPr>
              <a:t>researcher</a:t>
            </a:r>
            <a:endParaRPr sz="1150">
              <a:latin typeface="Montserrat"/>
              <a:cs typeface="Montserrat"/>
            </a:endParaRPr>
          </a:p>
        </p:txBody>
      </p:sp>
      <p:sp>
        <p:nvSpPr>
          <p:cNvPr id="5" name="object 5"/>
          <p:cNvSpPr txBox="1"/>
          <p:nvPr/>
        </p:nvSpPr>
        <p:spPr>
          <a:xfrm>
            <a:off x="3859218" y="7894666"/>
            <a:ext cx="2251075" cy="1854200"/>
          </a:xfrm>
          <a:prstGeom prst="rect">
            <a:avLst/>
          </a:prstGeom>
        </p:spPr>
        <p:txBody>
          <a:bodyPr vert="horz" wrap="square" lIns="0" tIns="40640" rIns="0" bIns="0" rtlCol="0">
            <a:spAutoFit/>
          </a:bodyPr>
          <a:lstStyle/>
          <a:p>
            <a:pPr marL="240665" indent="-227965">
              <a:lnSpc>
                <a:spcPct val="100000"/>
              </a:lnSpc>
              <a:spcBef>
                <a:spcPts val="320"/>
              </a:spcBef>
              <a:buChar char="•"/>
              <a:tabLst>
                <a:tab pos="240665" algn="l"/>
              </a:tabLst>
            </a:pPr>
            <a:r>
              <a:rPr sz="1150" spc="-10" dirty="0">
                <a:solidFill>
                  <a:srgbClr val="231F20"/>
                </a:solidFill>
                <a:latin typeface="Montserrat"/>
                <a:cs typeface="Montserrat"/>
              </a:rPr>
              <a:t>Town</a:t>
            </a:r>
            <a:r>
              <a:rPr sz="1150" spc="-60" dirty="0">
                <a:solidFill>
                  <a:srgbClr val="231F20"/>
                </a:solidFill>
                <a:latin typeface="Montserrat"/>
                <a:cs typeface="Montserrat"/>
              </a:rPr>
              <a:t> </a:t>
            </a:r>
            <a:r>
              <a:rPr sz="1150" spc="-10" dirty="0">
                <a:solidFill>
                  <a:srgbClr val="231F20"/>
                </a:solidFill>
                <a:latin typeface="Montserrat"/>
                <a:cs typeface="Montserrat"/>
              </a:rPr>
              <a:t>Planner</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Construction</a:t>
            </a:r>
            <a:r>
              <a:rPr sz="1150" spc="-70" dirty="0">
                <a:solidFill>
                  <a:srgbClr val="231F20"/>
                </a:solidFill>
                <a:latin typeface="Montserrat"/>
                <a:cs typeface="Montserrat"/>
              </a:rPr>
              <a:t> </a:t>
            </a:r>
            <a:r>
              <a:rPr sz="1150" spc="-10" dirty="0">
                <a:solidFill>
                  <a:srgbClr val="231F20"/>
                </a:solidFill>
                <a:latin typeface="Montserrat"/>
                <a:cs typeface="Montserrat"/>
              </a:rPr>
              <a:t>manager</a:t>
            </a:r>
            <a:endParaRPr sz="1150">
              <a:latin typeface="Montserrat"/>
              <a:cs typeface="Montserrat"/>
            </a:endParaRPr>
          </a:p>
          <a:p>
            <a:pPr marL="240665" indent="-227965">
              <a:lnSpc>
                <a:spcPct val="100000"/>
              </a:lnSpc>
              <a:spcBef>
                <a:spcPts val="215"/>
              </a:spcBef>
              <a:buChar char="•"/>
              <a:tabLst>
                <a:tab pos="240665" algn="l"/>
              </a:tabLst>
            </a:pPr>
            <a:r>
              <a:rPr sz="1150" dirty="0">
                <a:solidFill>
                  <a:srgbClr val="231F20"/>
                </a:solidFill>
                <a:latin typeface="Montserrat"/>
                <a:cs typeface="Montserrat"/>
              </a:rPr>
              <a:t>Landscape </a:t>
            </a:r>
            <a:r>
              <a:rPr sz="1150" spc="-10" dirty="0">
                <a:solidFill>
                  <a:srgbClr val="231F20"/>
                </a:solidFill>
                <a:latin typeface="Montserrat"/>
                <a:cs typeface="Montserrat"/>
              </a:rPr>
              <a:t>architect</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Market</a:t>
            </a:r>
            <a:r>
              <a:rPr sz="1150" spc="-50" dirty="0">
                <a:solidFill>
                  <a:srgbClr val="231F20"/>
                </a:solidFill>
                <a:latin typeface="Montserrat"/>
                <a:cs typeface="Montserrat"/>
              </a:rPr>
              <a:t> </a:t>
            </a:r>
            <a:r>
              <a:rPr sz="1150" spc="-10" dirty="0">
                <a:solidFill>
                  <a:srgbClr val="231F20"/>
                </a:solidFill>
                <a:latin typeface="Montserrat"/>
                <a:cs typeface="Montserrat"/>
              </a:rPr>
              <a:t>researcher</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Nature</a:t>
            </a:r>
            <a:r>
              <a:rPr sz="1150" spc="-45" dirty="0">
                <a:solidFill>
                  <a:srgbClr val="231F20"/>
                </a:solidFill>
                <a:latin typeface="Montserrat"/>
                <a:cs typeface="Montserrat"/>
              </a:rPr>
              <a:t> </a:t>
            </a:r>
            <a:r>
              <a:rPr sz="1150" dirty="0">
                <a:solidFill>
                  <a:srgbClr val="231F20"/>
                </a:solidFill>
                <a:latin typeface="Montserrat"/>
                <a:cs typeface="Montserrat"/>
              </a:rPr>
              <a:t>conservation</a:t>
            </a:r>
            <a:r>
              <a:rPr sz="1150" spc="-45" dirty="0">
                <a:solidFill>
                  <a:srgbClr val="231F20"/>
                </a:solidFill>
                <a:latin typeface="Montserrat"/>
                <a:cs typeface="Montserrat"/>
              </a:rPr>
              <a:t> </a:t>
            </a:r>
            <a:r>
              <a:rPr sz="1150" spc="-10" dirty="0">
                <a:solidFill>
                  <a:srgbClr val="231F20"/>
                </a:solidFill>
                <a:latin typeface="Montserrat"/>
                <a:cs typeface="Montserrat"/>
              </a:rPr>
              <a:t>officer</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Palaeontologist</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Political</a:t>
            </a:r>
            <a:r>
              <a:rPr sz="1150" spc="-35" dirty="0">
                <a:solidFill>
                  <a:srgbClr val="231F20"/>
                </a:solidFill>
                <a:latin typeface="Montserrat"/>
                <a:cs typeface="Montserrat"/>
              </a:rPr>
              <a:t> </a:t>
            </a:r>
            <a:r>
              <a:rPr sz="1150" dirty="0">
                <a:solidFill>
                  <a:srgbClr val="231F20"/>
                </a:solidFill>
                <a:latin typeface="Montserrat"/>
                <a:cs typeface="Montserrat"/>
              </a:rPr>
              <a:t>risk</a:t>
            </a:r>
            <a:r>
              <a:rPr sz="1150" spc="-35" dirty="0">
                <a:solidFill>
                  <a:srgbClr val="231F20"/>
                </a:solidFill>
                <a:latin typeface="Montserrat"/>
                <a:cs typeface="Montserrat"/>
              </a:rPr>
              <a:t> </a:t>
            </a:r>
            <a:r>
              <a:rPr sz="1150" spc="-10" dirty="0">
                <a:solidFill>
                  <a:srgbClr val="231F20"/>
                </a:solidFill>
                <a:latin typeface="Montserrat"/>
                <a:cs typeface="Montserrat"/>
              </a:rPr>
              <a:t>analyst</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Sustainability</a:t>
            </a:r>
            <a:r>
              <a:rPr sz="1150" spc="-25" dirty="0">
                <a:solidFill>
                  <a:srgbClr val="231F20"/>
                </a:solidFill>
                <a:latin typeface="Montserrat"/>
                <a:cs typeface="Montserrat"/>
              </a:rPr>
              <a:t> </a:t>
            </a:r>
            <a:r>
              <a:rPr sz="1150" spc="-10" dirty="0">
                <a:solidFill>
                  <a:srgbClr val="231F20"/>
                </a:solidFill>
                <a:latin typeface="Montserrat"/>
                <a:cs typeface="Montserrat"/>
              </a:rPr>
              <a:t>consultant</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Transport</a:t>
            </a:r>
            <a:r>
              <a:rPr sz="1150" spc="-35" dirty="0">
                <a:solidFill>
                  <a:srgbClr val="231F20"/>
                </a:solidFill>
                <a:latin typeface="Montserrat"/>
                <a:cs typeface="Montserrat"/>
              </a:rPr>
              <a:t> </a:t>
            </a:r>
            <a:r>
              <a:rPr sz="1150" spc="-10" dirty="0">
                <a:solidFill>
                  <a:srgbClr val="231F20"/>
                </a:solidFill>
                <a:latin typeface="Montserrat"/>
                <a:cs typeface="Montserrat"/>
              </a:rPr>
              <a:t>planner</a:t>
            </a:r>
            <a:endParaRPr sz="1150">
              <a:latin typeface="Montserrat"/>
              <a:cs typeface="Montserra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136140">
              <a:lnSpc>
                <a:spcPct val="100000"/>
              </a:lnSpc>
              <a:spcBef>
                <a:spcPts val="100"/>
              </a:spcBef>
            </a:pPr>
            <a:r>
              <a:rPr dirty="0"/>
              <a:t>GCSE</a:t>
            </a:r>
            <a:r>
              <a:rPr spc="-10" dirty="0"/>
              <a:t> History</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7127"/>
            <a:ext cx="6834505" cy="7662547"/>
          </a:xfrm>
          <a:prstGeom prst="rect">
            <a:avLst/>
          </a:prstGeom>
        </p:spPr>
        <p:txBody>
          <a:bodyPr vert="horz" wrap="square" lIns="0" tIns="12700" rIns="0" bIns="0" rtlCol="0">
            <a:spAutoFit/>
          </a:bodyPr>
          <a:lstStyle/>
          <a:p>
            <a:pPr marL="12700">
              <a:lnSpc>
                <a:spcPct val="100000"/>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20"/>
              </a:spcBef>
            </a:pPr>
            <a:r>
              <a:rPr sz="1150" spc="-10" dirty="0">
                <a:solidFill>
                  <a:srgbClr val="231F20"/>
                </a:solidFill>
                <a:latin typeface="Montserrat"/>
                <a:cs typeface="Montserrat"/>
              </a:rPr>
              <a:t>Pearson</a:t>
            </a:r>
            <a:endParaRPr sz="1150" dirty="0">
              <a:latin typeface="Montserrat"/>
              <a:cs typeface="Montserrat"/>
            </a:endParaRPr>
          </a:p>
          <a:p>
            <a:pPr>
              <a:lnSpc>
                <a:spcPct val="100000"/>
              </a:lnSpc>
              <a:spcBef>
                <a:spcPts val="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ct val="100000"/>
              </a:lnSpc>
              <a:spcBef>
                <a:spcPts val="20"/>
              </a:spcBef>
            </a:pPr>
            <a:r>
              <a:rPr sz="1150" dirty="0">
                <a:solidFill>
                  <a:srgbClr val="231F20"/>
                </a:solidFill>
                <a:latin typeface="Montserrat"/>
                <a:cs typeface="Montserrat"/>
              </a:rPr>
              <a:t>M</a:t>
            </a:r>
            <a:r>
              <a:rPr lang="en-GB" sz="1150" dirty="0">
                <a:solidFill>
                  <a:srgbClr val="231F20"/>
                </a:solidFill>
                <a:latin typeface="Montserrat"/>
                <a:cs typeface="Montserrat"/>
              </a:rPr>
              <a:t>r </a:t>
            </a:r>
            <a:r>
              <a:rPr lang="en-GB" sz="1150" dirty="0" err="1">
                <a:solidFill>
                  <a:srgbClr val="231F20"/>
                </a:solidFill>
                <a:latin typeface="Montserrat"/>
                <a:cs typeface="Montserrat"/>
              </a:rPr>
              <a:t>Denker</a:t>
            </a:r>
            <a:endParaRPr lang="en-GB" sz="1150" dirty="0">
              <a:solidFill>
                <a:srgbClr val="231F20"/>
              </a:solidFill>
              <a:latin typeface="Montserrat"/>
              <a:cs typeface="Montserrat"/>
            </a:endParaRPr>
          </a:p>
          <a:p>
            <a:pPr marL="12700">
              <a:lnSpc>
                <a:spcPct val="100000"/>
              </a:lnSpc>
              <a:spcBef>
                <a:spcPts val="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marL="12700" marR="212725">
              <a:lnSpc>
                <a:spcPct val="101400"/>
              </a:lnSpc>
            </a:pPr>
            <a:r>
              <a:rPr sz="1150" spc="-10" dirty="0">
                <a:solidFill>
                  <a:srgbClr val="231F20"/>
                </a:solidFill>
                <a:latin typeface="Montserrat"/>
                <a:cs typeface="Montserrat"/>
              </a:rPr>
              <a:t>To</a:t>
            </a:r>
            <a:r>
              <a:rPr sz="1150" spc="-25" dirty="0">
                <a:solidFill>
                  <a:srgbClr val="231F20"/>
                </a:solidFill>
                <a:latin typeface="Montserrat"/>
                <a:cs typeface="Montserrat"/>
              </a:rPr>
              <a:t> </a:t>
            </a:r>
            <a:r>
              <a:rPr sz="1150" spc="-10" dirty="0">
                <a:solidFill>
                  <a:srgbClr val="231F20"/>
                </a:solidFill>
                <a:latin typeface="Montserrat"/>
                <a:cs typeface="Montserrat"/>
              </a:rPr>
              <a:t>succeed</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spc="-10" dirty="0">
                <a:solidFill>
                  <a:srgbClr val="231F20"/>
                </a:solidFill>
                <a:latin typeface="Montserrat"/>
                <a:cs typeface="Montserrat"/>
              </a:rPr>
              <a:t>History,</a:t>
            </a:r>
            <a:r>
              <a:rPr sz="1150" spc="-25" dirty="0">
                <a:solidFill>
                  <a:srgbClr val="231F20"/>
                </a:solidFill>
                <a:latin typeface="Montserrat"/>
                <a:cs typeface="Montserrat"/>
              </a:rPr>
              <a:t> </a:t>
            </a:r>
            <a:r>
              <a:rPr sz="1150" dirty="0">
                <a:solidFill>
                  <a:srgbClr val="231F20"/>
                </a:solidFill>
                <a:latin typeface="Montserrat"/>
                <a:cs typeface="Montserrat"/>
              </a:rPr>
              <a:t>GCSE</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need</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secure</a:t>
            </a:r>
            <a:r>
              <a:rPr sz="1150" spc="-25"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dirty="0">
                <a:solidFill>
                  <a:srgbClr val="231F20"/>
                </a:solidFill>
                <a:latin typeface="Montserrat"/>
                <a:cs typeface="Montserrat"/>
              </a:rPr>
              <a:t>key</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at</a:t>
            </a:r>
            <a:r>
              <a:rPr sz="1150" spc="-25" dirty="0">
                <a:solidFill>
                  <a:srgbClr val="231F20"/>
                </a:solidFill>
                <a:latin typeface="Montserrat"/>
                <a:cs typeface="Montserrat"/>
              </a:rPr>
              <a:t> </a:t>
            </a:r>
            <a:r>
              <a:rPr sz="1150" dirty="0">
                <a:solidFill>
                  <a:srgbClr val="231F20"/>
                </a:solidFill>
                <a:latin typeface="Montserrat"/>
                <a:cs typeface="Montserrat"/>
              </a:rPr>
              <a:t>KS3.</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spc="-10" dirty="0">
                <a:solidFill>
                  <a:srgbClr val="231F20"/>
                </a:solidFill>
                <a:latin typeface="Montserrat"/>
                <a:cs typeface="Montserrat"/>
              </a:rPr>
              <a:t>second </a:t>
            </a:r>
            <a:r>
              <a:rPr sz="1150" dirty="0">
                <a:solidFill>
                  <a:srgbClr val="231F20"/>
                </a:solidFill>
                <a:latin typeface="Montserrat"/>
                <a:cs typeface="Montserrat"/>
              </a:rPr>
              <a:t>order</a:t>
            </a:r>
            <a:r>
              <a:rPr sz="1150" spc="-25" dirty="0">
                <a:solidFill>
                  <a:srgbClr val="231F20"/>
                </a:solidFill>
                <a:latin typeface="Montserrat"/>
                <a:cs typeface="Montserrat"/>
              </a:rPr>
              <a:t> </a:t>
            </a:r>
            <a:r>
              <a:rPr sz="1150" dirty="0">
                <a:solidFill>
                  <a:srgbClr val="231F20"/>
                </a:solidFill>
                <a:latin typeface="Montserrat"/>
                <a:cs typeface="Montserrat"/>
              </a:rPr>
              <a:t>concepts</a:t>
            </a:r>
            <a:r>
              <a:rPr sz="1150" spc="-20" dirty="0">
                <a:solidFill>
                  <a:srgbClr val="231F20"/>
                </a:solidFill>
                <a:latin typeface="Montserrat"/>
                <a:cs typeface="Montserrat"/>
              </a:rPr>
              <a:t> </a:t>
            </a:r>
            <a:r>
              <a:rPr sz="1150" dirty="0">
                <a:solidFill>
                  <a:srgbClr val="231F20"/>
                </a:solidFill>
                <a:latin typeface="Montserrat"/>
                <a:cs typeface="Montserrat"/>
              </a:rPr>
              <a:t>learnt</a:t>
            </a:r>
            <a:r>
              <a:rPr sz="1150" spc="-25" dirty="0">
                <a:solidFill>
                  <a:srgbClr val="231F20"/>
                </a:solidFill>
                <a:latin typeface="Montserrat"/>
                <a:cs typeface="Montserrat"/>
              </a:rPr>
              <a:t> </a:t>
            </a:r>
            <a:r>
              <a:rPr sz="1150" dirty="0">
                <a:solidFill>
                  <a:srgbClr val="231F20"/>
                </a:solidFill>
                <a:latin typeface="Montserrat"/>
                <a:cs typeface="Montserrat"/>
              </a:rPr>
              <a:t>support</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exam</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spc="-10" dirty="0">
                <a:solidFill>
                  <a:srgbClr val="231F20"/>
                </a:solidFill>
                <a:latin typeface="Montserrat"/>
                <a:cs typeface="Montserrat"/>
              </a:rPr>
              <a:t>required</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examined</a:t>
            </a:r>
            <a:r>
              <a:rPr sz="1150" spc="-25" dirty="0">
                <a:solidFill>
                  <a:srgbClr val="231F20"/>
                </a:solidFill>
                <a:latin typeface="Montserrat"/>
                <a:cs typeface="Montserrat"/>
              </a:rPr>
              <a:t> </a:t>
            </a:r>
            <a:r>
              <a:rPr sz="1150" dirty="0">
                <a:solidFill>
                  <a:srgbClr val="231F20"/>
                </a:solidFill>
                <a:latin typeface="Montserrat"/>
                <a:cs typeface="Montserrat"/>
              </a:rPr>
              <a:t>across</a:t>
            </a:r>
            <a:r>
              <a:rPr sz="1150" spc="-20" dirty="0">
                <a:solidFill>
                  <a:srgbClr val="231F20"/>
                </a:solidFill>
                <a:latin typeface="Montserrat"/>
                <a:cs typeface="Montserrat"/>
              </a:rPr>
              <a:t> </a:t>
            </a:r>
            <a:r>
              <a:rPr sz="1150" dirty="0">
                <a:solidFill>
                  <a:srgbClr val="231F20"/>
                </a:solidFill>
                <a:latin typeface="Montserrat"/>
                <a:cs typeface="Montserrat"/>
              </a:rPr>
              <a:t>all</a:t>
            </a:r>
            <a:r>
              <a:rPr sz="1150" spc="-20" dirty="0">
                <a:solidFill>
                  <a:srgbClr val="231F20"/>
                </a:solidFill>
                <a:latin typeface="Montserrat"/>
                <a:cs typeface="Montserrat"/>
              </a:rPr>
              <a:t> </a:t>
            </a:r>
            <a:r>
              <a:rPr sz="1150" dirty="0">
                <a:solidFill>
                  <a:srgbClr val="231F20"/>
                </a:solidFill>
                <a:latin typeface="Montserrat"/>
                <a:cs typeface="Montserrat"/>
              </a:rPr>
              <a:t>3</a:t>
            </a:r>
            <a:r>
              <a:rPr sz="1150" spc="-25" dirty="0">
                <a:solidFill>
                  <a:srgbClr val="231F20"/>
                </a:solidFill>
                <a:latin typeface="Montserrat"/>
                <a:cs typeface="Montserrat"/>
              </a:rPr>
              <a:t> </a:t>
            </a:r>
            <a:r>
              <a:rPr sz="1150" dirty="0">
                <a:solidFill>
                  <a:srgbClr val="231F20"/>
                </a:solidFill>
                <a:latin typeface="Montserrat"/>
                <a:cs typeface="Montserrat"/>
              </a:rPr>
              <a:t>papers</a:t>
            </a:r>
            <a:r>
              <a:rPr sz="1150" spc="-20" dirty="0">
                <a:solidFill>
                  <a:srgbClr val="231F20"/>
                </a:solidFill>
                <a:latin typeface="Montserrat"/>
                <a:cs typeface="Montserrat"/>
              </a:rPr>
              <a:t> </a:t>
            </a:r>
            <a:r>
              <a:rPr sz="1150" spc="-25" dirty="0">
                <a:solidFill>
                  <a:srgbClr val="231F20"/>
                </a:solidFill>
                <a:latin typeface="Montserrat"/>
                <a:cs typeface="Montserrat"/>
              </a:rPr>
              <a:t>in </a:t>
            </a:r>
            <a:r>
              <a:rPr sz="1150" spc="-10" dirty="0">
                <a:solidFill>
                  <a:srgbClr val="231F20"/>
                </a:solidFill>
                <a:latin typeface="Montserrat"/>
                <a:cs typeface="Montserrat"/>
              </a:rPr>
              <a:t>Year</a:t>
            </a:r>
            <a:r>
              <a:rPr sz="1150" spc="-30" dirty="0">
                <a:solidFill>
                  <a:srgbClr val="231F20"/>
                </a:solidFill>
                <a:latin typeface="Montserrat"/>
                <a:cs typeface="Montserrat"/>
              </a:rPr>
              <a:t> </a:t>
            </a:r>
            <a:r>
              <a:rPr sz="1150" dirty="0">
                <a:solidFill>
                  <a:srgbClr val="231F20"/>
                </a:solidFill>
                <a:latin typeface="Montserrat"/>
                <a:cs typeface="Montserrat"/>
              </a:rPr>
              <a:t>11.</a:t>
            </a:r>
            <a:r>
              <a:rPr sz="1150" spc="-30" dirty="0">
                <a:solidFill>
                  <a:srgbClr val="231F20"/>
                </a:solidFill>
                <a:latin typeface="Montserrat"/>
                <a:cs typeface="Montserrat"/>
              </a:rPr>
              <a:t> </a:t>
            </a:r>
            <a:r>
              <a:rPr sz="1150" dirty="0">
                <a:solidFill>
                  <a:srgbClr val="231F20"/>
                </a:solidFill>
                <a:latin typeface="Montserrat"/>
                <a:cs typeface="Montserrat"/>
              </a:rPr>
              <a:t>Embedding</a:t>
            </a:r>
            <a:r>
              <a:rPr sz="1150" spc="-25" dirty="0">
                <a:solidFill>
                  <a:srgbClr val="231F20"/>
                </a:solidFill>
                <a:latin typeface="Montserrat"/>
                <a:cs typeface="Montserrat"/>
              </a:rPr>
              <a:t> </a:t>
            </a:r>
            <a:r>
              <a:rPr sz="1150" dirty="0">
                <a:solidFill>
                  <a:srgbClr val="231F20"/>
                </a:solidFill>
                <a:latin typeface="Montserrat"/>
                <a:cs typeface="Montserrat"/>
              </a:rPr>
              <a:t>concepts</a:t>
            </a:r>
            <a:r>
              <a:rPr sz="1150" spc="-30" dirty="0">
                <a:solidFill>
                  <a:srgbClr val="231F20"/>
                </a:solidFill>
                <a:latin typeface="Montserrat"/>
                <a:cs typeface="Montserrat"/>
              </a:rPr>
              <a:t> </a:t>
            </a:r>
            <a:r>
              <a:rPr sz="1150" dirty="0">
                <a:solidFill>
                  <a:srgbClr val="231F20"/>
                </a:solidFill>
                <a:latin typeface="Montserrat"/>
                <a:cs typeface="Montserrat"/>
              </a:rPr>
              <a:t>around</a:t>
            </a:r>
            <a:r>
              <a:rPr sz="1150" spc="-25" dirty="0">
                <a:solidFill>
                  <a:srgbClr val="231F20"/>
                </a:solidFill>
                <a:latin typeface="Montserrat"/>
                <a:cs typeface="Montserrat"/>
              </a:rPr>
              <a:t> </a:t>
            </a:r>
            <a:r>
              <a:rPr sz="1150" dirty="0">
                <a:solidFill>
                  <a:srgbClr val="231F20"/>
                </a:solidFill>
                <a:latin typeface="Montserrat"/>
                <a:cs typeface="Montserrat"/>
              </a:rPr>
              <a:t>short</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long</a:t>
            </a:r>
            <a:r>
              <a:rPr sz="1150" spc="-25" dirty="0">
                <a:solidFill>
                  <a:srgbClr val="231F20"/>
                </a:solidFill>
                <a:latin typeface="Montserrat"/>
                <a:cs typeface="Montserrat"/>
              </a:rPr>
              <a:t> </a:t>
            </a:r>
            <a:r>
              <a:rPr sz="1150" dirty="0">
                <a:solidFill>
                  <a:srgbClr val="231F20"/>
                </a:solidFill>
                <a:latin typeface="Montserrat"/>
                <a:cs typeface="Montserrat"/>
              </a:rPr>
              <a:t>term</a:t>
            </a:r>
            <a:r>
              <a:rPr sz="1150" spc="-30" dirty="0">
                <a:solidFill>
                  <a:srgbClr val="231F20"/>
                </a:solidFill>
                <a:latin typeface="Montserrat"/>
                <a:cs typeface="Montserrat"/>
              </a:rPr>
              <a:t> </a:t>
            </a:r>
            <a:r>
              <a:rPr sz="1150" dirty="0">
                <a:solidFill>
                  <a:srgbClr val="231F20"/>
                </a:solidFill>
                <a:latin typeface="Montserrat"/>
                <a:cs typeface="Montserrat"/>
              </a:rPr>
              <a:t>causes</a:t>
            </a:r>
            <a:r>
              <a:rPr sz="1150" spc="-25" dirty="0">
                <a:solidFill>
                  <a:srgbClr val="231F20"/>
                </a:solidFill>
                <a:latin typeface="Montserrat"/>
                <a:cs typeface="Montserrat"/>
              </a:rPr>
              <a:t> </a:t>
            </a:r>
            <a:r>
              <a:rPr sz="1150" dirty="0">
                <a:solidFill>
                  <a:srgbClr val="231F20"/>
                </a:solidFill>
                <a:latin typeface="Montserrat"/>
                <a:cs typeface="Montserrat"/>
              </a:rPr>
              <a:t>or</a:t>
            </a:r>
            <a:r>
              <a:rPr sz="1150" spc="-30" dirty="0">
                <a:solidFill>
                  <a:srgbClr val="231F20"/>
                </a:solidFill>
                <a:latin typeface="Montserrat"/>
                <a:cs typeface="Montserrat"/>
              </a:rPr>
              <a:t> </a:t>
            </a:r>
            <a:r>
              <a:rPr sz="1150" spc="-10" dirty="0">
                <a:solidFill>
                  <a:srgbClr val="231F20"/>
                </a:solidFill>
                <a:latin typeface="Montserrat"/>
                <a:cs typeface="Montserrat"/>
              </a:rPr>
              <a:t>consequences,</a:t>
            </a:r>
            <a:r>
              <a:rPr sz="1150" spc="-30" dirty="0">
                <a:solidFill>
                  <a:srgbClr val="231F20"/>
                </a:solidFill>
                <a:latin typeface="Montserrat"/>
                <a:cs typeface="Montserrat"/>
              </a:rPr>
              <a:t> </a:t>
            </a:r>
            <a:r>
              <a:rPr sz="1150" spc="-10" dirty="0">
                <a:solidFill>
                  <a:srgbClr val="231F20"/>
                </a:solidFill>
                <a:latin typeface="Montserrat"/>
                <a:cs typeface="Montserrat"/>
              </a:rPr>
              <a:t>writing </a:t>
            </a:r>
            <a:r>
              <a:rPr sz="1150" dirty="0">
                <a:solidFill>
                  <a:srgbClr val="231F20"/>
                </a:solidFill>
                <a:latin typeface="Montserrat"/>
                <a:cs typeface="Montserrat"/>
              </a:rPr>
              <a:t>narratives,</a:t>
            </a:r>
            <a:r>
              <a:rPr sz="1150" spc="-35" dirty="0">
                <a:solidFill>
                  <a:srgbClr val="231F20"/>
                </a:solidFill>
                <a:latin typeface="Montserrat"/>
                <a:cs typeface="Montserrat"/>
              </a:rPr>
              <a:t> </a:t>
            </a:r>
            <a:r>
              <a:rPr sz="1150" dirty="0">
                <a:solidFill>
                  <a:srgbClr val="231F20"/>
                </a:solidFill>
                <a:latin typeface="Montserrat"/>
                <a:cs typeface="Montserrat"/>
              </a:rPr>
              <a:t>analysing</a:t>
            </a:r>
            <a:r>
              <a:rPr sz="1150" spc="-30" dirty="0">
                <a:solidFill>
                  <a:srgbClr val="231F20"/>
                </a:solidFill>
                <a:latin typeface="Montserrat"/>
                <a:cs typeface="Montserrat"/>
              </a:rPr>
              <a:t> </a:t>
            </a:r>
            <a:r>
              <a:rPr sz="1150" dirty="0">
                <a:solidFill>
                  <a:srgbClr val="231F20"/>
                </a:solidFill>
                <a:latin typeface="Montserrat"/>
                <a:cs typeface="Montserrat"/>
              </a:rPr>
              <a:t>sources</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spc="-10" dirty="0">
                <a:solidFill>
                  <a:srgbClr val="231F20"/>
                </a:solidFill>
                <a:latin typeface="Montserrat"/>
                <a:cs typeface="Montserrat"/>
              </a:rPr>
              <a:t>evidence</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interpretations</a:t>
            </a:r>
            <a:r>
              <a:rPr sz="1150" spc="-30" dirty="0">
                <a:solidFill>
                  <a:srgbClr val="231F20"/>
                </a:solidFill>
                <a:latin typeface="Montserrat"/>
                <a:cs typeface="Montserrat"/>
              </a:rPr>
              <a:t> </a:t>
            </a:r>
            <a:r>
              <a:rPr sz="1150" dirty="0">
                <a:solidFill>
                  <a:srgbClr val="231F20"/>
                </a:solidFill>
                <a:latin typeface="Montserrat"/>
                <a:cs typeface="Montserrat"/>
              </a:rPr>
              <a:t>enables</a:t>
            </a:r>
            <a:r>
              <a:rPr sz="1150" spc="-30" dirty="0">
                <a:solidFill>
                  <a:srgbClr val="231F20"/>
                </a:solidFill>
                <a:latin typeface="Montserrat"/>
                <a:cs typeface="Montserrat"/>
              </a:rPr>
              <a:t> </a:t>
            </a:r>
            <a:r>
              <a:rPr sz="1150" dirty="0">
                <a:solidFill>
                  <a:srgbClr val="231F20"/>
                </a:solidFill>
                <a:latin typeface="Montserrat"/>
                <a:cs typeface="Montserrat"/>
              </a:rPr>
              <a:t>students</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spc="-10" dirty="0">
                <a:solidFill>
                  <a:srgbClr val="231F20"/>
                </a:solidFill>
                <a:latin typeface="Montserrat"/>
                <a:cs typeface="Montserrat"/>
              </a:rPr>
              <a:t>explore </a:t>
            </a:r>
            <a:r>
              <a:rPr sz="1150" dirty="0">
                <a:solidFill>
                  <a:srgbClr val="231F20"/>
                </a:solidFill>
                <a:latin typeface="Montserrat"/>
                <a:cs typeface="Montserrat"/>
              </a:rPr>
              <a:t>time</a:t>
            </a:r>
            <a:r>
              <a:rPr sz="1150" spc="-25" dirty="0">
                <a:solidFill>
                  <a:srgbClr val="231F20"/>
                </a:solidFill>
                <a:latin typeface="Montserrat"/>
                <a:cs typeface="Montserrat"/>
              </a:rPr>
              <a:t> </a:t>
            </a:r>
            <a:r>
              <a:rPr sz="1150" dirty="0">
                <a:solidFill>
                  <a:srgbClr val="231F20"/>
                </a:solidFill>
                <a:latin typeface="Montserrat"/>
                <a:cs typeface="Montserrat"/>
              </a:rPr>
              <a:t>periods</a:t>
            </a:r>
            <a:r>
              <a:rPr sz="1150" spc="-25" dirty="0">
                <a:solidFill>
                  <a:srgbClr val="231F20"/>
                </a:solidFill>
                <a:latin typeface="Montserrat"/>
                <a:cs typeface="Montserrat"/>
              </a:rPr>
              <a:t> </a:t>
            </a:r>
            <a:r>
              <a:rPr sz="1150" dirty="0">
                <a:solidFill>
                  <a:srgbClr val="231F20"/>
                </a:solidFill>
                <a:latin typeface="Montserrat"/>
                <a:cs typeface="Montserrat"/>
              </a:rPr>
              <a:t>confidently,</a:t>
            </a:r>
            <a:r>
              <a:rPr sz="1150" spc="-20" dirty="0">
                <a:solidFill>
                  <a:srgbClr val="231F20"/>
                </a:solidFill>
                <a:latin typeface="Montserrat"/>
                <a:cs typeface="Montserrat"/>
              </a:rPr>
              <a:t> </a:t>
            </a:r>
            <a:r>
              <a:rPr sz="1150" dirty="0">
                <a:solidFill>
                  <a:srgbClr val="231F20"/>
                </a:solidFill>
                <a:latin typeface="Montserrat"/>
                <a:cs typeface="Montserrat"/>
              </a:rPr>
              <a:t>being</a:t>
            </a:r>
            <a:r>
              <a:rPr sz="1150" spc="-25" dirty="0">
                <a:solidFill>
                  <a:srgbClr val="231F20"/>
                </a:solidFill>
                <a:latin typeface="Montserrat"/>
                <a:cs typeface="Montserrat"/>
              </a:rPr>
              <a:t> </a:t>
            </a:r>
            <a:r>
              <a:rPr sz="1150" dirty="0">
                <a:solidFill>
                  <a:srgbClr val="231F20"/>
                </a:solidFill>
                <a:latin typeface="Montserrat"/>
                <a:cs typeface="Montserrat"/>
              </a:rPr>
              <a:t>able</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place</a:t>
            </a:r>
            <a:r>
              <a:rPr sz="1150" spc="-20" dirty="0">
                <a:solidFill>
                  <a:srgbClr val="231F20"/>
                </a:solidFill>
                <a:latin typeface="Montserrat"/>
                <a:cs typeface="Montserrat"/>
              </a:rPr>
              <a:t> </a:t>
            </a:r>
            <a:r>
              <a:rPr sz="1150" dirty="0">
                <a:solidFill>
                  <a:srgbClr val="231F20"/>
                </a:solidFill>
                <a:latin typeface="Montserrat"/>
                <a:cs typeface="Montserrat"/>
              </a:rPr>
              <a:t>them</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5" dirty="0">
                <a:solidFill>
                  <a:srgbClr val="231F20"/>
                </a:solidFill>
                <a:latin typeface="Montserrat"/>
                <a:cs typeface="Montserrat"/>
              </a:rPr>
              <a:t> </a:t>
            </a:r>
            <a:r>
              <a:rPr sz="1150" spc="-10" dirty="0">
                <a:solidFill>
                  <a:srgbClr val="231F20"/>
                </a:solidFill>
                <a:latin typeface="Montserrat"/>
                <a:cs typeface="Montserrat"/>
              </a:rPr>
              <a:t>chronological</a:t>
            </a:r>
            <a:r>
              <a:rPr sz="1150" spc="-20" dirty="0">
                <a:solidFill>
                  <a:srgbClr val="231F20"/>
                </a:solidFill>
                <a:latin typeface="Montserrat"/>
                <a:cs typeface="Montserrat"/>
              </a:rPr>
              <a:t> </a:t>
            </a:r>
            <a:r>
              <a:rPr sz="1150" dirty="0">
                <a:solidFill>
                  <a:srgbClr val="231F20"/>
                </a:solidFill>
                <a:latin typeface="Montserrat"/>
                <a:cs typeface="Montserrat"/>
              </a:rPr>
              <a:t>context</a:t>
            </a:r>
            <a:r>
              <a:rPr sz="1150" spc="-25" dirty="0">
                <a:solidFill>
                  <a:srgbClr val="231F20"/>
                </a:solidFill>
                <a:latin typeface="Montserrat"/>
                <a:cs typeface="Montserrat"/>
              </a:rPr>
              <a:t> and </a:t>
            </a:r>
            <a:r>
              <a:rPr sz="1150" spc="-10" dirty="0">
                <a:solidFill>
                  <a:srgbClr val="231F20"/>
                </a:solidFill>
                <a:latin typeface="Montserrat"/>
                <a:cs typeface="Montserrat"/>
              </a:rPr>
              <a:t>therefore,</a:t>
            </a:r>
            <a:r>
              <a:rPr sz="1150" spc="-30" dirty="0">
                <a:solidFill>
                  <a:srgbClr val="231F20"/>
                </a:solidFill>
                <a:latin typeface="Montserrat"/>
                <a:cs typeface="Montserrat"/>
              </a:rPr>
              <a:t> </a:t>
            </a:r>
            <a:r>
              <a:rPr sz="1150" dirty="0">
                <a:solidFill>
                  <a:srgbClr val="231F20"/>
                </a:solidFill>
                <a:latin typeface="Montserrat"/>
                <a:cs typeface="Montserrat"/>
              </a:rPr>
              <a:t>understand</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wider</a:t>
            </a:r>
            <a:r>
              <a:rPr sz="1150" spc="-30" dirty="0">
                <a:solidFill>
                  <a:srgbClr val="231F20"/>
                </a:solidFill>
                <a:latin typeface="Montserrat"/>
                <a:cs typeface="Montserrat"/>
              </a:rPr>
              <a:t> </a:t>
            </a:r>
            <a:r>
              <a:rPr sz="1150" dirty="0">
                <a:solidFill>
                  <a:srgbClr val="231F20"/>
                </a:solidFill>
                <a:latin typeface="Montserrat"/>
                <a:cs typeface="Montserrat"/>
              </a:rPr>
              <a:t>reaching</a:t>
            </a:r>
            <a:r>
              <a:rPr sz="1150" spc="-30" dirty="0">
                <a:solidFill>
                  <a:srgbClr val="231F20"/>
                </a:solidFill>
                <a:latin typeface="Montserrat"/>
                <a:cs typeface="Montserrat"/>
              </a:rPr>
              <a:t> </a:t>
            </a:r>
            <a:r>
              <a:rPr sz="1150" dirty="0">
                <a:solidFill>
                  <a:srgbClr val="231F20"/>
                </a:solidFill>
                <a:latin typeface="Montserrat"/>
                <a:cs typeface="Montserrat"/>
              </a:rPr>
              <a:t>issues</a:t>
            </a:r>
            <a:r>
              <a:rPr sz="1150" spc="-25" dirty="0">
                <a:solidFill>
                  <a:srgbClr val="231F20"/>
                </a:solidFill>
                <a:latin typeface="Montserrat"/>
                <a:cs typeface="Montserrat"/>
              </a:rPr>
              <a:t> </a:t>
            </a:r>
            <a:r>
              <a:rPr sz="1150" dirty="0">
                <a:solidFill>
                  <a:srgbClr val="231F20"/>
                </a:solidFill>
                <a:latin typeface="Montserrat"/>
                <a:cs typeface="Montserrat"/>
              </a:rPr>
              <a:t>by</a:t>
            </a:r>
            <a:r>
              <a:rPr sz="1150" spc="-30" dirty="0">
                <a:solidFill>
                  <a:srgbClr val="231F20"/>
                </a:solidFill>
                <a:latin typeface="Montserrat"/>
                <a:cs typeface="Montserrat"/>
              </a:rPr>
              <a:t> </a:t>
            </a:r>
            <a:r>
              <a:rPr sz="1150" dirty="0">
                <a:solidFill>
                  <a:srgbClr val="231F20"/>
                </a:solidFill>
                <a:latin typeface="Montserrat"/>
                <a:cs typeface="Montserrat"/>
              </a:rPr>
              <a:t>drawing</a:t>
            </a:r>
            <a:r>
              <a:rPr sz="1150" spc="-30" dirty="0">
                <a:solidFill>
                  <a:srgbClr val="231F20"/>
                </a:solidFill>
                <a:latin typeface="Montserrat"/>
                <a:cs typeface="Montserrat"/>
              </a:rPr>
              <a:t> </a:t>
            </a:r>
            <a:r>
              <a:rPr sz="1150" dirty="0">
                <a:solidFill>
                  <a:srgbClr val="231F20"/>
                </a:solidFill>
                <a:latin typeface="Montserrat"/>
                <a:cs typeface="Montserrat"/>
              </a:rPr>
              <a:t>on</a:t>
            </a:r>
            <a:r>
              <a:rPr sz="1150" spc="-25" dirty="0">
                <a:solidFill>
                  <a:srgbClr val="231F20"/>
                </a:solidFill>
                <a:latin typeface="Montserrat"/>
                <a:cs typeface="Montserrat"/>
              </a:rPr>
              <a:t> </a:t>
            </a:r>
            <a:r>
              <a:rPr sz="1150" dirty="0">
                <a:solidFill>
                  <a:srgbClr val="231F20"/>
                </a:solidFill>
                <a:latin typeface="Montserrat"/>
                <a:cs typeface="Montserrat"/>
              </a:rPr>
              <a:t>their</a:t>
            </a:r>
            <a:r>
              <a:rPr sz="1150" spc="-30" dirty="0">
                <a:solidFill>
                  <a:srgbClr val="231F20"/>
                </a:solidFill>
                <a:latin typeface="Montserrat"/>
                <a:cs typeface="Montserrat"/>
              </a:rPr>
              <a:t> </a:t>
            </a:r>
            <a:r>
              <a:rPr sz="1150" dirty="0">
                <a:solidFill>
                  <a:srgbClr val="231F20"/>
                </a:solidFill>
                <a:latin typeface="Montserrat"/>
                <a:cs typeface="Montserrat"/>
              </a:rPr>
              <a:t>KS3</a:t>
            </a:r>
            <a:r>
              <a:rPr sz="1150" spc="-30" dirty="0">
                <a:solidFill>
                  <a:srgbClr val="231F20"/>
                </a:solidFill>
                <a:latin typeface="Montserrat"/>
                <a:cs typeface="Montserrat"/>
              </a:rPr>
              <a:t> </a:t>
            </a:r>
            <a:r>
              <a:rPr sz="1150" spc="-10" dirty="0">
                <a:solidFill>
                  <a:srgbClr val="231F20"/>
                </a:solidFill>
                <a:latin typeface="Montserrat"/>
                <a:cs typeface="Montserrat"/>
              </a:rPr>
              <a:t>knowledge.</a:t>
            </a:r>
            <a:endParaRPr sz="1150" dirty="0">
              <a:latin typeface="Montserrat"/>
              <a:cs typeface="Montserrat"/>
            </a:endParaRPr>
          </a:p>
          <a:p>
            <a:pPr>
              <a:lnSpc>
                <a:spcPct val="100000"/>
              </a:lnSpc>
              <a:spcBef>
                <a:spcPts val="15"/>
              </a:spcBef>
            </a:pPr>
            <a:endParaRPr sz="1150" dirty="0">
              <a:latin typeface="Montserrat"/>
              <a:cs typeface="Montserrat"/>
            </a:endParaRPr>
          </a:p>
          <a:p>
            <a:pPr marL="12700">
              <a:lnSpc>
                <a:spcPct val="100000"/>
              </a:lnSpc>
              <a:spcBef>
                <a:spcPts val="5"/>
              </a:spcBef>
            </a:pPr>
            <a:r>
              <a:rPr sz="1150" b="1" spc="-10" dirty="0">
                <a:solidFill>
                  <a:srgbClr val="231F20"/>
                </a:solidFill>
                <a:latin typeface="Montserrat"/>
                <a:cs typeface="Montserrat"/>
              </a:rPr>
              <a:t>Assessment(s)</a:t>
            </a:r>
            <a:endParaRPr sz="1150" dirty="0">
              <a:latin typeface="Montserrat"/>
              <a:cs typeface="Montserrat"/>
            </a:endParaRPr>
          </a:p>
          <a:p>
            <a:pPr marL="12700">
              <a:lnSpc>
                <a:spcPct val="100000"/>
              </a:lnSpc>
              <a:spcBef>
                <a:spcPts val="20"/>
              </a:spcBef>
            </a:pPr>
            <a:r>
              <a:rPr sz="1150" dirty="0">
                <a:solidFill>
                  <a:srgbClr val="231F20"/>
                </a:solidFill>
                <a:latin typeface="Montserrat"/>
                <a:cs typeface="Montserrat"/>
              </a:rPr>
              <a:t>All</a:t>
            </a:r>
            <a:r>
              <a:rPr sz="1150" spc="-35" dirty="0">
                <a:solidFill>
                  <a:srgbClr val="231F20"/>
                </a:solidFill>
                <a:latin typeface="Montserrat"/>
                <a:cs typeface="Montserrat"/>
              </a:rPr>
              <a:t> </a:t>
            </a:r>
            <a:r>
              <a:rPr sz="1150" dirty="0">
                <a:solidFill>
                  <a:srgbClr val="231F20"/>
                </a:solidFill>
                <a:latin typeface="Montserrat"/>
                <a:cs typeface="Montserrat"/>
              </a:rPr>
              <a:t>assessments</a:t>
            </a:r>
            <a:r>
              <a:rPr sz="1150" spc="-35" dirty="0">
                <a:solidFill>
                  <a:srgbClr val="231F20"/>
                </a:solidFill>
                <a:latin typeface="Montserrat"/>
                <a:cs typeface="Montserrat"/>
              </a:rPr>
              <a:t> </a:t>
            </a:r>
            <a:r>
              <a:rPr sz="1150" dirty="0">
                <a:solidFill>
                  <a:srgbClr val="231F20"/>
                </a:solidFill>
                <a:latin typeface="Montserrat"/>
                <a:cs typeface="Montserrat"/>
              </a:rPr>
              <a:t>at</a:t>
            </a:r>
            <a:r>
              <a:rPr sz="1150" spc="-30" dirty="0">
                <a:solidFill>
                  <a:srgbClr val="231F20"/>
                </a:solidFill>
                <a:latin typeface="Montserrat"/>
                <a:cs typeface="Montserrat"/>
              </a:rPr>
              <a:t> </a:t>
            </a:r>
            <a:r>
              <a:rPr sz="1150" dirty="0">
                <a:solidFill>
                  <a:srgbClr val="231F20"/>
                </a:solidFill>
                <a:latin typeface="Montserrat"/>
                <a:cs typeface="Montserrat"/>
              </a:rPr>
              <a:t>GCSE</a:t>
            </a:r>
            <a:r>
              <a:rPr sz="1150" spc="-35" dirty="0">
                <a:solidFill>
                  <a:srgbClr val="231F20"/>
                </a:solidFill>
                <a:latin typeface="Montserrat"/>
                <a:cs typeface="Montserrat"/>
              </a:rPr>
              <a:t> </a:t>
            </a:r>
            <a:r>
              <a:rPr sz="1150" dirty="0">
                <a:solidFill>
                  <a:srgbClr val="231F20"/>
                </a:solidFill>
                <a:latin typeface="Montserrat"/>
                <a:cs typeface="Montserrat"/>
              </a:rPr>
              <a:t>are</a:t>
            </a:r>
            <a:r>
              <a:rPr sz="1150" spc="-35" dirty="0">
                <a:solidFill>
                  <a:srgbClr val="231F20"/>
                </a:solidFill>
                <a:latin typeface="Montserrat"/>
                <a:cs typeface="Montserrat"/>
              </a:rPr>
              <a:t> </a:t>
            </a:r>
            <a:r>
              <a:rPr sz="1150" dirty="0">
                <a:solidFill>
                  <a:srgbClr val="231F20"/>
                </a:solidFill>
                <a:latin typeface="Montserrat"/>
                <a:cs typeface="Montserrat"/>
              </a:rPr>
              <a:t>external</a:t>
            </a:r>
            <a:r>
              <a:rPr sz="1150" spc="-30" dirty="0">
                <a:solidFill>
                  <a:srgbClr val="231F20"/>
                </a:solidFill>
                <a:latin typeface="Montserrat"/>
                <a:cs typeface="Montserrat"/>
              </a:rPr>
              <a:t> </a:t>
            </a:r>
            <a:r>
              <a:rPr sz="1150" dirty="0">
                <a:solidFill>
                  <a:srgbClr val="231F20"/>
                </a:solidFill>
                <a:latin typeface="Montserrat"/>
                <a:cs typeface="Montserrat"/>
              </a:rPr>
              <a:t>examinations</a:t>
            </a:r>
            <a:r>
              <a:rPr sz="1150" spc="-35" dirty="0">
                <a:solidFill>
                  <a:srgbClr val="231F20"/>
                </a:solidFill>
                <a:latin typeface="Montserrat"/>
                <a:cs typeface="Montserrat"/>
              </a:rPr>
              <a:t> </a:t>
            </a:r>
            <a:r>
              <a:rPr sz="1150" dirty="0">
                <a:solidFill>
                  <a:srgbClr val="231F20"/>
                </a:solidFill>
                <a:latin typeface="Montserrat"/>
                <a:cs typeface="Montserrat"/>
              </a:rPr>
              <a:t>through</a:t>
            </a:r>
            <a:r>
              <a:rPr sz="1150" spc="-35" dirty="0">
                <a:solidFill>
                  <a:srgbClr val="231F20"/>
                </a:solidFill>
                <a:latin typeface="Montserrat"/>
                <a:cs typeface="Montserrat"/>
              </a:rPr>
              <a:t> </a:t>
            </a:r>
            <a:r>
              <a:rPr sz="1150" dirty="0">
                <a:solidFill>
                  <a:srgbClr val="231F20"/>
                </a:solidFill>
                <a:latin typeface="Montserrat"/>
                <a:cs typeface="Montserrat"/>
              </a:rPr>
              <a:t>three</a:t>
            </a:r>
            <a:r>
              <a:rPr sz="1150" spc="-35" dirty="0">
                <a:solidFill>
                  <a:srgbClr val="231F20"/>
                </a:solidFill>
                <a:latin typeface="Montserrat"/>
                <a:cs typeface="Montserrat"/>
              </a:rPr>
              <a:t> </a:t>
            </a:r>
            <a:r>
              <a:rPr sz="1150" spc="-10" dirty="0">
                <a:solidFill>
                  <a:srgbClr val="231F20"/>
                </a:solidFill>
                <a:latin typeface="Montserrat"/>
                <a:cs typeface="Montserrat"/>
              </a:rPr>
              <a:t>papers</a:t>
            </a:r>
            <a:endParaRPr sz="1150" dirty="0">
              <a:latin typeface="Montserrat"/>
              <a:cs typeface="Montserrat"/>
            </a:endParaRPr>
          </a:p>
          <a:p>
            <a:pPr marL="12700" marR="5080">
              <a:lnSpc>
                <a:spcPct val="101400"/>
              </a:lnSpc>
              <a:spcBef>
                <a:spcPts val="1395"/>
              </a:spcBef>
            </a:pPr>
            <a:r>
              <a:rPr sz="1150" dirty="0">
                <a:solidFill>
                  <a:srgbClr val="231F20"/>
                </a:solidFill>
                <a:latin typeface="Montserrat"/>
                <a:cs typeface="Montserrat"/>
              </a:rPr>
              <a:t>Paper</a:t>
            </a:r>
            <a:r>
              <a:rPr sz="1150" spc="-25"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dirty="0">
                <a:solidFill>
                  <a:srgbClr val="231F20"/>
                </a:solidFill>
                <a:latin typeface="Montserrat"/>
                <a:cs typeface="Montserrat"/>
              </a:rPr>
              <a:t>Medicine</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Britain,</a:t>
            </a:r>
            <a:r>
              <a:rPr sz="1150" spc="-20" dirty="0">
                <a:solidFill>
                  <a:srgbClr val="231F20"/>
                </a:solidFill>
                <a:latin typeface="Montserrat"/>
                <a:cs typeface="Montserrat"/>
              </a:rPr>
              <a:t> </a:t>
            </a:r>
            <a:r>
              <a:rPr sz="1150" dirty="0">
                <a:solidFill>
                  <a:srgbClr val="231F20"/>
                </a:solidFill>
                <a:latin typeface="Montserrat"/>
                <a:cs typeface="Montserrat"/>
              </a:rPr>
              <a:t>c1250</a:t>
            </a:r>
            <a:r>
              <a:rPr sz="1150" spc="-25" dirty="0">
                <a:solidFill>
                  <a:srgbClr val="231F20"/>
                </a:solidFill>
                <a:latin typeface="Montserrat"/>
                <a:cs typeface="Montserrat"/>
              </a:rPr>
              <a:t> </a:t>
            </a:r>
            <a:r>
              <a:rPr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present</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British</a:t>
            </a:r>
            <a:r>
              <a:rPr sz="1150" spc="-20" dirty="0">
                <a:solidFill>
                  <a:srgbClr val="231F20"/>
                </a:solidFill>
                <a:latin typeface="Montserrat"/>
                <a:cs typeface="Montserrat"/>
              </a:rPr>
              <a:t> </a:t>
            </a:r>
            <a:r>
              <a:rPr sz="1150" dirty="0">
                <a:solidFill>
                  <a:srgbClr val="231F20"/>
                </a:solidFill>
                <a:latin typeface="Montserrat"/>
                <a:cs typeface="Montserrat"/>
              </a:rPr>
              <a:t>sector</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spc="-10" dirty="0">
                <a:solidFill>
                  <a:srgbClr val="231F20"/>
                </a:solidFill>
                <a:latin typeface="Montserrat"/>
                <a:cs typeface="Montserrat"/>
              </a:rPr>
              <a:t>Western</a:t>
            </a:r>
            <a:r>
              <a:rPr sz="1150" spc="-20" dirty="0">
                <a:solidFill>
                  <a:srgbClr val="231F20"/>
                </a:solidFill>
                <a:latin typeface="Montserrat"/>
                <a:cs typeface="Montserrat"/>
              </a:rPr>
              <a:t> </a:t>
            </a:r>
            <a:r>
              <a:rPr sz="1150" dirty="0">
                <a:solidFill>
                  <a:srgbClr val="231F20"/>
                </a:solidFill>
                <a:latin typeface="Montserrat"/>
                <a:cs typeface="Montserrat"/>
              </a:rPr>
              <a:t>Front,</a:t>
            </a:r>
            <a:r>
              <a:rPr sz="1150" spc="-25" dirty="0">
                <a:solidFill>
                  <a:srgbClr val="231F20"/>
                </a:solidFill>
                <a:latin typeface="Montserrat"/>
                <a:cs typeface="Montserrat"/>
              </a:rPr>
              <a:t> </a:t>
            </a:r>
            <a:r>
              <a:rPr sz="1150" dirty="0">
                <a:solidFill>
                  <a:srgbClr val="231F20"/>
                </a:solidFill>
                <a:latin typeface="Montserrat"/>
                <a:cs typeface="Montserrat"/>
              </a:rPr>
              <a:t>1914</a:t>
            </a:r>
            <a:r>
              <a:rPr sz="1150" spc="-20" dirty="0">
                <a:solidFill>
                  <a:srgbClr val="231F20"/>
                </a:solidFill>
                <a:latin typeface="Montserrat"/>
                <a:cs typeface="Montserrat"/>
              </a:rPr>
              <a:t> </a:t>
            </a:r>
            <a:r>
              <a:rPr sz="1150" spc="-50" dirty="0">
                <a:solidFill>
                  <a:srgbClr val="231F20"/>
                </a:solidFill>
                <a:latin typeface="Montserrat"/>
                <a:cs typeface="Montserrat"/>
              </a:rPr>
              <a:t>– </a:t>
            </a:r>
            <a:r>
              <a:rPr sz="1150" dirty="0">
                <a:solidFill>
                  <a:srgbClr val="231F20"/>
                </a:solidFill>
                <a:latin typeface="Montserrat"/>
                <a:cs typeface="Montserrat"/>
              </a:rPr>
              <a:t>1918:</a:t>
            </a:r>
            <a:r>
              <a:rPr sz="1150" spc="-30" dirty="0">
                <a:solidFill>
                  <a:srgbClr val="231F20"/>
                </a:solidFill>
                <a:latin typeface="Montserrat"/>
                <a:cs typeface="Montserrat"/>
              </a:rPr>
              <a:t> </a:t>
            </a:r>
            <a:r>
              <a:rPr sz="1150" dirty="0">
                <a:solidFill>
                  <a:srgbClr val="231F20"/>
                </a:solidFill>
                <a:latin typeface="Montserrat"/>
                <a:cs typeface="Montserrat"/>
              </a:rPr>
              <a:t>injuries,</a:t>
            </a:r>
            <a:r>
              <a:rPr sz="1150" spc="-25" dirty="0">
                <a:solidFill>
                  <a:srgbClr val="231F20"/>
                </a:solidFill>
                <a:latin typeface="Montserrat"/>
                <a:cs typeface="Montserrat"/>
              </a:rPr>
              <a:t> </a:t>
            </a:r>
            <a:r>
              <a:rPr sz="1150" dirty="0">
                <a:solidFill>
                  <a:srgbClr val="231F20"/>
                </a:solidFill>
                <a:latin typeface="Montserrat"/>
                <a:cs typeface="Montserrat"/>
              </a:rPr>
              <a:t>treatment</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trenches</a:t>
            </a:r>
            <a:r>
              <a:rPr sz="1150" spc="-30" dirty="0">
                <a:solidFill>
                  <a:srgbClr val="231F20"/>
                </a:solidFill>
                <a:latin typeface="Montserrat"/>
                <a:cs typeface="Montserrat"/>
              </a:rPr>
              <a:t> </a:t>
            </a:r>
            <a:r>
              <a:rPr sz="1150" spc="-10" dirty="0">
                <a:solidFill>
                  <a:srgbClr val="231F20"/>
                </a:solidFill>
                <a:latin typeface="Montserrat"/>
                <a:cs typeface="Montserrat"/>
              </a:rPr>
              <a:t>(30%)</a:t>
            </a:r>
            <a:endParaRPr sz="1150" dirty="0">
              <a:latin typeface="Montserrat"/>
              <a:cs typeface="Montserrat"/>
            </a:endParaRPr>
          </a:p>
          <a:p>
            <a:pPr marL="12700" marR="287655">
              <a:lnSpc>
                <a:spcPct val="101400"/>
              </a:lnSpc>
              <a:spcBef>
                <a:spcPts val="5"/>
              </a:spcBef>
            </a:pPr>
            <a:r>
              <a:rPr sz="1150" dirty="0">
                <a:solidFill>
                  <a:srgbClr val="231F20"/>
                </a:solidFill>
                <a:latin typeface="Montserrat"/>
                <a:cs typeface="Montserrat"/>
              </a:rPr>
              <a:t>This</a:t>
            </a:r>
            <a:r>
              <a:rPr sz="1150" spc="-20" dirty="0">
                <a:solidFill>
                  <a:srgbClr val="231F20"/>
                </a:solidFill>
                <a:latin typeface="Montserrat"/>
                <a:cs typeface="Montserrat"/>
              </a:rPr>
              <a:t> </a:t>
            </a:r>
            <a:r>
              <a:rPr sz="1150" dirty="0">
                <a:solidFill>
                  <a:srgbClr val="231F20"/>
                </a:solidFill>
                <a:latin typeface="Montserrat"/>
                <a:cs typeface="Montserrat"/>
              </a:rPr>
              <a:t>unit</a:t>
            </a:r>
            <a:r>
              <a:rPr sz="1150" spc="-20" dirty="0">
                <a:solidFill>
                  <a:srgbClr val="231F20"/>
                </a:solidFill>
                <a:latin typeface="Montserrat"/>
                <a:cs typeface="Montserrat"/>
              </a:rPr>
              <a:t> </a:t>
            </a:r>
            <a:r>
              <a:rPr sz="1150" spc="-10" dirty="0">
                <a:solidFill>
                  <a:srgbClr val="231F20"/>
                </a:solidFill>
                <a:latin typeface="Montserrat"/>
                <a:cs typeface="Montserrat"/>
              </a:rPr>
              <a:t>covers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10" dirty="0">
                <a:solidFill>
                  <a:srgbClr val="231F20"/>
                </a:solidFill>
                <a:latin typeface="Montserrat"/>
                <a:cs typeface="Montserrat"/>
              </a:rPr>
              <a:t>transformation</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medicine</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treatment</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disease</a:t>
            </a:r>
            <a:r>
              <a:rPr sz="1150" spc="-15" dirty="0">
                <a:solidFill>
                  <a:srgbClr val="231F20"/>
                </a:solidFill>
                <a:latin typeface="Montserrat"/>
                <a:cs typeface="Montserrat"/>
              </a:rPr>
              <a:t> </a:t>
            </a:r>
            <a:r>
              <a:rPr sz="1150" dirty="0">
                <a:solidFill>
                  <a:srgbClr val="231F20"/>
                </a:solidFill>
                <a:latin typeface="Montserrat"/>
                <a:cs typeface="Montserrat"/>
              </a:rPr>
              <a:t>across</a:t>
            </a:r>
            <a:r>
              <a:rPr sz="1150" spc="-20" dirty="0">
                <a:solidFill>
                  <a:srgbClr val="231F20"/>
                </a:solidFill>
                <a:latin typeface="Montserrat"/>
                <a:cs typeface="Montserrat"/>
              </a:rPr>
              <a:t> time. </a:t>
            </a:r>
            <a:r>
              <a:rPr sz="1150" dirty="0">
                <a:solidFill>
                  <a:srgbClr val="231F20"/>
                </a:solidFill>
                <a:latin typeface="Montserrat"/>
                <a:cs typeface="Montserrat"/>
              </a:rPr>
              <a:t>It</a:t>
            </a:r>
            <a:r>
              <a:rPr sz="1150" spc="-20" dirty="0">
                <a:solidFill>
                  <a:srgbClr val="231F20"/>
                </a:solidFill>
                <a:latin typeface="Montserrat"/>
                <a:cs typeface="Montserrat"/>
              </a:rPr>
              <a:t> </a:t>
            </a:r>
            <a:r>
              <a:rPr sz="1150" dirty="0">
                <a:solidFill>
                  <a:srgbClr val="231F20"/>
                </a:solidFill>
                <a:latin typeface="Montserrat"/>
                <a:cs typeface="Montserrat"/>
              </a:rPr>
              <a:t>ranges</a:t>
            </a:r>
            <a:r>
              <a:rPr sz="1150" spc="-20" dirty="0">
                <a:solidFill>
                  <a:srgbClr val="231F20"/>
                </a:solidFill>
                <a:latin typeface="Montserrat"/>
                <a:cs typeface="Montserrat"/>
              </a:rPr>
              <a:t> </a:t>
            </a:r>
            <a:r>
              <a:rPr sz="1150" dirty="0">
                <a:solidFill>
                  <a:srgbClr val="231F20"/>
                </a:solidFill>
                <a:latin typeface="Montserrat"/>
                <a:cs typeface="Montserrat"/>
              </a:rPr>
              <a:t>from</a:t>
            </a:r>
            <a:r>
              <a:rPr sz="1150" spc="-15" dirty="0">
                <a:solidFill>
                  <a:srgbClr val="231F20"/>
                </a:solidFill>
                <a:latin typeface="Montserrat"/>
                <a:cs typeface="Montserrat"/>
              </a:rPr>
              <a:t> </a:t>
            </a:r>
            <a:r>
              <a:rPr sz="1150" dirty="0">
                <a:solidFill>
                  <a:srgbClr val="231F20"/>
                </a:solidFill>
                <a:latin typeface="Montserrat"/>
                <a:cs typeface="Montserrat"/>
              </a:rPr>
              <a:t>bizarre</a:t>
            </a:r>
            <a:r>
              <a:rPr sz="1150" spc="-20" dirty="0">
                <a:solidFill>
                  <a:srgbClr val="231F20"/>
                </a:solidFill>
                <a:latin typeface="Montserrat"/>
                <a:cs typeface="Montserrat"/>
              </a:rPr>
              <a:t> </a:t>
            </a:r>
            <a:r>
              <a:rPr sz="1150" dirty="0">
                <a:solidFill>
                  <a:srgbClr val="231F20"/>
                </a:solidFill>
                <a:latin typeface="Montserrat"/>
                <a:cs typeface="Montserrat"/>
              </a:rPr>
              <a:t>ideas</a:t>
            </a:r>
            <a:r>
              <a:rPr sz="1150" spc="-15" dirty="0">
                <a:solidFill>
                  <a:srgbClr val="231F20"/>
                </a:solidFill>
                <a:latin typeface="Montserrat"/>
                <a:cs typeface="Montserrat"/>
              </a:rPr>
              <a:t> </a:t>
            </a:r>
            <a:r>
              <a:rPr sz="1150" dirty="0">
                <a:solidFill>
                  <a:srgbClr val="231F20"/>
                </a:solidFill>
                <a:latin typeface="Montserrat"/>
                <a:cs typeface="Montserrat"/>
              </a:rPr>
              <a:t>about</a:t>
            </a:r>
            <a:r>
              <a:rPr sz="1150" spc="-20" dirty="0">
                <a:solidFill>
                  <a:srgbClr val="231F20"/>
                </a:solidFill>
                <a:latin typeface="Montserrat"/>
                <a:cs typeface="Montserrat"/>
              </a:rPr>
              <a:t> </a:t>
            </a:r>
            <a:r>
              <a:rPr sz="1150" dirty="0">
                <a:solidFill>
                  <a:srgbClr val="231F20"/>
                </a:solidFill>
                <a:latin typeface="Montserrat"/>
                <a:cs typeface="Montserrat"/>
              </a:rPr>
              <a:t>causes</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Black</a:t>
            </a:r>
            <a:r>
              <a:rPr sz="1150" spc="-15" dirty="0">
                <a:solidFill>
                  <a:srgbClr val="231F20"/>
                </a:solidFill>
                <a:latin typeface="Montserrat"/>
                <a:cs typeface="Montserrat"/>
              </a:rPr>
              <a:t> </a:t>
            </a:r>
            <a:r>
              <a:rPr sz="1150" dirty="0">
                <a:solidFill>
                  <a:srgbClr val="231F20"/>
                </a:solidFill>
                <a:latin typeface="Montserrat"/>
                <a:cs typeface="Montserrat"/>
              </a:rPr>
              <a:t>Death</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ground</a:t>
            </a:r>
            <a:r>
              <a:rPr sz="1150" spc="-20" dirty="0">
                <a:solidFill>
                  <a:srgbClr val="231F20"/>
                </a:solidFill>
                <a:latin typeface="Montserrat"/>
                <a:cs typeface="Montserrat"/>
              </a:rPr>
              <a:t> </a:t>
            </a:r>
            <a:r>
              <a:rPr sz="1150" spc="-10" dirty="0">
                <a:solidFill>
                  <a:srgbClr val="231F20"/>
                </a:solidFill>
                <a:latin typeface="Montserrat"/>
                <a:cs typeface="Montserrat"/>
              </a:rPr>
              <a:t>breaking discoveries</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germ</a:t>
            </a:r>
            <a:r>
              <a:rPr sz="1150" spc="-15" dirty="0">
                <a:solidFill>
                  <a:srgbClr val="231F20"/>
                </a:solidFill>
                <a:latin typeface="Montserrat"/>
                <a:cs typeface="Montserrat"/>
              </a:rPr>
              <a:t> </a:t>
            </a:r>
            <a:r>
              <a:rPr sz="1150" dirty="0">
                <a:solidFill>
                  <a:srgbClr val="231F20"/>
                </a:solidFill>
                <a:latin typeface="Montserrat"/>
                <a:cs typeface="Montserrat"/>
              </a:rPr>
              <a:t>theory</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DNA.</a:t>
            </a:r>
            <a:r>
              <a:rPr sz="1150" spc="-15" dirty="0">
                <a:solidFill>
                  <a:srgbClr val="231F20"/>
                </a:solidFill>
                <a:latin typeface="Montserrat"/>
                <a:cs typeface="Montserrat"/>
              </a:rPr>
              <a:t> </a:t>
            </a:r>
            <a:r>
              <a:rPr sz="1150" dirty="0">
                <a:solidFill>
                  <a:srgbClr val="231F20"/>
                </a:solidFill>
                <a:latin typeface="Montserrat"/>
                <a:cs typeface="Montserrat"/>
              </a:rPr>
              <a:t>Students</a:t>
            </a:r>
            <a:r>
              <a:rPr sz="1150" spc="-10" dirty="0">
                <a:solidFill>
                  <a:srgbClr val="231F20"/>
                </a:solidFill>
                <a:latin typeface="Montserrat"/>
                <a:cs typeface="Montserrat"/>
              </a:rPr>
              <a:t> </a:t>
            </a:r>
            <a:r>
              <a:rPr sz="1150" dirty="0">
                <a:solidFill>
                  <a:srgbClr val="231F20"/>
                </a:solidFill>
                <a:latin typeface="Montserrat"/>
                <a:cs typeface="Montserrat"/>
              </a:rPr>
              <a:t>also</a:t>
            </a:r>
            <a:r>
              <a:rPr sz="1150" spc="-15" dirty="0">
                <a:solidFill>
                  <a:srgbClr val="231F20"/>
                </a:solidFill>
                <a:latin typeface="Montserrat"/>
                <a:cs typeface="Montserrat"/>
              </a:rPr>
              <a:t> </a:t>
            </a:r>
            <a:r>
              <a:rPr sz="1150" spc="-10" dirty="0">
                <a:solidFill>
                  <a:srgbClr val="231F20"/>
                </a:solidFill>
                <a:latin typeface="Montserrat"/>
                <a:cs typeface="Montserrat"/>
              </a:rPr>
              <a:t>explore</a:t>
            </a:r>
            <a:r>
              <a:rPr sz="1150" spc="-15" dirty="0">
                <a:solidFill>
                  <a:srgbClr val="231F20"/>
                </a:solidFill>
                <a:latin typeface="Montserrat"/>
                <a:cs typeface="Montserrat"/>
              </a:rPr>
              <a:t> </a:t>
            </a:r>
            <a:r>
              <a:rPr sz="1150" dirty="0">
                <a:solidFill>
                  <a:srgbClr val="231F20"/>
                </a:solidFill>
                <a:latin typeface="Montserrat"/>
                <a:cs typeface="Montserrat"/>
              </a:rPr>
              <a:t>injuries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treatments</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0" dirty="0">
                <a:solidFill>
                  <a:srgbClr val="231F20"/>
                </a:solidFill>
                <a:latin typeface="Montserrat"/>
                <a:cs typeface="Montserrat"/>
              </a:rPr>
              <a:t> </a:t>
            </a:r>
            <a:r>
              <a:rPr sz="1150" spc="-25" dirty="0">
                <a:solidFill>
                  <a:srgbClr val="231F20"/>
                </a:solidFill>
                <a:latin typeface="Montserrat"/>
                <a:cs typeface="Montserrat"/>
              </a:rPr>
              <a:t>the </a:t>
            </a:r>
            <a:r>
              <a:rPr sz="1150" dirty="0">
                <a:solidFill>
                  <a:srgbClr val="231F20"/>
                </a:solidFill>
                <a:latin typeface="Montserrat"/>
                <a:cs typeface="Montserrat"/>
              </a:rPr>
              <a:t>trenches</a:t>
            </a:r>
            <a:r>
              <a:rPr sz="1150" spc="-30" dirty="0">
                <a:solidFill>
                  <a:srgbClr val="231F20"/>
                </a:solidFill>
                <a:latin typeface="Montserrat"/>
                <a:cs typeface="Montserrat"/>
              </a:rPr>
              <a:t> </a:t>
            </a:r>
            <a:r>
              <a:rPr sz="1150" dirty="0">
                <a:solidFill>
                  <a:srgbClr val="231F20"/>
                </a:solidFill>
                <a:latin typeface="Montserrat"/>
                <a:cs typeface="Montserrat"/>
              </a:rPr>
              <a:t>during</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First</a:t>
            </a:r>
            <a:r>
              <a:rPr sz="1150" spc="-30" dirty="0">
                <a:solidFill>
                  <a:srgbClr val="231F20"/>
                </a:solidFill>
                <a:latin typeface="Montserrat"/>
                <a:cs typeface="Montserrat"/>
              </a:rPr>
              <a:t> </a:t>
            </a:r>
            <a:r>
              <a:rPr sz="1150" spc="-10" dirty="0">
                <a:solidFill>
                  <a:srgbClr val="231F20"/>
                </a:solidFill>
                <a:latin typeface="Montserrat"/>
                <a:cs typeface="Montserrat"/>
              </a:rPr>
              <a:t>World</a:t>
            </a:r>
            <a:r>
              <a:rPr sz="1150" spc="-30" dirty="0">
                <a:solidFill>
                  <a:srgbClr val="231F20"/>
                </a:solidFill>
                <a:latin typeface="Montserrat"/>
                <a:cs typeface="Montserrat"/>
              </a:rPr>
              <a:t> </a:t>
            </a:r>
            <a:r>
              <a:rPr sz="1150" spc="-20" dirty="0">
                <a:solidFill>
                  <a:srgbClr val="231F20"/>
                </a:solidFill>
                <a:latin typeface="Montserrat"/>
                <a:cs typeface="Montserrat"/>
              </a:rPr>
              <a:t>war.</a:t>
            </a:r>
            <a:endParaRPr sz="1150" dirty="0">
              <a:latin typeface="Montserrat"/>
              <a:cs typeface="Montserrat"/>
            </a:endParaRPr>
          </a:p>
          <a:p>
            <a:pPr marL="12700" marR="307975">
              <a:lnSpc>
                <a:spcPct val="101400"/>
              </a:lnSpc>
              <a:spcBef>
                <a:spcPts val="1395"/>
              </a:spcBef>
            </a:pPr>
            <a:r>
              <a:rPr sz="1150" dirty="0">
                <a:solidFill>
                  <a:srgbClr val="231F20"/>
                </a:solidFill>
                <a:latin typeface="Montserrat"/>
                <a:cs typeface="Montserrat"/>
              </a:rPr>
              <a:t>Paper</a:t>
            </a:r>
            <a:r>
              <a:rPr sz="1150" spc="-25"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dirty="0">
                <a:solidFill>
                  <a:srgbClr val="231F20"/>
                </a:solidFill>
                <a:latin typeface="Montserrat"/>
                <a:cs typeface="Montserrat"/>
              </a:rPr>
              <a:t>Early</a:t>
            </a:r>
            <a:r>
              <a:rPr sz="1150" spc="-20" dirty="0">
                <a:solidFill>
                  <a:srgbClr val="231F20"/>
                </a:solidFill>
                <a:latin typeface="Montserrat"/>
                <a:cs typeface="Montserrat"/>
              </a:rPr>
              <a:t> </a:t>
            </a:r>
            <a:r>
              <a:rPr sz="1150" dirty="0">
                <a:solidFill>
                  <a:srgbClr val="231F20"/>
                </a:solidFill>
                <a:latin typeface="Montserrat"/>
                <a:cs typeface="Montserrat"/>
              </a:rPr>
              <a:t>Elizabethan</a:t>
            </a:r>
            <a:r>
              <a:rPr sz="1150" spc="-20" dirty="0">
                <a:solidFill>
                  <a:srgbClr val="231F20"/>
                </a:solidFill>
                <a:latin typeface="Montserrat"/>
                <a:cs typeface="Montserrat"/>
              </a:rPr>
              <a:t> </a:t>
            </a:r>
            <a:r>
              <a:rPr sz="1150" dirty="0">
                <a:solidFill>
                  <a:srgbClr val="231F20"/>
                </a:solidFill>
                <a:latin typeface="Montserrat"/>
                <a:cs typeface="Montserrat"/>
              </a:rPr>
              <a:t>England,</a:t>
            </a:r>
            <a:r>
              <a:rPr sz="1150" spc="-25" dirty="0">
                <a:solidFill>
                  <a:srgbClr val="231F20"/>
                </a:solidFill>
                <a:latin typeface="Montserrat"/>
                <a:cs typeface="Montserrat"/>
              </a:rPr>
              <a:t> </a:t>
            </a:r>
            <a:r>
              <a:rPr sz="1150" dirty="0">
                <a:solidFill>
                  <a:srgbClr val="231F20"/>
                </a:solidFill>
                <a:latin typeface="Montserrat"/>
                <a:cs typeface="Montserrat"/>
              </a:rPr>
              <a:t>1558</a:t>
            </a:r>
            <a:r>
              <a:rPr sz="1150" spc="-20" dirty="0">
                <a:solidFill>
                  <a:srgbClr val="231F20"/>
                </a:solidFill>
                <a:latin typeface="Montserrat"/>
                <a:cs typeface="Montserrat"/>
              </a:rPr>
              <a:t> </a:t>
            </a:r>
            <a:r>
              <a:rPr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88</a:t>
            </a:r>
            <a:r>
              <a:rPr lang="en-GB" sz="1150" spc="-20" dirty="0">
                <a:solidFill>
                  <a:srgbClr val="231F20"/>
                </a:solidFill>
                <a:latin typeface="Montserrat"/>
                <a:cs typeface="Montserrat"/>
              </a:rPr>
              <a:t>, Super power relations and the cold war 1941-91 (40%)</a:t>
            </a:r>
            <a:r>
              <a:rPr lang="en-GB" sz="1150" spc="-10" dirty="0">
                <a:solidFill>
                  <a:srgbClr val="231F20"/>
                </a:solidFill>
                <a:latin typeface="Montserrat"/>
                <a:cs typeface="Montserrat"/>
              </a:rPr>
              <a:t>. </a:t>
            </a:r>
            <a:r>
              <a:rPr lang="en-GB" sz="1150" dirty="0">
                <a:solidFill>
                  <a:srgbClr val="231F20"/>
                </a:solidFill>
                <a:latin typeface="Montserrat"/>
                <a:cs typeface="Montserrat"/>
              </a:rPr>
              <a:t>The Elizabethan England and explores the rise and death of female monarch who had dear threats from foreign countries like Spain and from the Catholics at home. In the cold war unit the pupils will study the rise in tension between the USA and the USSR and the impact this had on global politics and political relationships.</a:t>
            </a:r>
            <a:endParaRPr sz="1150" dirty="0">
              <a:latin typeface="Montserrat"/>
              <a:cs typeface="Montserrat"/>
            </a:endParaRPr>
          </a:p>
          <a:p>
            <a:pPr>
              <a:lnSpc>
                <a:spcPct val="100000"/>
              </a:lnSpc>
              <a:spcBef>
                <a:spcPts val="20"/>
              </a:spcBef>
            </a:pPr>
            <a:endParaRPr sz="1150" dirty="0">
              <a:latin typeface="Montserrat"/>
              <a:cs typeface="Montserrat"/>
            </a:endParaRPr>
          </a:p>
          <a:p>
            <a:pPr marL="12700">
              <a:lnSpc>
                <a:spcPct val="100000"/>
              </a:lnSpc>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dirty="0">
                <a:solidFill>
                  <a:srgbClr val="231F20"/>
                </a:solidFill>
                <a:latin typeface="Montserrat"/>
                <a:cs typeface="Montserrat"/>
              </a:rPr>
              <a:t>3:</a:t>
            </a:r>
            <a:r>
              <a:rPr sz="1150" spc="-20" dirty="0">
                <a:solidFill>
                  <a:srgbClr val="231F20"/>
                </a:solidFill>
                <a:latin typeface="Montserrat"/>
                <a:cs typeface="Montserrat"/>
              </a:rPr>
              <a:t> </a:t>
            </a:r>
            <a:r>
              <a:rPr sz="1150" spc="-10" dirty="0">
                <a:solidFill>
                  <a:srgbClr val="231F20"/>
                </a:solidFill>
                <a:latin typeface="Montserrat"/>
                <a:cs typeface="Montserrat"/>
              </a:rPr>
              <a:t>Weimar</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Nazi</a:t>
            </a:r>
            <a:r>
              <a:rPr sz="1150" spc="-20" dirty="0">
                <a:solidFill>
                  <a:srgbClr val="231F20"/>
                </a:solidFill>
                <a:latin typeface="Montserrat"/>
                <a:cs typeface="Montserrat"/>
              </a:rPr>
              <a:t> </a:t>
            </a:r>
            <a:r>
              <a:rPr sz="1150" spc="-10" dirty="0">
                <a:solidFill>
                  <a:srgbClr val="231F20"/>
                </a:solidFill>
                <a:latin typeface="Montserrat"/>
                <a:cs typeface="Montserrat"/>
              </a:rPr>
              <a:t>Germany,</a:t>
            </a:r>
            <a:r>
              <a:rPr sz="1150" spc="-15" dirty="0">
                <a:solidFill>
                  <a:srgbClr val="231F20"/>
                </a:solidFill>
                <a:latin typeface="Montserrat"/>
                <a:cs typeface="Montserrat"/>
              </a:rPr>
              <a:t> </a:t>
            </a:r>
            <a:r>
              <a:rPr sz="1150" dirty="0">
                <a:solidFill>
                  <a:srgbClr val="231F20"/>
                </a:solidFill>
                <a:latin typeface="Montserrat"/>
                <a:cs typeface="Montserrat"/>
              </a:rPr>
              <a:t>1918-</a:t>
            </a:r>
            <a:r>
              <a:rPr sz="1150" spc="-20" dirty="0">
                <a:solidFill>
                  <a:srgbClr val="231F20"/>
                </a:solidFill>
                <a:latin typeface="Montserrat"/>
                <a:cs typeface="Montserrat"/>
              </a:rPr>
              <a:t> </a:t>
            </a:r>
            <a:r>
              <a:rPr sz="1150" dirty="0">
                <a:solidFill>
                  <a:srgbClr val="231F20"/>
                </a:solidFill>
                <a:latin typeface="Montserrat"/>
                <a:cs typeface="Montserrat"/>
              </a:rPr>
              <a:t>1939</a:t>
            </a:r>
            <a:r>
              <a:rPr sz="1150" spc="-20" dirty="0">
                <a:solidFill>
                  <a:srgbClr val="231F20"/>
                </a:solidFill>
                <a:latin typeface="Montserrat"/>
                <a:cs typeface="Montserrat"/>
              </a:rPr>
              <a:t> </a:t>
            </a:r>
            <a:r>
              <a:rPr sz="1150" spc="-10" dirty="0">
                <a:solidFill>
                  <a:srgbClr val="231F20"/>
                </a:solidFill>
                <a:latin typeface="Montserrat"/>
                <a:cs typeface="Montserrat"/>
              </a:rPr>
              <a:t>(30%)</a:t>
            </a:r>
            <a:endParaRPr sz="1150" dirty="0">
              <a:latin typeface="Montserrat"/>
              <a:cs typeface="Montserrat"/>
            </a:endParaRPr>
          </a:p>
          <a:p>
            <a:pPr marL="12700" marR="199390">
              <a:lnSpc>
                <a:spcPct val="101400"/>
              </a:lnSpc>
            </a:pPr>
            <a:r>
              <a:rPr sz="1150" dirty="0">
                <a:solidFill>
                  <a:srgbClr val="231F20"/>
                </a:solidFill>
                <a:latin typeface="Montserrat"/>
                <a:cs typeface="Montserrat"/>
              </a:rPr>
              <a:t>Perhaps</a:t>
            </a:r>
            <a:r>
              <a:rPr sz="1150" spc="-20" dirty="0">
                <a:solidFill>
                  <a:srgbClr val="231F20"/>
                </a:solidFill>
                <a:latin typeface="Montserrat"/>
                <a:cs typeface="Montserrat"/>
              </a:rPr>
              <a:t> </a:t>
            </a:r>
            <a:r>
              <a:rPr sz="1150" dirty="0">
                <a:solidFill>
                  <a:srgbClr val="231F20"/>
                </a:solidFill>
                <a:latin typeface="Montserrat"/>
                <a:cs typeface="Montserrat"/>
              </a:rPr>
              <a:t>one</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most</a:t>
            </a:r>
            <a:r>
              <a:rPr sz="1150" spc="-20" dirty="0">
                <a:solidFill>
                  <a:srgbClr val="231F20"/>
                </a:solidFill>
                <a:latin typeface="Montserrat"/>
                <a:cs typeface="Montserrat"/>
              </a:rPr>
              <a:t> </a:t>
            </a:r>
            <a:r>
              <a:rPr sz="1150" dirty="0">
                <a:solidFill>
                  <a:srgbClr val="231F20"/>
                </a:solidFill>
                <a:latin typeface="Montserrat"/>
                <a:cs typeface="Montserrat"/>
              </a:rPr>
              <a:t>infamous</a:t>
            </a:r>
            <a:r>
              <a:rPr sz="1150" spc="-20" dirty="0">
                <a:solidFill>
                  <a:srgbClr val="231F20"/>
                </a:solidFill>
                <a:latin typeface="Montserrat"/>
                <a:cs typeface="Montserrat"/>
              </a:rPr>
              <a:t> </a:t>
            </a:r>
            <a:r>
              <a:rPr sz="1150" dirty="0">
                <a:solidFill>
                  <a:srgbClr val="231F20"/>
                </a:solidFill>
                <a:latin typeface="Montserrat"/>
                <a:cs typeface="Montserrat"/>
              </a:rPr>
              <a:t>periods</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history</a:t>
            </a:r>
            <a:r>
              <a:rPr sz="1150" spc="-20"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spc="-10" dirty="0">
                <a:solidFill>
                  <a:srgbClr val="231F20"/>
                </a:solidFill>
                <a:latin typeface="Montserrat"/>
                <a:cs typeface="Montserrat"/>
              </a:rPr>
              <a:t>explored</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depth</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see</a:t>
            </a:r>
            <a:r>
              <a:rPr sz="1150" spc="-15" dirty="0">
                <a:solidFill>
                  <a:srgbClr val="231F20"/>
                </a:solidFill>
                <a:latin typeface="Montserrat"/>
                <a:cs typeface="Montserrat"/>
              </a:rPr>
              <a:t> </a:t>
            </a:r>
            <a:r>
              <a:rPr sz="1150" dirty="0">
                <a:solidFill>
                  <a:srgbClr val="231F20"/>
                </a:solidFill>
                <a:latin typeface="Montserrat"/>
                <a:cs typeface="Montserrat"/>
              </a:rPr>
              <a:t>how</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spc="-25" dirty="0">
                <a:solidFill>
                  <a:srgbClr val="231F20"/>
                </a:solidFill>
                <a:latin typeface="Montserrat"/>
                <a:cs typeface="Montserrat"/>
              </a:rPr>
              <a:t>new </a:t>
            </a:r>
            <a:r>
              <a:rPr sz="1150" dirty="0">
                <a:solidFill>
                  <a:srgbClr val="231F20"/>
                </a:solidFill>
                <a:latin typeface="Montserrat"/>
                <a:cs typeface="Montserrat"/>
              </a:rPr>
              <a:t>democratic</a:t>
            </a:r>
            <a:r>
              <a:rPr sz="1150" spc="-30" dirty="0">
                <a:solidFill>
                  <a:srgbClr val="231F20"/>
                </a:solidFill>
                <a:latin typeface="Montserrat"/>
                <a:cs typeface="Montserrat"/>
              </a:rPr>
              <a:t> </a:t>
            </a:r>
            <a:r>
              <a:rPr sz="1150" dirty="0">
                <a:solidFill>
                  <a:srgbClr val="231F20"/>
                </a:solidFill>
                <a:latin typeface="Montserrat"/>
                <a:cs typeface="Montserrat"/>
              </a:rPr>
              <a:t>German</a:t>
            </a:r>
            <a:r>
              <a:rPr sz="1150" spc="-25" dirty="0">
                <a:solidFill>
                  <a:srgbClr val="231F20"/>
                </a:solidFill>
                <a:latin typeface="Montserrat"/>
                <a:cs typeface="Montserrat"/>
              </a:rPr>
              <a:t> </a:t>
            </a:r>
            <a:r>
              <a:rPr sz="1150" dirty="0">
                <a:solidFill>
                  <a:srgbClr val="231F20"/>
                </a:solidFill>
                <a:latin typeface="Montserrat"/>
                <a:cs typeface="Montserrat"/>
              </a:rPr>
              <a:t>state</a:t>
            </a:r>
            <a:r>
              <a:rPr sz="1150" spc="-25" dirty="0">
                <a:solidFill>
                  <a:srgbClr val="231F20"/>
                </a:solidFill>
                <a:latin typeface="Montserrat"/>
                <a:cs typeface="Montserrat"/>
              </a:rPr>
              <a:t> </a:t>
            </a:r>
            <a:r>
              <a:rPr sz="1150" dirty="0">
                <a:solidFill>
                  <a:srgbClr val="231F20"/>
                </a:solidFill>
                <a:latin typeface="Montserrat"/>
                <a:cs typeface="Montserrat"/>
              </a:rPr>
              <a:t>rose</a:t>
            </a:r>
            <a:r>
              <a:rPr sz="1150" spc="-30" dirty="0">
                <a:solidFill>
                  <a:srgbClr val="231F20"/>
                </a:solidFill>
                <a:latin typeface="Montserrat"/>
                <a:cs typeface="Montserrat"/>
              </a:rPr>
              <a:t> </a:t>
            </a:r>
            <a:r>
              <a:rPr sz="1150" dirty="0">
                <a:solidFill>
                  <a:srgbClr val="231F20"/>
                </a:solidFill>
                <a:latin typeface="Montserrat"/>
                <a:cs typeface="Montserrat"/>
              </a:rPr>
              <a:t>out</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ashes</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First</a:t>
            </a:r>
            <a:r>
              <a:rPr sz="1150" spc="-30" dirty="0">
                <a:solidFill>
                  <a:srgbClr val="231F20"/>
                </a:solidFill>
                <a:latin typeface="Montserrat"/>
                <a:cs typeface="Montserrat"/>
              </a:rPr>
              <a:t> </a:t>
            </a:r>
            <a:r>
              <a:rPr sz="1150" spc="-10" dirty="0">
                <a:solidFill>
                  <a:srgbClr val="231F20"/>
                </a:solidFill>
                <a:latin typeface="Montserrat"/>
                <a:cs typeface="Montserrat"/>
              </a:rPr>
              <a:t>World</a:t>
            </a:r>
            <a:r>
              <a:rPr sz="1150" spc="-25" dirty="0">
                <a:solidFill>
                  <a:srgbClr val="231F20"/>
                </a:solidFill>
                <a:latin typeface="Montserrat"/>
                <a:cs typeface="Montserrat"/>
              </a:rPr>
              <a:t> </a:t>
            </a:r>
            <a:r>
              <a:rPr sz="1150" spc="-10" dirty="0">
                <a:solidFill>
                  <a:srgbClr val="231F20"/>
                </a:solidFill>
                <a:latin typeface="Montserrat"/>
                <a:cs typeface="Montserrat"/>
              </a:rPr>
              <a:t>War,</a:t>
            </a:r>
            <a:r>
              <a:rPr sz="1150" spc="-25" dirty="0">
                <a:solidFill>
                  <a:srgbClr val="231F20"/>
                </a:solidFill>
                <a:latin typeface="Montserrat"/>
                <a:cs typeface="Montserrat"/>
              </a:rPr>
              <a:t> </a:t>
            </a:r>
            <a:r>
              <a:rPr sz="1150" dirty="0">
                <a:solidFill>
                  <a:srgbClr val="231F20"/>
                </a:solidFill>
                <a:latin typeface="Montserrat"/>
                <a:cs typeface="Montserrat"/>
              </a:rPr>
              <a:t>only</a:t>
            </a:r>
            <a:r>
              <a:rPr sz="1150" spc="-25" dirty="0">
                <a:solidFill>
                  <a:srgbClr val="231F20"/>
                </a:solidFill>
                <a:latin typeface="Montserrat"/>
                <a:cs typeface="Montserrat"/>
              </a:rPr>
              <a:t> </a:t>
            </a:r>
            <a:r>
              <a:rPr sz="1150" dirty="0">
                <a:solidFill>
                  <a:srgbClr val="231F20"/>
                </a:solidFill>
                <a:latin typeface="Montserrat"/>
                <a:cs typeface="Montserrat"/>
              </a:rPr>
              <a:t>for</a:t>
            </a:r>
            <a:r>
              <a:rPr sz="1150" spc="-30" dirty="0">
                <a:solidFill>
                  <a:srgbClr val="231F20"/>
                </a:solidFill>
                <a:latin typeface="Montserrat"/>
                <a:cs typeface="Montserrat"/>
              </a:rPr>
              <a:t> </a:t>
            </a:r>
            <a:r>
              <a:rPr sz="1150" dirty="0">
                <a:solidFill>
                  <a:srgbClr val="231F20"/>
                </a:solidFill>
                <a:latin typeface="Montserrat"/>
                <a:cs typeface="Montserrat"/>
              </a:rPr>
              <a:t>hope</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be </a:t>
            </a:r>
            <a:r>
              <a:rPr sz="1150" spc="-10" dirty="0">
                <a:solidFill>
                  <a:srgbClr val="231F20"/>
                </a:solidFill>
                <a:latin typeface="Montserrat"/>
                <a:cs typeface="Montserrat"/>
              </a:rPr>
              <a:t>destroyed</a:t>
            </a:r>
            <a:r>
              <a:rPr sz="1150" spc="-20" dirty="0">
                <a:solidFill>
                  <a:srgbClr val="231F20"/>
                </a:solidFill>
                <a:latin typeface="Montserrat"/>
                <a:cs typeface="Montserrat"/>
              </a:rPr>
              <a:t> </a:t>
            </a:r>
            <a:r>
              <a:rPr sz="1150" dirty="0">
                <a:solidFill>
                  <a:srgbClr val="231F20"/>
                </a:solidFill>
                <a:latin typeface="Montserrat"/>
                <a:cs typeface="Montserrat"/>
              </a:rPr>
              <a:t>as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brutal</a:t>
            </a:r>
            <a:r>
              <a:rPr sz="1150" spc="-20" dirty="0">
                <a:solidFill>
                  <a:srgbClr val="231F20"/>
                </a:solidFill>
                <a:latin typeface="Montserrat"/>
                <a:cs typeface="Montserrat"/>
              </a:rPr>
              <a:t> </a:t>
            </a:r>
            <a:r>
              <a:rPr sz="1150" dirty="0">
                <a:solidFill>
                  <a:srgbClr val="231F20"/>
                </a:solidFill>
                <a:latin typeface="Montserrat"/>
                <a:cs typeface="Montserrat"/>
              </a:rPr>
              <a:t>Nazi</a:t>
            </a:r>
            <a:r>
              <a:rPr sz="1150" spc="-20" dirty="0">
                <a:solidFill>
                  <a:srgbClr val="231F20"/>
                </a:solidFill>
                <a:latin typeface="Montserrat"/>
                <a:cs typeface="Montserrat"/>
              </a:rPr>
              <a:t> </a:t>
            </a:r>
            <a:r>
              <a:rPr sz="1150" dirty="0">
                <a:solidFill>
                  <a:srgbClr val="231F20"/>
                </a:solidFill>
                <a:latin typeface="Montserrat"/>
                <a:cs typeface="Montserrat"/>
              </a:rPr>
              <a:t>dictatorship</a:t>
            </a:r>
            <a:r>
              <a:rPr sz="1150" spc="-15" dirty="0">
                <a:solidFill>
                  <a:srgbClr val="231F20"/>
                </a:solidFill>
                <a:latin typeface="Montserrat"/>
                <a:cs typeface="Montserrat"/>
              </a:rPr>
              <a:t> </a:t>
            </a:r>
            <a:r>
              <a:rPr sz="1150" dirty="0">
                <a:solidFill>
                  <a:srgbClr val="231F20"/>
                </a:solidFill>
                <a:latin typeface="Montserrat"/>
                <a:cs typeface="Montserrat"/>
              </a:rPr>
              <a:t>came</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power.</a:t>
            </a:r>
            <a:endParaRPr sz="1150" dirty="0">
              <a:latin typeface="Montserrat"/>
              <a:cs typeface="Montserrat"/>
            </a:endParaRPr>
          </a:p>
          <a:p>
            <a:pPr>
              <a:lnSpc>
                <a:spcPct val="100000"/>
              </a:lnSpc>
              <a:spcBef>
                <a:spcPts val="15"/>
              </a:spcBef>
            </a:pPr>
            <a:endParaRPr sz="1150" dirty="0">
              <a:latin typeface="Montserrat"/>
              <a:cs typeface="Montserrat"/>
            </a:endParaRPr>
          </a:p>
          <a:p>
            <a:pPr marL="12700">
              <a:lnSpc>
                <a:spcPct val="100000"/>
              </a:lnSpc>
              <a:spcBef>
                <a:spcPts val="5"/>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nSpc>
                <a:spcPct val="100000"/>
              </a:lnSpc>
              <a:spcBef>
                <a:spcPts val="20"/>
              </a:spcBef>
            </a:pPr>
            <a:r>
              <a:rPr sz="1150" dirty="0">
                <a:solidFill>
                  <a:srgbClr val="231F20"/>
                </a:solidFill>
                <a:latin typeface="Montserrat"/>
                <a:cs typeface="Montserrat"/>
              </a:rPr>
              <a:t>A</a:t>
            </a:r>
            <a:r>
              <a:rPr sz="1150" spc="-40" dirty="0">
                <a:solidFill>
                  <a:srgbClr val="231F20"/>
                </a:solidFill>
                <a:latin typeface="Montserrat"/>
                <a:cs typeface="Montserrat"/>
              </a:rPr>
              <a:t> </a:t>
            </a:r>
            <a:r>
              <a:rPr sz="1150" dirty="0">
                <a:solidFill>
                  <a:srgbClr val="231F20"/>
                </a:solidFill>
                <a:latin typeface="Montserrat"/>
                <a:cs typeface="Montserrat"/>
              </a:rPr>
              <a:t>Level</a:t>
            </a:r>
            <a:r>
              <a:rPr sz="1150" spc="-40" dirty="0">
                <a:solidFill>
                  <a:srgbClr val="231F20"/>
                </a:solidFill>
                <a:latin typeface="Montserrat"/>
                <a:cs typeface="Montserrat"/>
              </a:rPr>
              <a:t> </a:t>
            </a:r>
            <a:r>
              <a:rPr sz="1150" spc="-10" dirty="0">
                <a:solidFill>
                  <a:srgbClr val="231F20"/>
                </a:solidFill>
                <a:latin typeface="Montserrat"/>
                <a:cs typeface="Montserrat"/>
              </a:rPr>
              <a:t>History</a:t>
            </a:r>
            <a:endParaRPr sz="1150" dirty="0">
              <a:latin typeface="Montserrat"/>
              <a:cs typeface="Montserrat"/>
            </a:endParaRPr>
          </a:p>
          <a:p>
            <a:pPr marL="12700" marR="4354195">
              <a:lnSpc>
                <a:spcPct val="101400"/>
              </a:lnSpc>
            </a:pPr>
            <a:r>
              <a:rPr sz="1150" dirty="0">
                <a:solidFill>
                  <a:srgbClr val="231F20"/>
                </a:solidFill>
                <a:latin typeface="Montserrat"/>
                <a:cs typeface="Montserrat"/>
              </a:rPr>
              <a:t>A</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25" dirty="0">
                <a:solidFill>
                  <a:srgbClr val="231F20"/>
                </a:solidFill>
                <a:latin typeface="Montserrat"/>
                <a:cs typeface="Montserrat"/>
              </a:rPr>
              <a:t> </a:t>
            </a:r>
            <a:r>
              <a:rPr sz="1150" dirty="0">
                <a:solidFill>
                  <a:srgbClr val="231F20"/>
                </a:solidFill>
                <a:latin typeface="Montserrat"/>
                <a:cs typeface="Montserrat"/>
              </a:rPr>
              <a:t>Law</a:t>
            </a:r>
            <a:r>
              <a:rPr sz="1150" spc="-25" dirty="0">
                <a:solidFill>
                  <a:srgbClr val="231F20"/>
                </a:solidFill>
                <a:latin typeface="Montserrat"/>
                <a:cs typeface="Montserrat"/>
              </a:rPr>
              <a:t> </a:t>
            </a:r>
            <a:r>
              <a:rPr sz="1150" dirty="0">
                <a:solidFill>
                  <a:srgbClr val="231F20"/>
                </a:solidFill>
                <a:latin typeface="Montserrat"/>
                <a:cs typeface="Montserrat"/>
              </a:rPr>
              <a:t>(Law</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Economics)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Level</a:t>
            </a:r>
            <a:r>
              <a:rPr sz="1150" spc="-20" dirty="0">
                <a:solidFill>
                  <a:srgbClr val="231F20"/>
                </a:solidFill>
                <a:latin typeface="Montserrat"/>
                <a:cs typeface="Montserrat"/>
              </a:rPr>
              <a:t> </a:t>
            </a:r>
            <a:r>
              <a:rPr sz="1150" spc="-10" dirty="0">
                <a:solidFill>
                  <a:srgbClr val="231F20"/>
                </a:solidFill>
                <a:latin typeface="Montserrat"/>
                <a:cs typeface="Montserrat"/>
              </a:rPr>
              <a:t>Government</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Politics</a:t>
            </a:r>
            <a:endParaRPr sz="1150" dirty="0">
              <a:latin typeface="Montserrat"/>
              <a:cs typeface="Montserrat"/>
            </a:endParaRPr>
          </a:p>
          <a:p>
            <a:pPr>
              <a:lnSpc>
                <a:spcPct val="100000"/>
              </a:lnSpc>
              <a:spcBef>
                <a:spcPts val="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a:p>
            <a:pPr marL="12700" marR="115570">
              <a:lnSpc>
                <a:spcPct val="101400"/>
              </a:lnSpc>
            </a:pPr>
            <a:r>
              <a:rPr sz="1150" dirty="0">
                <a:solidFill>
                  <a:srgbClr val="231F20"/>
                </a:solidFill>
                <a:latin typeface="Montserrat"/>
                <a:cs typeface="Montserrat"/>
              </a:rPr>
              <a:t>History</a:t>
            </a:r>
            <a:r>
              <a:rPr sz="1150" spc="-25" dirty="0">
                <a:solidFill>
                  <a:srgbClr val="231F20"/>
                </a:solidFill>
                <a:latin typeface="Montserrat"/>
                <a:cs typeface="Montserrat"/>
              </a:rPr>
              <a:t> </a:t>
            </a:r>
            <a:r>
              <a:rPr sz="1150" dirty="0">
                <a:solidFill>
                  <a:srgbClr val="231F20"/>
                </a:solidFill>
                <a:latin typeface="Montserrat"/>
                <a:cs typeface="Montserrat"/>
              </a:rPr>
              <a:t>GCSE</a:t>
            </a:r>
            <a:r>
              <a:rPr sz="1150" spc="-20"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dirty="0">
                <a:solidFill>
                  <a:srgbClr val="231F20"/>
                </a:solidFill>
                <a:latin typeface="Montserrat"/>
                <a:cs typeface="Montserrat"/>
              </a:rPr>
              <a:t>highly</a:t>
            </a:r>
            <a:r>
              <a:rPr sz="1150" spc="-25" dirty="0">
                <a:solidFill>
                  <a:srgbClr val="231F20"/>
                </a:solidFill>
                <a:latin typeface="Montserrat"/>
                <a:cs typeface="Montserrat"/>
              </a:rPr>
              <a:t> </a:t>
            </a:r>
            <a:r>
              <a:rPr sz="1150" dirty="0">
                <a:solidFill>
                  <a:srgbClr val="231F20"/>
                </a:solidFill>
                <a:latin typeface="Montserrat"/>
                <a:cs typeface="Montserrat"/>
              </a:rPr>
              <a:t>valued</a:t>
            </a:r>
            <a:r>
              <a:rPr sz="1150" spc="-20" dirty="0">
                <a:solidFill>
                  <a:srgbClr val="231F20"/>
                </a:solidFill>
                <a:latin typeface="Montserrat"/>
                <a:cs typeface="Montserrat"/>
              </a:rPr>
              <a:t> </a:t>
            </a:r>
            <a:r>
              <a:rPr sz="1150" dirty="0">
                <a:solidFill>
                  <a:srgbClr val="231F20"/>
                </a:solidFill>
                <a:latin typeface="Montserrat"/>
                <a:cs typeface="Montserrat"/>
              </a:rPr>
              <a:t>by</a:t>
            </a:r>
            <a:r>
              <a:rPr sz="1150" spc="-20" dirty="0">
                <a:solidFill>
                  <a:srgbClr val="231F20"/>
                </a:solidFill>
                <a:latin typeface="Montserrat"/>
                <a:cs typeface="Montserrat"/>
              </a:rPr>
              <a:t> </a:t>
            </a:r>
            <a:r>
              <a:rPr sz="1150" spc="-10" dirty="0">
                <a:solidFill>
                  <a:srgbClr val="231F20"/>
                </a:solidFill>
                <a:latin typeface="Montserrat"/>
                <a:cs typeface="Montserrat"/>
              </a:rPr>
              <a:t>employers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can</a:t>
            </a:r>
            <a:r>
              <a:rPr sz="1150" spc="-20" dirty="0">
                <a:solidFill>
                  <a:srgbClr val="231F20"/>
                </a:solidFill>
                <a:latin typeface="Montserrat"/>
                <a:cs typeface="Montserrat"/>
              </a:rPr>
              <a:t> </a:t>
            </a:r>
            <a:r>
              <a:rPr sz="1150" dirty="0">
                <a:solidFill>
                  <a:srgbClr val="231F20"/>
                </a:solidFill>
                <a:latin typeface="Montserrat"/>
                <a:cs typeface="Montserrat"/>
              </a:rPr>
              <a:t>lead</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spc="-10" dirty="0">
                <a:solidFill>
                  <a:srgbClr val="231F20"/>
                </a:solidFill>
                <a:latin typeface="Montserrat"/>
                <a:cs typeface="Montserrat"/>
              </a:rPr>
              <a:t>towards</a:t>
            </a:r>
            <a:r>
              <a:rPr sz="1150" spc="-20" dirty="0">
                <a:solidFill>
                  <a:srgbClr val="231F20"/>
                </a:solidFill>
                <a:latin typeface="Montserrat"/>
                <a:cs typeface="Montserrat"/>
              </a:rPr>
              <a:t> </a:t>
            </a:r>
            <a:r>
              <a:rPr sz="1150" dirty="0">
                <a:solidFill>
                  <a:srgbClr val="231F20"/>
                </a:solidFill>
                <a:latin typeface="Montserrat"/>
                <a:cs typeface="Montserrat"/>
              </a:rPr>
              <a:t>different</a:t>
            </a:r>
            <a:r>
              <a:rPr sz="1150" spc="-20" dirty="0">
                <a:solidFill>
                  <a:srgbClr val="231F20"/>
                </a:solidFill>
                <a:latin typeface="Montserrat"/>
                <a:cs typeface="Montserrat"/>
              </a:rPr>
              <a:t> </a:t>
            </a:r>
            <a:r>
              <a:rPr sz="1150" spc="-10" dirty="0">
                <a:solidFill>
                  <a:srgbClr val="231F20"/>
                </a:solidFill>
                <a:latin typeface="Montserrat"/>
                <a:cs typeface="Montserrat"/>
              </a:rPr>
              <a:t>careers, </a:t>
            </a:r>
            <a:r>
              <a:rPr sz="1150" dirty="0">
                <a:solidFill>
                  <a:srgbClr val="231F20"/>
                </a:solidFill>
                <a:latin typeface="Montserrat"/>
                <a:cs typeface="Montserrat"/>
              </a:rPr>
              <a:t>such</a:t>
            </a:r>
            <a:r>
              <a:rPr sz="1150" spc="-30" dirty="0">
                <a:solidFill>
                  <a:srgbClr val="231F20"/>
                </a:solidFill>
                <a:latin typeface="Montserrat"/>
                <a:cs typeface="Montserrat"/>
              </a:rPr>
              <a:t> </a:t>
            </a:r>
            <a:r>
              <a:rPr sz="1150" spc="-25" dirty="0">
                <a:solidFill>
                  <a:srgbClr val="231F20"/>
                </a:solidFill>
                <a:latin typeface="Montserrat"/>
                <a:cs typeface="Montserrat"/>
              </a:rPr>
              <a:t>as:</a:t>
            </a:r>
            <a:endParaRPr sz="1150" dirty="0">
              <a:latin typeface="Montserrat"/>
              <a:cs typeface="Montserrat"/>
            </a:endParaRPr>
          </a:p>
        </p:txBody>
      </p:sp>
      <p:sp>
        <p:nvSpPr>
          <p:cNvPr id="4" name="object 4"/>
          <p:cNvSpPr txBox="1"/>
          <p:nvPr/>
        </p:nvSpPr>
        <p:spPr>
          <a:xfrm>
            <a:off x="347300" y="8351676"/>
            <a:ext cx="1644014" cy="1714500"/>
          </a:xfrm>
          <a:prstGeom prst="rect">
            <a:avLst/>
          </a:prstGeom>
        </p:spPr>
        <p:txBody>
          <a:bodyPr vert="horz" wrap="square" lIns="0" tIns="78740" rIns="0" bIns="0" rtlCol="0">
            <a:spAutoFit/>
          </a:bodyPr>
          <a:lstStyle/>
          <a:p>
            <a:pPr marL="240665" indent="-227965">
              <a:lnSpc>
                <a:spcPct val="100000"/>
              </a:lnSpc>
              <a:spcBef>
                <a:spcPts val="620"/>
              </a:spcBef>
              <a:buChar char="•"/>
              <a:tabLst>
                <a:tab pos="240665" algn="l"/>
              </a:tabLst>
            </a:pPr>
            <a:r>
              <a:rPr sz="1150" dirty="0">
                <a:solidFill>
                  <a:srgbClr val="231F20"/>
                </a:solidFill>
                <a:latin typeface="Montserrat"/>
                <a:cs typeface="Montserrat"/>
              </a:rPr>
              <a:t>History</a:t>
            </a:r>
            <a:r>
              <a:rPr sz="1150" spc="-55" dirty="0">
                <a:solidFill>
                  <a:srgbClr val="231F20"/>
                </a:solidFill>
                <a:latin typeface="Montserrat"/>
                <a:cs typeface="Montserrat"/>
              </a:rPr>
              <a:t> </a:t>
            </a:r>
            <a:r>
              <a:rPr sz="1150" spc="-10" dirty="0">
                <a:solidFill>
                  <a:srgbClr val="231F20"/>
                </a:solidFill>
                <a:latin typeface="Montserrat"/>
                <a:cs typeface="Montserrat"/>
              </a:rPr>
              <a:t>teacher</a:t>
            </a:r>
            <a:endParaRPr sz="1150">
              <a:latin typeface="Montserrat"/>
              <a:cs typeface="Montserrat"/>
            </a:endParaRPr>
          </a:p>
          <a:p>
            <a:pPr marL="240665" indent="-227965">
              <a:lnSpc>
                <a:spcPct val="100000"/>
              </a:lnSpc>
              <a:spcBef>
                <a:spcPts val="520"/>
              </a:spcBef>
              <a:buChar char="•"/>
              <a:tabLst>
                <a:tab pos="240665" algn="l"/>
              </a:tabLst>
            </a:pPr>
            <a:r>
              <a:rPr sz="1150" spc="-10" dirty="0">
                <a:solidFill>
                  <a:srgbClr val="231F20"/>
                </a:solidFill>
                <a:latin typeface="Montserrat"/>
                <a:cs typeface="Montserrat"/>
              </a:rPr>
              <a:t>Barrister</a:t>
            </a:r>
            <a:endParaRPr sz="1150">
              <a:latin typeface="Montserrat"/>
              <a:cs typeface="Montserrat"/>
            </a:endParaRPr>
          </a:p>
          <a:p>
            <a:pPr marL="240665" indent="-227965">
              <a:lnSpc>
                <a:spcPct val="100000"/>
              </a:lnSpc>
              <a:spcBef>
                <a:spcPts val="520"/>
              </a:spcBef>
              <a:buChar char="•"/>
              <a:tabLst>
                <a:tab pos="240665" algn="l"/>
              </a:tabLst>
            </a:pPr>
            <a:r>
              <a:rPr sz="1150" spc="-10" dirty="0">
                <a:solidFill>
                  <a:srgbClr val="231F20"/>
                </a:solidFill>
                <a:latin typeface="Montserrat"/>
                <a:cs typeface="Montserrat"/>
              </a:rPr>
              <a:t>Solicitor</a:t>
            </a:r>
            <a:endParaRPr sz="115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Civil</a:t>
            </a:r>
            <a:r>
              <a:rPr sz="1150" spc="-25" dirty="0">
                <a:solidFill>
                  <a:srgbClr val="231F20"/>
                </a:solidFill>
                <a:latin typeface="Montserrat"/>
                <a:cs typeface="Montserrat"/>
              </a:rPr>
              <a:t> </a:t>
            </a:r>
            <a:r>
              <a:rPr sz="1150" spc="-10" dirty="0">
                <a:solidFill>
                  <a:srgbClr val="231F20"/>
                </a:solidFill>
                <a:latin typeface="Montserrat"/>
                <a:cs typeface="Montserrat"/>
              </a:rPr>
              <a:t>Servant</a:t>
            </a:r>
            <a:endParaRPr sz="1150">
              <a:latin typeface="Montserrat"/>
              <a:cs typeface="Montserrat"/>
            </a:endParaRPr>
          </a:p>
          <a:p>
            <a:pPr marL="240665" indent="-227965">
              <a:lnSpc>
                <a:spcPct val="100000"/>
              </a:lnSpc>
              <a:spcBef>
                <a:spcPts val="515"/>
              </a:spcBef>
              <a:buChar char="•"/>
              <a:tabLst>
                <a:tab pos="240665" algn="l"/>
              </a:tabLst>
            </a:pPr>
            <a:r>
              <a:rPr sz="1150" spc="-10" dirty="0">
                <a:solidFill>
                  <a:srgbClr val="231F20"/>
                </a:solidFill>
                <a:latin typeface="Montserrat"/>
                <a:cs typeface="Montserrat"/>
              </a:rPr>
              <a:t>Journalist</a:t>
            </a:r>
            <a:endParaRPr sz="1150">
              <a:latin typeface="Montserrat"/>
              <a:cs typeface="Montserrat"/>
            </a:endParaRPr>
          </a:p>
          <a:p>
            <a:pPr marL="240665" indent="-227965">
              <a:lnSpc>
                <a:spcPct val="100000"/>
              </a:lnSpc>
              <a:spcBef>
                <a:spcPts val="520"/>
              </a:spcBef>
              <a:buChar char="•"/>
              <a:tabLst>
                <a:tab pos="240665" algn="l"/>
              </a:tabLst>
            </a:pPr>
            <a:r>
              <a:rPr sz="1150" spc="-10" dirty="0">
                <a:solidFill>
                  <a:srgbClr val="231F20"/>
                </a:solidFill>
                <a:latin typeface="Montserrat"/>
                <a:cs typeface="Montserrat"/>
              </a:rPr>
              <a:t>Librarian</a:t>
            </a:r>
            <a:endParaRPr sz="115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Political</a:t>
            </a:r>
            <a:r>
              <a:rPr sz="1150" spc="-55" dirty="0">
                <a:solidFill>
                  <a:srgbClr val="231F20"/>
                </a:solidFill>
                <a:latin typeface="Montserrat"/>
                <a:cs typeface="Montserrat"/>
              </a:rPr>
              <a:t> </a:t>
            </a:r>
            <a:r>
              <a:rPr sz="1150" spc="-10" dirty="0">
                <a:solidFill>
                  <a:srgbClr val="231F20"/>
                </a:solidFill>
                <a:latin typeface="Montserrat"/>
                <a:cs typeface="Montserrat"/>
              </a:rPr>
              <a:t>researcher</a:t>
            </a:r>
            <a:endParaRPr sz="1150">
              <a:latin typeface="Montserrat"/>
              <a:cs typeface="Montserrat"/>
            </a:endParaRPr>
          </a:p>
        </p:txBody>
      </p:sp>
      <p:sp>
        <p:nvSpPr>
          <p:cNvPr id="5" name="object 5"/>
          <p:cNvSpPr txBox="1"/>
          <p:nvPr/>
        </p:nvSpPr>
        <p:spPr>
          <a:xfrm>
            <a:off x="3861409" y="8351530"/>
            <a:ext cx="2372995" cy="1473200"/>
          </a:xfrm>
          <a:prstGeom prst="rect">
            <a:avLst/>
          </a:prstGeom>
        </p:spPr>
        <p:txBody>
          <a:bodyPr vert="horz" wrap="square" lIns="0" tIns="78740" rIns="0" bIns="0" rtlCol="0">
            <a:spAutoFit/>
          </a:bodyPr>
          <a:lstStyle/>
          <a:p>
            <a:pPr marL="240665" indent="-227965">
              <a:lnSpc>
                <a:spcPct val="100000"/>
              </a:lnSpc>
              <a:spcBef>
                <a:spcPts val="620"/>
              </a:spcBef>
              <a:buChar char="•"/>
              <a:tabLst>
                <a:tab pos="240665" algn="l"/>
              </a:tabLst>
            </a:pPr>
            <a:r>
              <a:rPr sz="1150" spc="-10" dirty="0">
                <a:solidFill>
                  <a:srgbClr val="231F20"/>
                </a:solidFill>
                <a:latin typeface="Montserrat"/>
                <a:cs typeface="Montserrat"/>
              </a:rPr>
              <a:t>Archaeologist</a:t>
            </a:r>
            <a:endParaRPr sz="1150">
              <a:latin typeface="Montserrat"/>
              <a:cs typeface="Montserrat"/>
            </a:endParaRPr>
          </a:p>
          <a:p>
            <a:pPr marL="240665" indent="-227965">
              <a:lnSpc>
                <a:spcPct val="100000"/>
              </a:lnSpc>
              <a:spcBef>
                <a:spcPts val="520"/>
              </a:spcBef>
              <a:buChar char="•"/>
              <a:tabLst>
                <a:tab pos="240665" algn="l"/>
              </a:tabLst>
            </a:pPr>
            <a:r>
              <a:rPr sz="1150" spc="-10" dirty="0">
                <a:solidFill>
                  <a:srgbClr val="231F20"/>
                </a:solidFill>
                <a:latin typeface="Montserrat"/>
                <a:cs typeface="Montserrat"/>
              </a:rPr>
              <a:t>Activist</a:t>
            </a:r>
            <a:endParaRPr sz="115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Building </a:t>
            </a:r>
            <a:r>
              <a:rPr sz="1150" spc="-10" dirty="0">
                <a:solidFill>
                  <a:srgbClr val="231F20"/>
                </a:solidFill>
                <a:latin typeface="Montserrat"/>
                <a:cs typeface="Montserrat"/>
              </a:rPr>
              <a:t>conservation</a:t>
            </a:r>
            <a:endParaRPr sz="115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Heritage,</a:t>
            </a:r>
            <a:r>
              <a:rPr sz="1150" spc="-20" dirty="0">
                <a:solidFill>
                  <a:srgbClr val="231F20"/>
                </a:solidFill>
                <a:latin typeface="Montserrat"/>
                <a:cs typeface="Montserrat"/>
              </a:rPr>
              <a:t> </a:t>
            </a:r>
            <a:r>
              <a:rPr sz="1150" spc="-10" dirty="0">
                <a:solidFill>
                  <a:srgbClr val="231F20"/>
                </a:solidFill>
                <a:latin typeface="Montserrat"/>
                <a:cs typeface="Montserrat"/>
              </a:rPr>
              <a:t>tourism</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leisure</a:t>
            </a:r>
            <a:endParaRPr sz="115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Museum</a:t>
            </a:r>
            <a:r>
              <a:rPr sz="1150" spc="-55" dirty="0">
                <a:solidFill>
                  <a:srgbClr val="231F20"/>
                </a:solidFill>
                <a:latin typeface="Montserrat"/>
                <a:cs typeface="Montserrat"/>
              </a:rPr>
              <a:t> </a:t>
            </a:r>
            <a:r>
              <a:rPr sz="1150" spc="-10" dirty="0">
                <a:solidFill>
                  <a:srgbClr val="231F20"/>
                </a:solidFill>
                <a:latin typeface="Montserrat"/>
                <a:cs typeface="Montserrat"/>
              </a:rPr>
              <a:t>administration</a:t>
            </a:r>
            <a:endParaRPr sz="1150">
              <a:latin typeface="Montserrat"/>
              <a:cs typeface="Montserrat"/>
            </a:endParaRPr>
          </a:p>
          <a:p>
            <a:pPr marL="240665" indent="-227965">
              <a:lnSpc>
                <a:spcPct val="100000"/>
              </a:lnSpc>
              <a:spcBef>
                <a:spcPts val="515"/>
              </a:spcBef>
              <a:buChar char="•"/>
              <a:tabLst>
                <a:tab pos="240665" algn="l"/>
              </a:tabLst>
            </a:pPr>
            <a:r>
              <a:rPr sz="1150" dirty="0">
                <a:solidFill>
                  <a:srgbClr val="231F20"/>
                </a:solidFill>
                <a:latin typeface="Montserrat"/>
                <a:cs typeface="Montserrat"/>
              </a:rPr>
              <a:t>TV</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radio</a:t>
            </a:r>
            <a:r>
              <a:rPr sz="1150" spc="-15" dirty="0">
                <a:solidFill>
                  <a:srgbClr val="231F20"/>
                </a:solidFill>
                <a:latin typeface="Montserrat"/>
                <a:cs typeface="Montserrat"/>
              </a:rPr>
              <a:t> </a:t>
            </a:r>
            <a:r>
              <a:rPr sz="1150" spc="-10" dirty="0">
                <a:solidFill>
                  <a:srgbClr val="231F20"/>
                </a:solidFill>
                <a:latin typeface="Montserrat"/>
                <a:cs typeface="Montserrat"/>
              </a:rPr>
              <a:t>research</a:t>
            </a:r>
            <a:endParaRPr sz="1150">
              <a:latin typeface="Montserrat"/>
              <a:cs typeface="Montserra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835660">
              <a:lnSpc>
                <a:spcPct val="100000"/>
              </a:lnSpc>
              <a:spcBef>
                <a:spcPts val="100"/>
              </a:spcBef>
            </a:pPr>
            <a:r>
              <a:rPr dirty="0"/>
              <a:t>GCSE</a:t>
            </a:r>
            <a:r>
              <a:rPr spc="-45" dirty="0"/>
              <a:t> </a:t>
            </a:r>
            <a:r>
              <a:rPr dirty="0"/>
              <a:t>Religious</a:t>
            </a:r>
            <a:r>
              <a:rPr spc="-45" dirty="0"/>
              <a:t> </a:t>
            </a:r>
            <a:r>
              <a:rPr dirty="0"/>
              <a:t>Education</a:t>
            </a:r>
            <a:r>
              <a:rPr spc="-45" dirty="0"/>
              <a:t> </a:t>
            </a:r>
            <a:r>
              <a:rPr spc="-20" dirty="0"/>
              <a:t>(RE)</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2799" y="8376593"/>
            <a:ext cx="2726055" cy="1244600"/>
          </a:xfrm>
          <a:prstGeom prst="rect">
            <a:avLst/>
          </a:prstGeom>
        </p:spPr>
        <p:txBody>
          <a:bodyPr vert="horz" wrap="square" lIns="0" tIns="40640" rIns="0" bIns="0" rtlCol="0">
            <a:spAutoFit/>
          </a:bodyPr>
          <a:lstStyle/>
          <a:p>
            <a:pPr marL="240665" indent="-227965">
              <a:lnSpc>
                <a:spcPct val="100000"/>
              </a:lnSpc>
              <a:spcBef>
                <a:spcPts val="320"/>
              </a:spcBef>
              <a:buChar char="•"/>
              <a:tabLst>
                <a:tab pos="240665" algn="l"/>
              </a:tabLst>
            </a:pPr>
            <a:r>
              <a:rPr sz="1150" dirty="0">
                <a:solidFill>
                  <a:srgbClr val="231F20"/>
                </a:solidFill>
                <a:latin typeface="Montserrat"/>
                <a:cs typeface="Montserrat"/>
              </a:rPr>
              <a:t>Advice</a:t>
            </a:r>
            <a:r>
              <a:rPr sz="1150" spc="-65" dirty="0">
                <a:solidFill>
                  <a:srgbClr val="231F20"/>
                </a:solidFill>
                <a:latin typeface="Montserrat"/>
                <a:cs typeface="Montserrat"/>
              </a:rPr>
              <a:t> </a:t>
            </a:r>
            <a:r>
              <a:rPr sz="1150" spc="-10" dirty="0">
                <a:solidFill>
                  <a:srgbClr val="231F20"/>
                </a:solidFill>
                <a:latin typeface="Montserrat"/>
                <a:cs typeface="Montserrat"/>
              </a:rPr>
              <a:t>worker.</a:t>
            </a:r>
            <a:endParaRPr sz="1150">
              <a:latin typeface="Montserrat"/>
              <a:cs typeface="Montserrat"/>
            </a:endParaRPr>
          </a:p>
          <a:p>
            <a:pPr marL="240665" indent="-227965">
              <a:lnSpc>
                <a:spcPct val="100000"/>
              </a:lnSpc>
              <a:spcBef>
                <a:spcPts val="219"/>
              </a:spcBef>
              <a:buChar char="•"/>
              <a:tabLst>
                <a:tab pos="240665" algn="l"/>
              </a:tabLst>
            </a:pPr>
            <a:r>
              <a:rPr sz="1150" spc="-10" dirty="0">
                <a:solidFill>
                  <a:srgbClr val="231F20"/>
                </a:solidFill>
                <a:latin typeface="Montserrat"/>
                <a:cs typeface="Montserrat"/>
              </a:rPr>
              <a:t>Archivist.</a:t>
            </a:r>
            <a:endParaRPr sz="1150">
              <a:latin typeface="Montserrat"/>
              <a:cs typeface="Montserrat"/>
            </a:endParaRPr>
          </a:p>
          <a:p>
            <a:pPr marL="240665" indent="-227965">
              <a:lnSpc>
                <a:spcPct val="100000"/>
              </a:lnSpc>
              <a:spcBef>
                <a:spcPts val="215"/>
              </a:spcBef>
              <a:buChar char="•"/>
              <a:tabLst>
                <a:tab pos="240665" algn="l"/>
              </a:tabLst>
            </a:pPr>
            <a:r>
              <a:rPr sz="1150" dirty="0">
                <a:solidFill>
                  <a:srgbClr val="231F20"/>
                </a:solidFill>
                <a:latin typeface="Montserrat"/>
                <a:cs typeface="Montserrat"/>
              </a:rPr>
              <a:t>Charity</a:t>
            </a:r>
            <a:r>
              <a:rPr sz="1150" spc="-35" dirty="0">
                <a:solidFill>
                  <a:srgbClr val="231F20"/>
                </a:solidFill>
                <a:latin typeface="Montserrat"/>
                <a:cs typeface="Montserrat"/>
              </a:rPr>
              <a:t> </a:t>
            </a:r>
            <a:r>
              <a:rPr sz="1150" spc="-10" dirty="0">
                <a:solidFill>
                  <a:srgbClr val="231F20"/>
                </a:solidFill>
                <a:latin typeface="Montserrat"/>
                <a:cs typeface="Montserrat"/>
              </a:rPr>
              <a:t>officer.</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Civil</a:t>
            </a:r>
            <a:r>
              <a:rPr sz="1150" spc="-35" dirty="0">
                <a:solidFill>
                  <a:srgbClr val="231F20"/>
                </a:solidFill>
                <a:latin typeface="Montserrat"/>
                <a:cs typeface="Montserrat"/>
              </a:rPr>
              <a:t> </a:t>
            </a:r>
            <a:r>
              <a:rPr sz="1150" dirty="0">
                <a:solidFill>
                  <a:srgbClr val="231F20"/>
                </a:solidFill>
                <a:latin typeface="Montserrat"/>
                <a:cs typeface="Montserrat"/>
              </a:rPr>
              <a:t>Service</a:t>
            </a:r>
            <a:r>
              <a:rPr sz="1150" spc="-35" dirty="0">
                <a:solidFill>
                  <a:srgbClr val="231F20"/>
                </a:solidFill>
                <a:latin typeface="Montserrat"/>
                <a:cs typeface="Montserrat"/>
              </a:rPr>
              <a:t> </a:t>
            </a:r>
            <a:r>
              <a:rPr sz="1150" spc="-10" dirty="0">
                <a:solidFill>
                  <a:srgbClr val="231F20"/>
                </a:solidFill>
                <a:latin typeface="Montserrat"/>
                <a:cs typeface="Montserrat"/>
              </a:rPr>
              <a:t>administrator.</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Community</a:t>
            </a:r>
            <a:r>
              <a:rPr sz="1150" dirty="0">
                <a:solidFill>
                  <a:srgbClr val="231F20"/>
                </a:solidFill>
                <a:latin typeface="Montserrat"/>
                <a:cs typeface="Montserrat"/>
              </a:rPr>
              <a:t> </a:t>
            </a:r>
            <a:r>
              <a:rPr sz="1150" spc="-10" dirty="0">
                <a:solidFill>
                  <a:srgbClr val="231F20"/>
                </a:solidFill>
                <a:latin typeface="Montserrat"/>
                <a:cs typeface="Montserrat"/>
              </a:rPr>
              <a:t>development</a:t>
            </a:r>
            <a:r>
              <a:rPr sz="1150" dirty="0">
                <a:solidFill>
                  <a:srgbClr val="231F20"/>
                </a:solidFill>
                <a:latin typeface="Montserrat"/>
                <a:cs typeface="Montserrat"/>
              </a:rPr>
              <a:t> </a:t>
            </a:r>
            <a:r>
              <a:rPr sz="1150" spc="-10" dirty="0">
                <a:solidFill>
                  <a:srgbClr val="231F20"/>
                </a:solidFill>
                <a:latin typeface="Montserrat"/>
                <a:cs typeface="Montserrat"/>
              </a:rPr>
              <a:t>worker.</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Diplomatic</a:t>
            </a:r>
            <a:r>
              <a:rPr sz="1150" spc="-55" dirty="0">
                <a:solidFill>
                  <a:srgbClr val="231F20"/>
                </a:solidFill>
                <a:latin typeface="Montserrat"/>
                <a:cs typeface="Montserrat"/>
              </a:rPr>
              <a:t> </a:t>
            </a:r>
            <a:r>
              <a:rPr sz="1150" dirty="0">
                <a:solidFill>
                  <a:srgbClr val="231F20"/>
                </a:solidFill>
                <a:latin typeface="Montserrat"/>
                <a:cs typeface="Montserrat"/>
              </a:rPr>
              <a:t>service</a:t>
            </a:r>
            <a:r>
              <a:rPr sz="1150" spc="-50" dirty="0">
                <a:solidFill>
                  <a:srgbClr val="231F20"/>
                </a:solidFill>
                <a:latin typeface="Montserrat"/>
                <a:cs typeface="Montserrat"/>
              </a:rPr>
              <a:t> </a:t>
            </a:r>
            <a:r>
              <a:rPr sz="1150" spc="-10" dirty="0">
                <a:solidFill>
                  <a:srgbClr val="231F20"/>
                </a:solidFill>
                <a:latin typeface="Montserrat"/>
                <a:cs typeface="Montserrat"/>
              </a:rPr>
              <a:t>officer.</a:t>
            </a:r>
            <a:endParaRPr sz="1150">
              <a:latin typeface="Montserrat"/>
              <a:cs typeface="Montserrat"/>
            </a:endParaRPr>
          </a:p>
        </p:txBody>
      </p:sp>
      <p:sp>
        <p:nvSpPr>
          <p:cNvPr id="4" name="object 4"/>
          <p:cNvSpPr txBox="1"/>
          <p:nvPr/>
        </p:nvSpPr>
        <p:spPr>
          <a:xfrm>
            <a:off x="3843471" y="8376301"/>
            <a:ext cx="3079115" cy="1041400"/>
          </a:xfrm>
          <a:prstGeom prst="rect">
            <a:avLst/>
          </a:prstGeom>
        </p:spPr>
        <p:txBody>
          <a:bodyPr vert="horz" wrap="square" lIns="0" tIns="40640" rIns="0" bIns="0" rtlCol="0">
            <a:spAutoFit/>
          </a:bodyPr>
          <a:lstStyle/>
          <a:p>
            <a:pPr marL="240665" indent="-227965">
              <a:lnSpc>
                <a:spcPct val="100000"/>
              </a:lnSpc>
              <a:spcBef>
                <a:spcPts val="320"/>
              </a:spcBef>
              <a:buChar char="•"/>
              <a:tabLst>
                <a:tab pos="240665" algn="l"/>
              </a:tabLst>
            </a:pPr>
            <a:r>
              <a:rPr sz="1150" spc="-10" dirty="0">
                <a:solidFill>
                  <a:srgbClr val="231F20"/>
                </a:solidFill>
                <a:latin typeface="Montserrat"/>
                <a:cs typeface="Montserrat"/>
              </a:rPr>
              <a:t>Equality,</a:t>
            </a:r>
            <a:r>
              <a:rPr sz="1150" spc="-30" dirty="0">
                <a:solidFill>
                  <a:srgbClr val="231F20"/>
                </a:solidFill>
                <a:latin typeface="Montserrat"/>
                <a:cs typeface="Montserrat"/>
              </a:rPr>
              <a:t> </a:t>
            </a:r>
            <a:r>
              <a:rPr sz="1150" dirty="0">
                <a:solidFill>
                  <a:srgbClr val="231F20"/>
                </a:solidFill>
                <a:latin typeface="Montserrat"/>
                <a:cs typeface="Montserrat"/>
              </a:rPr>
              <a:t>diversity</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inclusion</a:t>
            </a:r>
            <a:r>
              <a:rPr sz="1150" spc="-30" dirty="0">
                <a:solidFill>
                  <a:srgbClr val="231F20"/>
                </a:solidFill>
                <a:latin typeface="Montserrat"/>
                <a:cs typeface="Montserrat"/>
              </a:rPr>
              <a:t> </a:t>
            </a:r>
            <a:r>
              <a:rPr sz="1150" spc="-10" dirty="0">
                <a:solidFill>
                  <a:srgbClr val="231F20"/>
                </a:solidFill>
                <a:latin typeface="Montserrat"/>
                <a:cs typeface="Montserrat"/>
              </a:rPr>
              <a:t>officer.</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International</a:t>
            </a:r>
            <a:r>
              <a:rPr sz="1150" spc="-35" dirty="0">
                <a:solidFill>
                  <a:srgbClr val="231F20"/>
                </a:solidFill>
                <a:latin typeface="Montserrat"/>
                <a:cs typeface="Montserrat"/>
              </a:rPr>
              <a:t> </a:t>
            </a:r>
            <a:r>
              <a:rPr sz="1150" spc="-10" dirty="0">
                <a:solidFill>
                  <a:srgbClr val="231F20"/>
                </a:solidFill>
                <a:latin typeface="Montserrat"/>
                <a:cs typeface="Montserrat"/>
              </a:rPr>
              <a:t>aid/development</a:t>
            </a:r>
            <a:r>
              <a:rPr sz="1150" spc="-35" dirty="0">
                <a:solidFill>
                  <a:srgbClr val="231F20"/>
                </a:solidFill>
                <a:latin typeface="Montserrat"/>
                <a:cs typeface="Montserrat"/>
              </a:rPr>
              <a:t> </a:t>
            </a:r>
            <a:r>
              <a:rPr sz="1150" spc="-10" dirty="0">
                <a:solidFill>
                  <a:srgbClr val="231F20"/>
                </a:solidFill>
                <a:latin typeface="Montserrat"/>
                <a:cs typeface="Montserrat"/>
              </a:rPr>
              <a:t>worker.</a:t>
            </a:r>
            <a:endParaRPr sz="1150">
              <a:latin typeface="Montserrat"/>
              <a:cs typeface="Montserrat"/>
            </a:endParaRPr>
          </a:p>
          <a:p>
            <a:pPr marL="240665" indent="-227965">
              <a:lnSpc>
                <a:spcPct val="100000"/>
              </a:lnSpc>
              <a:spcBef>
                <a:spcPts val="215"/>
              </a:spcBef>
              <a:buChar char="•"/>
              <a:tabLst>
                <a:tab pos="240665" algn="l"/>
              </a:tabLst>
            </a:pPr>
            <a:r>
              <a:rPr sz="1150" spc="-10" dirty="0">
                <a:solidFill>
                  <a:srgbClr val="231F20"/>
                </a:solidFill>
                <a:latin typeface="Montserrat"/>
                <a:cs typeface="Montserrat"/>
              </a:rPr>
              <a:t>Theologist</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Teacher</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Higher</a:t>
            </a:r>
            <a:r>
              <a:rPr sz="1150" spc="-30" dirty="0">
                <a:solidFill>
                  <a:srgbClr val="231F20"/>
                </a:solidFill>
                <a:latin typeface="Montserrat"/>
                <a:cs typeface="Montserrat"/>
              </a:rPr>
              <a:t> </a:t>
            </a:r>
            <a:r>
              <a:rPr sz="1150" dirty="0">
                <a:solidFill>
                  <a:srgbClr val="231F20"/>
                </a:solidFill>
                <a:latin typeface="Montserrat"/>
                <a:cs typeface="Montserrat"/>
              </a:rPr>
              <a:t>Education</a:t>
            </a:r>
            <a:r>
              <a:rPr sz="1150" spc="-30" dirty="0">
                <a:solidFill>
                  <a:srgbClr val="231F20"/>
                </a:solidFill>
                <a:latin typeface="Montserrat"/>
                <a:cs typeface="Montserrat"/>
              </a:rPr>
              <a:t> </a:t>
            </a:r>
            <a:r>
              <a:rPr sz="1150" spc="-10" dirty="0">
                <a:solidFill>
                  <a:srgbClr val="231F20"/>
                </a:solidFill>
                <a:latin typeface="Montserrat"/>
                <a:cs typeface="Montserrat"/>
              </a:rPr>
              <a:t>Lecturer</a:t>
            </a:r>
            <a:endParaRPr sz="1150">
              <a:latin typeface="Montserrat"/>
              <a:cs typeface="Montserrat"/>
            </a:endParaRPr>
          </a:p>
        </p:txBody>
      </p:sp>
      <p:sp>
        <p:nvSpPr>
          <p:cNvPr id="5" name="object 5"/>
          <p:cNvSpPr txBox="1"/>
          <p:nvPr/>
        </p:nvSpPr>
        <p:spPr>
          <a:xfrm>
            <a:off x="347181" y="727517"/>
            <a:ext cx="6785609" cy="7543165"/>
          </a:xfrm>
          <a:prstGeom prst="rect">
            <a:avLst/>
          </a:prstGeom>
        </p:spPr>
        <p:txBody>
          <a:bodyPr vert="horz" wrap="square" lIns="0" tIns="27939" rIns="0" bIns="0" rtlCol="0">
            <a:spAutoFit/>
          </a:bodyPr>
          <a:lstStyle/>
          <a:p>
            <a:pPr marL="12700">
              <a:lnSpc>
                <a:spcPct val="100000"/>
              </a:lnSpc>
              <a:spcBef>
                <a:spcPts val="219"/>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AQA</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spc="-10" dirty="0">
                <a:solidFill>
                  <a:srgbClr val="231F20"/>
                </a:solidFill>
                <a:latin typeface="Montserrat"/>
                <a:cs typeface="Montserrat"/>
              </a:rPr>
              <a:t>8062)</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dirty="0">
              <a:latin typeface="Montserrat"/>
              <a:cs typeface="Montserrat"/>
            </a:endParaRPr>
          </a:p>
          <a:p>
            <a:pPr marL="12700">
              <a:lnSpc>
                <a:spcPct val="100000"/>
              </a:lnSpc>
              <a:spcBef>
                <a:spcPts val="120"/>
              </a:spcBef>
            </a:pPr>
            <a:r>
              <a:rPr sz="1150" dirty="0" err="1">
                <a:solidFill>
                  <a:srgbClr val="231F20"/>
                </a:solidFill>
                <a:latin typeface="Montserrat"/>
                <a:cs typeface="Montserrat"/>
              </a:rPr>
              <a:t>Mr</a:t>
            </a:r>
            <a:r>
              <a:rPr sz="1150" spc="-15" dirty="0">
                <a:solidFill>
                  <a:srgbClr val="231F20"/>
                </a:solidFill>
                <a:latin typeface="Montserrat"/>
                <a:cs typeface="Montserrat"/>
              </a:rPr>
              <a:t> </a:t>
            </a:r>
            <a:r>
              <a:rPr sz="1150" spc="-10" dirty="0">
                <a:solidFill>
                  <a:srgbClr val="231F20"/>
                </a:solidFill>
                <a:latin typeface="Montserrat"/>
                <a:cs typeface="Montserrat"/>
              </a:rPr>
              <a:t>Denker</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marL="12700" marR="124460">
              <a:lnSpc>
                <a:spcPct val="108700"/>
              </a:lnSpc>
            </a:pPr>
            <a:r>
              <a:rPr sz="1150" dirty="0">
                <a:solidFill>
                  <a:srgbClr val="231F20"/>
                </a:solidFill>
                <a:latin typeface="Montserrat"/>
                <a:cs typeface="Montserrat"/>
              </a:rPr>
              <a:t>During</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GCSE</a:t>
            </a:r>
            <a:r>
              <a:rPr sz="1150" spc="-25" dirty="0">
                <a:solidFill>
                  <a:srgbClr val="231F20"/>
                </a:solidFill>
                <a:latin typeface="Montserrat"/>
                <a:cs typeface="Montserrat"/>
              </a:rPr>
              <a:t> </a:t>
            </a:r>
            <a:r>
              <a:rPr sz="1150" dirty="0">
                <a:solidFill>
                  <a:srgbClr val="231F20"/>
                </a:solidFill>
                <a:latin typeface="Montserrat"/>
                <a:cs typeface="Montserrat"/>
              </a:rPr>
              <a:t>Religious</a:t>
            </a:r>
            <a:r>
              <a:rPr sz="1150" spc="-25" dirty="0">
                <a:solidFill>
                  <a:srgbClr val="231F20"/>
                </a:solidFill>
                <a:latin typeface="Montserrat"/>
                <a:cs typeface="Montserrat"/>
              </a:rPr>
              <a:t> </a:t>
            </a:r>
            <a:r>
              <a:rPr sz="1150" dirty="0">
                <a:solidFill>
                  <a:srgbClr val="231F20"/>
                </a:solidFill>
                <a:latin typeface="Montserrat"/>
                <a:cs typeface="Montserrat"/>
              </a:rPr>
              <a:t>Studies</a:t>
            </a:r>
            <a:r>
              <a:rPr sz="1150" spc="-25" dirty="0">
                <a:solidFill>
                  <a:srgbClr val="231F20"/>
                </a:solidFill>
                <a:latin typeface="Montserrat"/>
                <a:cs typeface="Montserrat"/>
              </a:rPr>
              <a:t> </a:t>
            </a:r>
            <a:r>
              <a:rPr sz="1150" dirty="0">
                <a:solidFill>
                  <a:srgbClr val="231F20"/>
                </a:solidFill>
                <a:latin typeface="Montserrat"/>
                <a:cs typeface="Montserrat"/>
              </a:rPr>
              <a:t>course,</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dirty="0">
                <a:solidFill>
                  <a:srgbClr val="231F20"/>
                </a:solidFill>
                <a:latin typeface="Montserrat"/>
                <a:cs typeface="Montserrat"/>
              </a:rPr>
              <a:t>be</a:t>
            </a:r>
            <a:r>
              <a:rPr sz="1150" spc="-25" dirty="0">
                <a:solidFill>
                  <a:srgbClr val="231F20"/>
                </a:solidFill>
                <a:latin typeface="Montserrat"/>
                <a:cs typeface="Montserrat"/>
              </a:rPr>
              <a:t> </a:t>
            </a:r>
            <a:r>
              <a:rPr sz="1150" dirty="0">
                <a:solidFill>
                  <a:srgbClr val="231F20"/>
                </a:solidFill>
                <a:latin typeface="Montserrat"/>
                <a:cs typeface="Montserrat"/>
              </a:rPr>
              <a:t>studying</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beliefs,</a:t>
            </a:r>
            <a:r>
              <a:rPr sz="1150" spc="-25" dirty="0">
                <a:solidFill>
                  <a:srgbClr val="231F20"/>
                </a:solidFill>
                <a:latin typeface="Montserrat"/>
                <a:cs typeface="Montserrat"/>
              </a:rPr>
              <a:t> </a:t>
            </a:r>
            <a:r>
              <a:rPr sz="1150" spc="-10" dirty="0">
                <a:solidFill>
                  <a:srgbClr val="231F20"/>
                </a:solidFill>
                <a:latin typeface="Montserrat"/>
                <a:cs typeface="Montserrat"/>
              </a:rPr>
              <a:t>teachings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practices</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two</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major</a:t>
            </a:r>
            <a:r>
              <a:rPr sz="1150" spc="-30" dirty="0">
                <a:solidFill>
                  <a:srgbClr val="231F20"/>
                </a:solidFill>
                <a:latin typeface="Montserrat"/>
                <a:cs typeface="Montserrat"/>
              </a:rPr>
              <a:t> </a:t>
            </a:r>
            <a:r>
              <a:rPr sz="1150" dirty="0">
                <a:solidFill>
                  <a:srgbClr val="231F20"/>
                </a:solidFill>
                <a:latin typeface="Montserrat"/>
                <a:cs typeface="Montserrat"/>
              </a:rPr>
              <a:t>world</a:t>
            </a:r>
            <a:r>
              <a:rPr sz="1150" spc="-25" dirty="0">
                <a:solidFill>
                  <a:srgbClr val="231F20"/>
                </a:solidFill>
                <a:latin typeface="Montserrat"/>
                <a:cs typeface="Montserrat"/>
              </a:rPr>
              <a:t> </a:t>
            </a:r>
            <a:r>
              <a:rPr sz="1150" dirty="0">
                <a:solidFill>
                  <a:srgbClr val="231F20"/>
                </a:solidFill>
                <a:latin typeface="Montserrat"/>
                <a:cs typeface="Montserrat"/>
              </a:rPr>
              <a:t>religions;</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addition</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focusing</a:t>
            </a:r>
            <a:r>
              <a:rPr sz="1150" spc="-30" dirty="0">
                <a:solidFill>
                  <a:srgbClr val="231F20"/>
                </a:solidFill>
                <a:latin typeface="Montserrat"/>
                <a:cs typeface="Montserrat"/>
              </a:rPr>
              <a:t> </a:t>
            </a:r>
            <a:r>
              <a:rPr sz="1150" dirty="0">
                <a:solidFill>
                  <a:srgbClr val="231F20"/>
                </a:solidFill>
                <a:latin typeface="Montserrat"/>
                <a:cs typeface="Montserrat"/>
              </a:rPr>
              <a:t>on</a:t>
            </a:r>
            <a:r>
              <a:rPr sz="1150" spc="-25" dirty="0">
                <a:solidFill>
                  <a:srgbClr val="231F20"/>
                </a:solidFill>
                <a:latin typeface="Montserrat"/>
                <a:cs typeface="Montserrat"/>
              </a:rPr>
              <a:t> </a:t>
            </a:r>
            <a:r>
              <a:rPr sz="1150" dirty="0">
                <a:solidFill>
                  <a:srgbClr val="231F20"/>
                </a:solidFill>
                <a:latin typeface="Montserrat"/>
                <a:cs typeface="Montserrat"/>
              </a:rPr>
              <a:t>one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spc="-10" dirty="0">
                <a:solidFill>
                  <a:srgbClr val="231F20"/>
                </a:solidFill>
                <a:latin typeface="Montserrat"/>
                <a:cs typeface="Montserrat"/>
              </a:rPr>
              <a:t>these </a:t>
            </a:r>
            <a:r>
              <a:rPr sz="1150" dirty="0">
                <a:solidFill>
                  <a:srgbClr val="231F20"/>
                </a:solidFill>
                <a:latin typeface="Montserrat"/>
                <a:cs typeface="Montserrat"/>
              </a:rPr>
              <a:t>major</a:t>
            </a:r>
            <a:r>
              <a:rPr sz="1150" spc="-25" dirty="0">
                <a:solidFill>
                  <a:srgbClr val="231F20"/>
                </a:solidFill>
                <a:latin typeface="Montserrat"/>
                <a:cs typeface="Montserrat"/>
              </a:rPr>
              <a:t> </a:t>
            </a:r>
            <a:r>
              <a:rPr sz="1150" dirty="0">
                <a:solidFill>
                  <a:srgbClr val="231F20"/>
                </a:solidFill>
                <a:latin typeface="Montserrat"/>
                <a:cs typeface="Montserrat"/>
              </a:rPr>
              <a:t>world</a:t>
            </a:r>
            <a:r>
              <a:rPr sz="1150" spc="-25" dirty="0">
                <a:solidFill>
                  <a:srgbClr val="231F20"/>
                </a:solidFill>
                <a:latin typeface="Montserrat"/>
                <a:cs typeface="Montserrat"/>
              </a:rPr>
              <a:t> </a:t>
            </a:r>
            <a:r>
              <a:rPr sz="1150" dirty="0">
                <a:solidFill>
                  <a:srgbClr val="231F20"/>
                </a:solidFill>
                <a:latin typeface="Montserrat"/>
                <a:cs typeface="Montserrat"/>
              </a:rPr>
              <a:t>religions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reflect</a:t>
            </a:r>
            <a:r>
              <a:rPr sz="1150" spc="-20" dirty="0">
                <a:solidFill>
                  <a:srgbClr val="231F20"/>
                </a:solidFill>
                <a:latin typeface="Montserrat"/>
                <a:cs typeface="Montserrat"/>
              </a:rPr>
              <a:t> </a:t>
            </a:r>
            <a:r>
              <a:rPr sz="1150" dirty="0">
                <a:solidFill>
                  <a:srgbClr val="231F20"/>
                </a:solidFill>
                <a:latin typeface="Montserrat"/>
                <a:cs typeface="Montserrat"/>
              </a:rPr>
              <a:t>on</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10" dirty="0">
                <a:solidFill>
                  <a:srgbClr val="231F20"/>
                </a:solidFill>
                <a:latin typeface="Montserrat"/>
                <a:cs typeface="Montserrat"/>
              </a:rPr>
              <a:t>religion’s</a:t>
            </a:r>
            <a:r>
              <a:rPr sz="1150" spc="-25" dirty="0">
                <a:solidFill>
                  <a:srgbClr val="231F20"/>
                </a:solidFill>
                <a:latin typeface="Montserrat"/>
                <a:cs typeface="Montserrat"/>
              </a:rPr>
              <a:t> </a:t>
            </a:r>
            <a:r>
              <a:rPr sz="1150" spc="-10" dirty="0">
                <a:solidFill>
                  <a:srgbClr val="231F20"/>
                </a:solidFill>
                <a:latin typeface="Montserrat"/>
                <a:cs typeface="Montserrat"/>
              </a:rPr>
              <a:t>perspective</a:t>
            </a:r>
            <a:r>
              <a:rPr sz="1150" spc="-25" dirty="0">
                <a:solidFill>
                  <a:srgbClr val="231F20"/>
                </a:solidFill>
                <a:latin typeface="Montserrat"/>
                <a:cs typeface="Montserrat"/>
              </a:rPr>
              <a:t> </a:t>
            </a:r>
            <a:r>
              <a:rPr sz="1150" dirty="0">
                <a:solidFill>
                  <a:srgbClr val="231F20"/>
                </a:solidFill>
                <a:latin typeface="Montserrat"/>
                <a:cs typeface="Montserrat"/>
              </a:rPr>
              <a:t>on</a:t>
            </a:r>
            <a:r>
              <a:rPr sz="1150" spc="-20" dirty="0">
                <a:solidFill>
                  <a:srgbClr val="231F20"/>
                </a:solidFill>
                <a:latin typeface="Montserrat"/>
                <a:cs typeface="Montserrat"/>
              </a:rPr>
              <a:t> </a:t>
            </a:r>
            <a:r>
              <a:rPr sz="1150" dirty="0">
                <a:solidFill>
                  <a:srgbClr val="231F20"/>
                </a:solidFill>
                <a:latin typeface="Montserrat"/>
                <a:cs typeface="Montserrat"/>
              </a:rPr>
              <a:t>philosophy</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ethics</a:t>
            </a:r>
            <a:r>
              <a:rPr sz="1150" spc="-25" dirty="0">
                <a:solidFill>
                  <a:srgbClr val="231F20"/>
                </a:solidFill>
                <a:latin typeface="Montserrat"/>
                <a:cs typeface="Montserrat"/>
              </a:rPr>
              <a:t> in</a:t>
            </a:r>
            <a:r>
              <a:rPr sz="1150" spc="50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modern</a:t>
            </a:r>
            <a:r>
              <a:rPr sz="1150" spc="-20" dirty="0">
                <a:solidFill>
                  <a:srgbClr val="231F20"/>
                </a:solidFill>
                <a:latin typeface="Montserrat"/>
                <a:cs typeface="Montserrat"/>
              </a:rPr>
              <a:t> </a:t>
            </a:r>
            <a:r>
              <a:rPr sz="1150" dirty="0">
                <a:solidFill>
                  <a:srgbClr val="231F20"/>
                </a:solidFill>
                <a:latin typeface="Montserrat"/>
                <a:cs typeface="Montserrat"/>
              </a:rPr>
              <a:t>world.</a:t>
            </a:r>
            <a:r>
              <a:rPr sz="1150" spc="260" dirty="0">
                <a:solidFill>
                  <a:srgbClr val="231F20"/>
                </a:solidFill>
                <a:latin typeface="Montserrat"/>
                <a:cs typeface="Montserrat"/>
              </a:rPr>
              <a:t>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have</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opportunity</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develop</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spc="-10" dirty="0">
                <a:solidFill>
                  <a:srgbClr val="231F20"/>
                </a:solidFill>
                <a:latin typeface="Montserrat"/>
                <a:cs typeface="Montserrat"/>
              </a:rPr>
              <a:t>knowledge</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dirty="0">
                <a:solidFill>
                  <a:srgbClr val="231F20"/>
                </a:solidFill>
                <a:latin typeface="Montserrat"/>
                <a:cs typeface="Montserrat"/>
              </a:rPr>
              <a:t>understanding</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outside</a:t>
            </a:r>
            <a:r>
              <a:rPr sz="1150" spc="-30" dirty="0">
                <a:solidFill>
                  <a:srgbClr val="231F20"/>
                </a:solidFill>
                <a:latin typeface="Montserrat"/>
                <a:cs typeface="Montserrat"/>
              </a:rPr>
              <a:t> </a:t>
            </a:r>
            <a:r>
              <a:rPr sz="1150" dirty="0">
                <a:solidFill>
                  <a:srgbClr val="231F20"/>
                </a:solidFill>
                <a:latin typeface="Montserrat"/>
                <a:cs typeface="Montserrat"/>
              </a:rPr>
              <a:t>world</a:t>
            </a:r>
            <a:r>
              <a:rPr sz="1150" spc="-30" dirty="0">
                <a:solidFill>
                  <a:srgbClr val="231F20"/>
                </a:solidFill>
                <a:latin typeface="Montserrat"/>
                <a:cs typeface="Montserrat"/>
              </a:rPr>
              <a:t> </a:t>
            </a:r>
            <a:r>
              <a:rPr sz="1150" dirty="0">
                <a:solidFill>
                  <a:srgbClr val="231F20"/>
                </a:solidFill>
                <a:latin typeface="Montserrat"/>
                <a:cs typeface="Montserrat"/>
              </a:rPr>
              <a:t>through</a:t>
            </a:r>
            <a:r>
              <a:rPr sz="1150" spc="-35" dirty="0">
                <a:solidFill>
                  <a:srgbClr val="231F20"/>
                </a:solidFill>
                <a:latin typeface="Montserrat"/>
                <a:cs typeface="Montserrat"/>
              </a:rPr>
              <a:t> </a:t>
            </a:r>
            <a:r>
              <a:rPr sz="1150" dirty="0">
                <a:solidFill>
                  <a:srgbClr val="231F20"/>
                </a:solidFill>
                <a:latin typeface="Montserrat"/>
                <a:cs typeface="Montserrat"/>
              </a:rPr>
              <a:t>exploration</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impact</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beliefs,</a:t>
            </a:r>
            <a:r>
              <a:rPr sz="1150" spc="-30" dirty="0">
                <a:solidFill>
                  <a:srgbClr val="231F20"/>
                </a:solidFill>
                <a:latin typeface="Montserrat"/>
                <a:cs typeface="Montserrat"/>
              </a:rPr>
              <a:t> </a:t>
            </a:r>
            <a:r>
              <a:rPr sz="1150" spc="-10" dirty="0">
                <a:solidFill>
                  <a:srgbClr val="231F20"/>
                </a:solidFill>
                <a:latin typeface="Montserrat"/>
                <a:cs typeface="Montserrat"/>
              </a:rPr>
              <a:t>teachings, </a:t>
            </a:r>
            <a:r>
              <a:rPr sz="1150" dirty="0">
                <a:solidFill>
                  <a:srgbClr val="231F20"/>
                </a:solidFill>
                <a:latin typeface="Montserrat"/>
                <a:cs typeface="Montserrat"/>
              </a:rPr>
              <a:t>ways</a:t>
            </a:r>
            <a:r>
              <a:rPr sz="1150" spc="-35"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life</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5" dirty="0">
                <a:solidFill>
                  <a:srgbClr val="231F20"/>
                </a:solidFill>
                <a:latin typeface="Montserrat"/>
                <a:cs typeface="Montserrat"/>
              </a:rPr>
              <a:t> </a:t>
            </a:r>
            <a:r>
              <a:rPr sz="1150" dirty="0">
                <a:solidFill>
                  <a:srgbClr val="231F20"/>
                </a:solidFill>
                <a:latin typeface="Montserrat"/>
                <a:cs typeface="Montserrat"/>
              </a:rPr>
              <a:t>expressing</a:t>
            </a:r>
            <a:r>
              <a:rPr sz="1150" spc="-30" dirty="0">
                <a:solidFill>
                  <a:srgbClr val="231F20"/>
                </a:solidFill>
                <a:latin typeface="Montserrat"/>
                <a:cs typeface="Montserrat"/>
              </a:rPr>
              <a:t> </a:t>
            </a:r>
            <a:r>
              <a:rPr sz="1150" dirty="0">
                <a:solidFill>
                  <a:srgbClr val="231F20"/>
                </a:solidFill>
                <a:latin typeface="Montserrat"/>
                <a:cs typeface="Montserrat"/>
              </a:rPr>
              <a:t>meaning</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5" dirty="0">
                <a:solidFill>
                  <a:srgbClr val="231F20"/>
                </a:solidFill>
                <a:latin typeface="Montserrat"/>
                <a:cs typeface="Montserrat"/>
              </a:rPr>
              <a:t> </a:t>
            </a:r>
            <a:r>
              <a:rPr sz="1150" spc="-10" dirty="0">
                <a:solidFill>
                  <a:srgbClr val="231F20"/>
                </a:solidFill>
                <a:latin typeface="Montserrat"/>
                <a:cs typeface="Montserrat"/>
              </a:rPr>
              <a:t>opinion.</a:t>
            </a:r>
            <a:endParaRPr sz="1150" dirty="0">
              <a:latin typeface="Montserrat"/>
              <a:cs typeface="Montserrat"/>
            </a:endParaRPr>
          </a:p>
          <a:p>
            <a:pPr>
              <a:lnSpc>
                <a:spcPct val="100000"/>
              </a:lnSpc>
              <a:spcBef>
                <a:spcPts val="95"/>
              </a:spcBef>
            </a:pPr>
            <a:endParaRPr sz="1150" dirty="0">
              <a:latin typeface="Montserrat"/>
              <a:cs typeface="Montserrat"/>
            </a:endParaRPr>
          </a:p>
          <a:p>
            <a:pPr marL="12700" marR="9525">
              <a:lnSpc>
                <a:spcPct val="108700"/>
              </a:lnSpc>
            </a:pPr>
            <a:r>
              <a:rPr sz="1150" dirty="0">
                <a:solidFill>
                  <a:srgbClr val="231F20"/>
                </a:solidFill>
                <a:latin typeface="Montserrat"/>
                <a:cs typeface="Montserrat"/>
              </a:rPr>
              <a:t>Students</a:t>
            </a:r>
            <a:r>
              <a:rPr sz="1150" spc="-35" dirty="0">
                <a:solidFill>
                  <a:srgbClr val="231F20"/>
                </a:solidFill>
                <a:latin typeface="Montserrat"/>
                <a:cs typeface="Montserrat"/>
              </a:rPr>
              <a:t> </a:t>
            </a:r>
            <a:r>
              <a:rPr sz="1150" dirty="0">
                <a:solidFill>
                  <a:srgbClr val="231F20"/>
                </a:solidFill>
                <a:latin typeface="Montserrat"/>
                <a:cs typeface="Montserrat"/>
              </a:rPr>
              <a:t>will</a:t>
            </a:r>
            <a:r>
              <a:rPr sz="1150" spc="-30" dirty="0">
                <a:solidFill>
                  <a:srgbClr val="231F20"/>
                </a:solidFill>
                <a:latin typeface="Montserrat"/>
                <a:cs typeface="Montserrat"/>
              </a:rPr>
              <a:t> </a:t>
            </a:r>
            <a:r>
              <a:rPr sz="1150" dirty="0">
                <a:solidFill>
                  <a:srgbClr val="231F20"/>
                </a:solidFill>
                <a:latin typeface="Montserrat"/>
                <a:cs typeface="Montserrat"/>
              </a:rPr>
              <a:t>be</a:t>
            </a:r>
            <a:r>
              <a:rPr sz="1150" spc="-30" dirty="0">
                <a:solidFill>
                  <a:srgbClr val="231F20"/>
                </a:solidFill>
                <a:latin typeface="Montserrat"/>
                <a:cs typeface="Montserrat"/>
              </a:rPr>
              <a:t> </a:t>
            </a:r>
            <a:r>
              <a:rPr sz="1150" dirty="0">
                <a:solidFill>
                  <a:srgbClr val="231F20"/>
                </a:solidFill>
                <a:latin typeface="Montserrat"/>
                <a:cs typeface="Montserrat"/>
              </a:rPr>
              <a:t>encouraged</a:t>
            </a:r>
            <a:r>
              <a:rPr sz="1150" spc="-3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express</a:t>
            </a:r>
            <a:r>
              <a:rPr sz="1150" spc="-30" dirty="0">
                <a:solidFill>
                  <a:srgbClr val="231F20"/>
                </a:solidFill>
                <a:latin typeface="Montserrat"/>
                <a:cs typeface="Montserrat"/>
              </a:rPr>
              <a:t> </a:t>
            </a:r>
            <a:r>
              <a:rPr sz="1150" dirty="0">
                <a:solidFill>
                  <a:srgbClr val="231F20"/>
                </a:solidFill>
                <a:latin typeface="Montserrat"/>
                <a:cs typeface="Montserrat"/>
              </a:rPr>
              <a:t>their</a:t>
            </a:r>
            <a:r>
              <a:rPr sz="1150" spc="-30" dirty="0">
                <a:solidFill>
                  <a:srgbClr val="231F20"/>
                </a:solidFill>
                <a:latin typeface="Montserrat"/>
                <a:cs typeface="Montserrat"/>
              </a:rPr>
              <a:t> </a:t>
            </a:r>
            <a:r>
              <a:rPr sz="1150" dirty="0">
                <a:solidFill>
                  <a:srgbClr val="231F20"/>
                </a:solidFill>
                <a:latin typeface="Montserrat"/>
                <a:cs typeface="Montserrat"/>
              </a:rPr>
              <a:t>own</a:t>
            </a:r>
            <a:r>
              <a:rPr sz="1150" spc="-35" dirty="0">
                <a:solidFill>
                  <a:srgbClr val="231F20"/>
                </a:solidFill>
                <a:latin typeface="Montserrat"/>
                <a:cs typeface="Montserrat"/>
              </a:rPr>
              <a:t> </a:t>
            </a:r>
            <a:r>
              <a:rPr sz="1150" dirty="0">
                <a:solidFill>
                  <a:srgbClr val="231F20"/>
                </a:solidFill>
                <a:latin typeface="Montserrat"/>
                <a:cs typeface="Montserrat"/>
              </a:rPr>
              <a:t>informed</a:t>
            </a:r>
            <a:r>
              <a:rPr sz="1150" spc="-30" dirty="0">
                <a:solidFill>
                  <a:srgbClr val="231F20"/>
                </a:solidFill>
                <a:latin typeface="Montserrat"/>
                <a:cs typeface="Montserrat"/>
              </a:rPr>
              <a:t> </a:t>
            </a:r>
            <a:r>
              <a:rPr sz="1150" dirty="0">
                <a:solidFill>
                  <a:srgbClr val="231F20"/>
                </a:solidFill>
                <a:latin typeface="Montserrat"/>
                <a:cs typeface="Montserrat"/>
              </a:rPr>
              <a:t>views</a:t>
            </a:r>
            <a:r>
              <a:rPr sz="1150" spc="-30" dirty="0">
                <a:solidFill>
                  <a:srgbClr val="231F20"/>
                </a:solidFill>
                <a:latin typeface="Montserrat"/>
                <a:cs typeface="Montserrat"/>
              </a:rPr>
              <a:t> </a:t>
            </a:r>
            <a:r>
              <a:rPr sz="1150" dirty="0">
                <a:solidFill>
                  <a:srgbClr val="231F20"/>
                </a:solidFill>
                <a:latin typeface="Montserrat"/>
                <a:cs typeface="Montserrat"/>
              </a:rPr>
              <a:t>on</a:t>
            </a:r>
            <a:r>
              <a:rPr sz="1150" spc="-30" dirty="0">
                <a:solidFill>
                  <a:srgbClr val="231F20"/>
                </a:solidFill>
                <a:latin typeface="Montserrat"/>
                <a:cs typeface="Montserrat"/>
              </a:rPr>
              <a:t> </a:t>
            </a:r>
            <a:r>
              <a:rPr sz="1150" dirty="0">
                <a:solidFill>
                  <a:srgbClr val="231F20"/>
                </a:solidFill>
                <a:latin typeface="Montserrat"/>
                <a:cs typeface="Montserrat"/>
              </a:rPr>
              <a:t>fundamental</a:t>
            </a:r>
            <a:r>
              <a:rPr sz="1150" spc="-35" dirty="0">
                <a:solidFill>
                  <a:srgbClr val="231F20"/>
                </a:solidFill>
                <a:latin typeface="Montserrat"/>
                <a:cs typeface="Montserrat"/>
              </a:rPr>
              <a:t> </a:t>
            </a:r>
            <a:r>
              <a:rPr sz="1150" spc="-10" dirty="0">
                <a:solidFill>
                  <a:srgbClr val="231F20"/>
                </a:solidFill>
                <a:latin typeface="Montserrat"/>
                <a:cs typeface="Montserrat"/>
              </a:rPr>
              <a:t>questions </a:t>
            </a:r>
            <a:r>
              <a:rPr sz="1150" dirty="0">
                <a:solidFill>
                  <a:srgbClr val="231F20"/>
                </a:solidFill>
                <a:latin typeface="Montserrat"/>
                <a:cs typeface="Montserrat"/>
              </a:rPr>
              <a:t>about</a:t>
            </a:r>
            <a:r>
              <a:rPr sz="1150" spc="-35" dirty="0">
                <a:solidFill>
                  <a:srgbClr val="231F20"/>
                </a:solidFill>
                <a:latin typeface="Montserrat"/>
                <a:cs typeface="Montserrat"/>
              </a:rPr>
              <a:t> </a:t>
            </a:r>
            <a:r>
              <a:rPr sz="1150" dirty="0">
                <a:solidFill>
                  <a:srgbClr val="231F20"/>
                </a:solidFill>
                <a:latin typeface="Montserrat"/>
                <a:cs typeface="Montserrat"/>
              </a:rPr>
              <a:t>identity,</a:t>
            </a:r>
            <a:r>
              <a:rPr sz="1150" spc="-30" dirty="0">
                <a:solidFill>
                  <a:srgbClr val="231F20"/>
                </a:solidFill>
                <a:latin typeface="Montserrat"/>
                <a:cs typeface="Montserrat"/>
              </a:rPr>
              <a:t> </a:t>
            </a:r>
            <a:r>
              <a:rPr sz="1150" dirty="0">
                <a:solidFill>
                  <a:srgbClr val="231F20"/>
                </a:solidFill>
                <a:latin typeface="Montserrat"/>
                <a:cs typeface="Montserrat"/>
              </a:rPr>
              <a:t>belonging,</a:t>
            </a:r>
            <a:r>
              <a:rPr sz="1150" spc="-30" dirty="0">
                <a:solidFill>
                  <a:srgbClr val="231F20"/>
                </a:solidFill>
                <a:latin typeface="Montserrat"/>
                <a:cs typeface="Montserrat"/>
              </a:rPr>
              <a:t> </a:t>
            </a:r>
            <a:r>
              <a:rPr sz="1150" dirty="0">
                <a:solidFill>
                  <a:srgbClr val="231F20"/>
                </a:solidFill>
                <a:latin typeface="Montserrat"/>
                <a:cs typeface="Montserrat"/>
              </a:rPr>
              <a:t>meaning,</a:t>
            </a:r>
            <a:r>
              <a:rPr sz="1150" spc="-35" dirty="0">
                <a:solidFill>
                  <a:srgbClr val="231F20"/>
                </a:solidFill>
                <a:latin typeface="Montserrat"/>
                <a:cs typeface="Montserrat"/>
              </a:rPr>
              <a:t> </a:t>
            </a:r>
            <a:r>
              <a:rPr sz="1150" dirty="0">
                <a:solidFill>
                  <a:srgbClr val="231F20"/>
                </a:solidFill>
                <a:latin typeface="Montserrat"/>
                <a:cs typeface="Montserrat"/>
              </a:rPr>
              <a:t>purpose,</a:t>
            </a:r>
            <a:r>
              <a:rPr sz="1150" spc="-30" dirty="0">
                <a:solidFill>
                  <a:srgbClr val="231F20"/>
                </a:solidFill>
                <a:latin typeface="Montserrat"/>
                <a:cs typeface="Montserrat"/>
              </a:rPr>
              <a:t> </a:t>
            </a:r>
            <a:r>
              <a:rPr sz="1150" dirty="0">
                <a:solidFill>
                  <a:srgbClr val="231F20"/>
                </a:solidFill>
                <a:latin typeface="Montserrat"/>
                <a:cs typeface="Montserrat"/>
              </a:rPr>
              <a:t>truth,</a:t>
            </a:r>
            <a:r>
              <a:rPr sz="1150" spc="-30" dirty="0">
                <a:solidFill>
                  <a:srgbClr val="231F20"/>
                </a:solidFill>
                <a:latin typeface="Montserrat"/>
                <a:cs typeface="Montserrat"/>
              </a:rPr>
              <a:t> </a:t>
            </a:r>
            <a:r>
              <a:rPr sz="1150" dirty="0">
                <a:solidFill>
                  <a:srgbClr val="231F20"/>
                </a:solidFill>
                <a:latin typeface="Montserrat"/>
                <a:cs typeface="Montserrat"/>
              </a:rPr>
              <a:t>value</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commitments.</a:t>
            </a:r>
            <a:endParaRPr sz="1150" dirty="0">
              <a:latin typeface="Montserrat"/>
              <a:cs typeface="Montserrat"/>
            </a:endParaRPr>
          </a:p>
          <a:p>
            <a:pPr>
              <a:lnSpc>
                <a:spcPct val="100000"/>
              </a:lnSpc>
              <a:spcBef>
                <a:spcPts val="95"/>
              </a:spcBef>
            </a:pPr>
            <a:endParaRPr sz="1150" dirty="0">
              <a:latin typeface="Montserrat"/>
              <a:cs typeface="Montserrat"/>
            </a:endParaRPr>
          </a:p>
          <a:p>
            <a:pPr marL="12700" marR="5080">
              <a:lnSpc>
                <a:spcPct val="108700"/>
              </a:lnSpc>
              <a:spcBef>
                <a:spcPts val="5"/>
              </a:spcBef>
            </a:pP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10" dirty="0">
                <a:solidFill>
                  <a:srgbClr val="231F20"/>
                </a:solidFill>
                <a:latin typeface="Montserrat"/>
                <a:cs typeface="Montserrat"/>
              </a:rPr>
              <a:t>written</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communications</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acquired</a:t>
            </a:r>
            <a:r>
              <a:rPr sz="1150" spc="-20" dirty="0">
                <a:solidFill>
                  <a:srgbClr val="231F20"/>
                </a:solidFill>
                <a:latin typeface="Montserrat"/>
                <a:cs typeface="Montserrat"/>
              </a:rPr>
              <a:t> </a:t>
            </a:r>
            <a:r>
              <a:rPr sz="1150" dirty="0">
                <a:solidFill>
                  <a:srgbClr val="231F20"/>
                </a:solidFill>
                <a:latin typeface="Montserrat"/>
                <a:cs typeface="Montserrat"/>
              </a:rPr>
              <a:t>during</a:t>
            </a:r>
            <a:r>
              <a:rPr sz="1150" spc="-20" dirty="0">
                <a:solidFill>
                  <a:srgbClr val="231F20"/>
                </a:solidFill>
                <a:latin typeface="Montserrat"/>
                <a:cs typeface="Montserrat"/>
              </a:rPr>
              <a:t> </a:t>
            </a:r>
            <a:r>
              <a:rPr sz="1150" dirty="0">
                <a:solidFill>
                  <a:srgbClr val="231F20"/>
                </a:solidFill>
                <a:latin typeface="Montserrat"/>
                <a:cs typeface="Montserrat"/>
              </a:rPr>
              <a:t>this</a:t>
            </a:r>
            <a:r>
              <a:rPr sz="1150" spc="-15" dirty="0">
                <a:solidFill>
                  <a:srgbClr val="231F20"/>
                </a:solidFill>
                <a:latin typeface="Montserrat"/>
                <a:cs typeface="Montserrat"/>
              </a:rPr>
              <a:t> </a:t>
            </a:r>
            <a:r>
              <a:rPr sz="1150" dirty="0">
                <a:solidFill>
                  <a:srgbClr val="231F20"/>
                </a:solidFill>
                <a:latin typeface="Montserrat"/>
                <a:cs typeface="Montserrat"/>
              </a:rPr>
              <a:t>course</a:t>
            </a:r>
            <a:r>
              <a:rPr sz="1150" spc="-20" dirty="0">
                <a:solidFill>
                  <a:srgbClr val="231F20"/>
                </a:solidFill>
                <a:latin typeface="Montserrat"/>
                <a:cs typeface="Montserrat"/>
              </a:rPr>
              <a:t> </a:t>
            </a:r>
            <a:r>
              <a:rPr sz="1150" dirty="0">
                <a:solidFill>
                  <a:srgbClr val="231F20"/>
                </a:solidFill>
                <a:latin typeface="Montserrat"/>
                <a:cs typeface="Montserrat"/>
              </a:rPr>
              <a:t>are</a:t>
            </a:r>
            <a:r>
              <a:rPr sz="1150" spc="-15" dirty="0">
                <a:solidFill>
                  <a:srgbClr val="231F20"/>
                </a:solidFill>
                <a:latin typeface="Montserrat"/>
                <a:cs typeface="Montserrat"/>
              </a:rPr>
              <a:t> </a:t>
            </a:r>
            <a:r>
              <a:rPr sz="1150" dirty="0">
                <a:solidFill>
                  <a:srgbClr val="231F20"/>
                </a:solidFill>
                <a:latin typeface="Montserrat"/>
                <a:cs typeface="Montserrat"/>
              </a:rPr>
              <a:t>highly</a:t>
            </a:r>
            <a:r>
              <a:rPr sz="1150" spc="-20" dirty="0">
                <a:solidFill>
                  <a:srgbClr val="231F20"/>
                </a:solidFill>
                <a:latin typeface="Montserrat"/>
                <a:cs typeface="Montserrat"/>
              </a:rPr>
              <a:t> </a:t>
            </a:r>
            <a:r>
              <a:rPr sz="1150" dirty="0">
                <a:solidFill>
                  <a:srgbClr val="231F20"/>
                </a:solidFill>
                <a:latin typeface="Montserrat"/>
                <a:cs typeface="Montserrat"/>
              </a:rPr>
              <a:t>sort</a:t>
            </a:r>
            <a:r>
              <a:rPr sz="1150" spc="-15" dirty="0">
                <a:solidFill>
                  <a:srgbClr val="231F20"/>
                </a:solidFill>
                <a:latin typeface="Montserrat"/>
                <a:cs typeface="Montserrat"/>
              </a:rPr>
              <a:t> </a:t>
            </a:r>
            <a:r>
              <a:rPr sz="1150" dirty="0">
                <a:solidFill>
                  <a:srgbClr val="231F20"/>
                </a:solidFill>
                <a:latin typeface="Montserrat"/>
                <a:cs typeface="Montserrat"/>
              </a:rPr>
              <a:t>after</a:t>
            </a:r>
            <a:r>
              <a:rPr sz="1150" spc="-20" dirty="0">
                <a:solidFill>
                  <a:srgbClr val="231F20"/>
                </a:solidFill>
                <a:latin typeface="Montserrat"/>
                <a:cs typeface="Montserrat"/>
              </a:rPr>
              <a:t> </a:t>
            </a:r>
            <a:r>
              <a:rPr sz="1150" dirty="0">
                <a:solidFill>
                  <a:srgbClr val="231F20"/>
                </a:solidFill>
                <a:latin typeface="Montserrat"/>
                <a:cs typeface="Montserrat"/>
              </a:rPr>
              <a:t>by</a:t>
            </a:r>
            <a:r>
              <a:rPr sz="1150" spc="-20" dirty="0">
                <a:solidFill>
                  <a:srgbClr val="231F20"/>
                </a:solidFill>
                <a:latin typeface="Montserrat"/>
                <a:cs typeface="Montserrat"/>
              </a:rPr>
              <a:t> </a:t>
            </a:r>
            <a:r>
              <a:rPr sz="1150" spc="-25" dirty="0">
                <a:solidFill>
                  <a:srgbClr val="231F20"/>
                </a:solidFill>
                <a:latin typeface="Montserrat"/>
                <a:cs typeface="Montserrat"/>
              </a:rPr>
              <a:t>all </a:t>
            </a:r>
            <a:r>
              <a:rPr sz="1150" spc="-10" dirty="0">
                <a:solidFill>
                  <a:srgbClr val="231F20"/>
                </a:solidFill>
                <a:latin typeface="Montserrat"/>
                <a:cs typeface="Montserrat"/>
              </a:rPr>
              <a:t>professions.</a:t>
            </a:r>
            <a:endParaRPr sz="1150" dirty="0">
              <a:latin typeface="Montserrat"/>
              <a:cs typeface="Montserrat"/>
            </a:endParaRPr>
          </a:p>
          <a:p>
            <a:pPr>
              <a:lnSpc>
                <a:spcPct val="100000"/>
              </a:lnSpc>
              <a:spcBef>
                <a:spcPts val="415"/>
              </a:spcBef>
            </a:pPr>
            <a:endParaRPr sz="1150" dirty="0">
              <a:latin typeface="Montserrat"/>
              <a:cs typeface="Montserrat"/>
            </a:endParaRPr>
          </a:p>
          <a:p>
            <a:pPr marL="12700">
              <a:lnSpc>
                <a:spcPct val="100000"/>
              </a:lnSpc>
            </a:pPr>
            <a:r>
              <a:rPr sz="1150" spc="-10" dirty="0">
                <a:solidFill>
                  <a:srgbClr val="231F20"/>
                </a:solidFill>
                <a:latin typeface="Montserrat"/>
                <a:cs typeface="Montserrat"/>
              </a:rPr>
              <a:t>Topics</a:t>
            </a:r>
            <a:r>
              <a:rPr sz="1150" spc="-25" dirty="0">
                <a:solidFill>
                  <a:srgbClr val="231F20"/>
                </a:solidFill>
                <a:latin typeface="Montserrat"/>
                <a:cs typeface="Montserrat"/>
              </a:rPr>
              <a:t> </a:t>
            </a:r>
            <a:r>
              <a:rPr sz="1150" spc="-10" dirty="0">
                <a:solidFill>
                  <a:srgbClr val="231F20"/>
                </a:solidFill>
                <a:latin typeface="Montserrat"/>
                <a:cs typeface="Montserrat"/>
              </a:rPr>
              <a:t>covered</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Year</a:t>
            </a:r>
            <a:r>
              <a:rPr sz="1150" spc="-25" dirty="0">
                <a:solidFill>
                  <a:srgbClr val="231F20"/>
                </a:solidFill>
                <a:latin typeface="Montserrat"/>
                <a:cs typeface="Montserrat"/>
              </a:rPr>
              <a:t> </a:t>
            </a:r>
            <a:r>
              <a:rPr sz="1150" dirty="0">
                <a:solidFill>
                  <a:srgbClr val="231F20"/>
                </a:solidFill>
                <a:latin typeface="Montserrat"/>
                <a:cs typeface="Montserrat"/>
              </a:rPr>
              <a:t>10</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11</a:t>
            </a:r>
            <a:r>
              <a:rPr sz="1150" spc="-25" dirty="0">
                <a:solidFill>
                  <a:srgbClr val="231F20"/>
                </a:solidFill>
                <a:latin typeface="Montserrat"/>
                <a:cs typeface="Montserrat"/>
              </a:rPr>
              <a:t> </a:t>
            </a:r>
            <a:r>
              <a:rPr sz="1150" spc="-20" dirty="0">
                <a:solidFill>
                  <a:srgbClr val="231F20"/>
                </a:solidFill>
                <a:latin typeface="Montserrat"/>
                <a:cs typeface="Montserrat"/>
              </a:rPr>
              <a:t>are:</a:t>
            </a:r>
            <a:endParaRPr sz="1150" dirty="0">
              <a:latin typeface="Montserrat"/>
              <a:cs typeface="Montserrat"/>
            </a:endParaRPr>
          </a:p>
          <a:p>
            <a:pPr marL="12700" marR="2724150">
              <a:lnSpc>
                <a:spcPct val="123200"/>
              </a:lnSpc>
            </a:pPr>
            <a:r>
              <a:rPr sz="1150" dirty="0">
                <a:solidFill>
                  <a:srgbClr val="231F20"/>
                </a:solidFill>
                <a:latin typeface="Montserrat"/>
                <a:cs typeface="Montserrat"/>
              </a:rPr>
              <a:t>Christianity:</a:t>
            </a:r>
            <a:r>
              <a:rPr sz="1150" spc="-30" dirty="0">
                <a:solidFill>
                  <a:srgbClr val="231F20"/>
                </a:solidFill>
                <a:latin typeface="Montserrat"/>
                <a:cs typeface="Montserrat"/>
              </a:rPr>
              <a:t> </a:t>
            </a:r>
            <a:r>
              <a:rPr sz="1150" dirty="0">
                <a:solidFill>
                  <a:srgbClr val="231F20"/>
                </a:solidFill>
                <a:latin typeface="Montserrat"/>
                <a:cs typeface="Montserrat"/>
              </a:rPr>
              <a:t>Religious</a:t>
            </a:r>
            <a:r>
              <a:rPr sz="1150" spc="-25" dirty="0">
                <a:solidFill>
                  <a:srgbClr val="231F20"/>
                </a:solidFill>
                <a:latin typeface="Montserrat"/>
                <a:cs typeface="Montserrat"/>
              </a:rPr>
              <a:t> </a:t>
            </a:r>
            <a:r>
              <a:rPr sz="1150" dirty="0">
                <a:solidFill>
                  <a:srgbClr val="231F20"/>
                </a:solidFill>
                <a:latin typeface="Montserrat"/>
                <a:cs typeface="Montserrat"/>
              </a:rPr>
              <a:t>Beliefs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Teachings</a:t>
            </a:r>
            <a:r>
              <a:rPr sz="1150" spc="-25" dirty="0">
                <a:solidFill>
                  <a:srgbClr val="231F20"/>
                </a:solidFill>
                <a:latin typeface="Montserrat"/>
                <a:cs typeface="Montserrat"/>
              </a:rPr>
              <a:t> </a:t>
            </a:r>
            <a:r>
              <a:rPr sz="1150" dirty="0">
                <a:solidFill>
                  <a:srgbClr val="231F20"/>
                </a:solidFill>
                <a:latin typeface="Montserrat"/>
                <a:cs typeface="Montserrat"/>
              </a:rPr>
              <a:t>&amp;</a:t>
            </a:r>
            <a:r>
              <a:rPr sz="1150" spc="-25" dirty="0">
                <a:solidFill>
                  <a:srgbClr val="231F20"/>
                </a:solidFill>
                <a:latin typeface="Montserrat"/>
                <a:cs typeface="Montserrat"/>
              </a:rPr>
              <a:t> </a:t>
            </a:r>
            <a:r>
              <a:rPr sz="1150" spc="-10" dirty="0">
                <a:solidFill>
                  <a:srgbClr val="231F20"/>
                </a:solidFill>
                <a:latin typeface="Montserrat"/>
                <a:cs typeface="Montserrat"/>
              </a:rPr>
              <a:t>Practices </a:t>
            </a:r>
            <a:r>
              <a:rPr sz="1150" dirty="0">
                <a:solidFill>
                  <a:srgbClr val="231F20"/>
                </a:solidFill>
                <a:latin typeface="Montserrat"/>
                <a:cs typeface="Montserrat"/>
              </a:rPr>
              <a:t>Islam</a:t>
            </a:r>
            <a:r>
              <a:rPr sz="1150" spc="-30" dirty="0">
                <a:solidFill>
                  <a:srgbClr val="231F20"/>
                </a:solidFill>
                <a:latin typeface="Montserrat"/>
                <a:cs typeface="Montserrat"/>
              </a:rPr>
              <a:t> </a:t>
            </a:r>
            <a:r>
              <a:rPr sz="1150" dirty="0">
                <a:solidFill>
                  <a:srgbClr val="231F20"/>
                </a:solidFill>
                <a:latin typeface="Montserrat"/>
                <a:cs typeface="Montserrat"/>
              </a:rPr>
              <a:t>Religious</a:t>
            </a:r>
            <a:r>
              <a:rPr sz="1150" spc="-25" dirty="0">
                <a:solidFill>
                  <a:srgbClr val="231F20"/>
                </a:solidFill>
                <a:latin typeface="Montserrat"/>
                <a:cs typeface="Montserrat"/>
              </a:rPr>
              <a:t> </a:t>
            </a:r>
            <a:r>
              <a:rPr sz="1150" dirty="0">
                <a:solidFill>
                  <a:srgbClr val="231F20"/>
                </a:solidFill>
                <a:latin typeface="Montserrat"/>
                <a:cs typeface="Montserrat"/>
              </a:rPr>
              <a:t>Beliefs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Teachings</a:t>
            </a:r>
            <a:r>
              <a:rPr sz="1150" spc="-25" dirty="0">
                <a:solidFill>
                  <a:srgbClr val="231F20"/>
                </a:solidFill>
                <a:latin typeface="Montserrat"/>
                <a:cs typeface="Montserrat"/>
              </a:rPr>
              <a:t> </a:t>
            </a:r>
            <a:r>
              <a:rPr sz="1150" dirty="0">
                <a:solidFill>
                  <a:srgbClr val="231F20"/>
                </a:solidFill>
                <a:latin typeface="Montserrat"/>
                <a:cs typeface="Montserrat"/>
              </a:rPr>
              <a:t>&amp;</a:t>
            </a:r>
            <a:r>
              <a:rPr sz="1150" spc="-30" dirty="0">
                <a:solidFill>
                  <a:srgbClr val="231F20"/>
                </a:solidFill>
                <a:latin typeface="Montserrat"/>
                <a:cs typeface="Montserrat"/>
              </a:rPr>
              <a:t> </a:t>
            </a:r>
            <a:r>
              <a:rPr sz="1150" spc="-10" dirty="0">
                <a:solidFill>
                  <a:srgbClr val="231F20"/>
                </a:solidFill>
                <a:latin typeface="Montserrat"/>
                <a:cs typeface="Montserrat"/>
              </a:rPr>
              <a:t>Practices</a:t>
            </a:r>
            <a:endParaRPr sz="1150" dirty="0">
              <a:latin typeface="Montserrat"/>
              <a:cs typeface="Montserrat"/>
            </a:endParaRPr>
          </a:p>
          <a:p>
            <a:pPr marL="12700" marR="436245">
              <a:lnSpc>
                <a:spcPct val="123200"/>
              </a:lnSpc>
            </a:pPr>
            <a:r>
              <a:rPr sz="1150" dirty="0">
                <a:solidFill>
                  <a:srgbClr val="231F20"/>
                </a:solidFill>
                <a:latin typeface="Montserrat"/>
                <a:cs typeface="Montserrat"/>
              </a:rPr>
              <a:t>Thematic</a:t>
            </a:r>
            <a:r>
              <a:rPr sz="1150" spc="-45" dirty="0">
                <a:solidFill>
                  <a:srgbClr val="231F20"/>
                </a:solidFill>
                <a:latin typeface="Montserrat"/>
                <a:cs typeface="Montserrat"/>
              </a:rPr>
              <a:t> </a:t>
            </a:r>
            <a:r>
              <a:rPr sz="1150" dirty="0">
                <a:solidFill>
                  <a:srgbClr val="231F20"/>
                </a:solidFill>
                <a:latin typeface="Montserrat"/>
                <a:cs typeface="Montserrat"/>
              </a:rPr>
              <a:t>Studies:</a:t>
            </a:r>
            <a:r>
              <a:rPr sz="1150" spc="-40" dirty="0">
                <a:solidFill>
                  <a:srgbClr val="231F20"/>
                </a:solidFill>
                <a:latin typeface="Montserrat"/>
                <a:cs typeface="Montserrat"/>
              </a:rPr>
              <a:t> </a:t>
            </a:r>
            <a:r>
              <a:rPr sz="1150" dirty="0">
                <a:solidFill>
                  <a:srgbClr val="231F20"/>
                </a:solidFill>
                <a:latin typeface="Montserrat"/>
                <a:cs typeface="Montserrat"/>
              </a:rPr>
              <a:t>Relationship</a:t>
            </a:r>
            <a:r>
              <a:rPr sz="1150" spc="-40" dirty="0">
                <a:solidFill>
                  <a:srgbClr val="231F20"/>
                </a:solidFill>
                <a:latin typeface="Montserrat"/>
                <a:cs typeface="Montserrat"/>
              </a:rPr>
              <a:t> </a:t>
            </a:r>
            <a:r>
              <a:rPr sz="1150" dirty="0">
                <a:solidFill>
                  <a:srgbClr val="231F20"/>
                </a:solidFill>
                <a:latin typeface="Montserrat"/>
                <a:cs typeface="Montserrat"/>
              </a:rPr>
              <a:t>&amp;</a:t>
            </a:r>
            <a:r>
              <a:rPr sz="1150" spc="-45" dirty="0">
                <a:solidFill>
                  <a:srgbClr val="231F20"/>
                </a:solidFill>
                <a:latin typeface="Montserrat"/>
                <a:cs typeface="Montserrat"/>
              </a:rPr>
              <a:t> </a:t>
            </a:r>
            <a:r>
              <a:rPr sz="1150" dirty="0">
                <a:solidFill>
                  <a:srgbClr val="231F20"/>
                </a:solidFill>
                <a:latin typeface="Montserrat"/>
                <a:cs typeface="Montserrat"/>
              </a:rPr>
              <a:t>Families,</a:t>
            </a:r>
            <a:r>
              <a:rPr sz="1150" spc="-40" dirty="0">
                <a:solidFill>
                  <a:srgbClr val="231F20"/>
                </a:solidFill>
                <a:latin typeface="Montserrat"/>
                <a:cs typeface="Montserrat"/>
              </a:rPr>
              <a:t> </a:t>
            </a:r>
            <a:r>
              <a:rPr sz="1150" dirty="0">
                <a:solidFill>
                  <a:srgbClr val="231F20"/>
                </a:solidFill>
                <a:latin typeface="Montserrat"/>
                <a:cs typeface="Montserrat"/>
              </a:rPr>
              <a:t>Religion,</a:t>
            </a:r>
            <a:r>
              <a:rPr sz="1150" spc="-40" dirty="0">
                <a:solidFill>
                  <a:srgbClr val="231F20"/>
                </a:solidFill>
                <a:latin typeface="Montserrat"/>
                <a:cs typeface="Montserrat"/>
              </a:rPr>
              <a:t> </a:t>
            </a:r>
            <a:r>
              <a:rPr sz="1150" dirty="0">
                <a:solidFill>
                  <a:srgbClr val="231F20"/>
                </a:solidFill>
                <a:latin typeface="Montserrat"/>
                <a:cs typeface="Montserrat"/>
              </a:rPr>
              <a:t>Peace</a:t>
            </a:r>
            <a:r>
              <a:rPr sz="1150" spc="-45" dirty="0">
                <a:solidFill>
                  <a:srgbClr val="231F20"/>
                </a:solidFill>
                <a:latin typeface="Montserrat"/>
                <a:cs typeface="Montserrat"/>
              </a:rPr>
              <a:t> </a:t>
            </a:r>
            <a:r>
              <a:rPr sz="1150" dirty="0">
                <a:solidFill>
                  <a:srgbClr val="231F20"/>
                </a:solidFill>
                <a:latin typeface="Montserrat"/>
                <a:cs typeface="Montserrat"/>
              </a:rPr>
              <a:t>&amp;</a:t>
            </a:r>
            <a:r>
              <a:rPr sz="1150" spc="-40" dirty="0">
                <a:solidFill>
                  <a:srgbClr val="231F20"/>
                </a:solidFill>
                <a:latin typeface="Montserrat"/>
                <a:cs typeface="Montserrat"/>
              </a:rPr>
              <a:t> </a:t>
            </a:r>
            <a:r>
              <a:rPr sz="1150" dirty="0">
                <a:solidFill>
                  <a:srgbClr val="231F20"/>
                </a:solidFill>
                <a:latin typeface="Montserrat"/>
                <a:cs typeface="Montserrat"/>
              </a:rPr>
              <a:t>Conflict,</a:t>
            </a:r>
            <a:r>
              <a:rPr sz="1150" spc="215" dirty="0">
                <a:solidFill>
                  <a:srgbClr val="231F20"/>
                </a:solidFill>
                <a:latin typeface="Montserrat"/>
                <a:cs typeface="Montserrat"/>
              </a:rPr>
              <a:t> </a:t>
            </a:r>
            <a:r>
              <a:rPr sz="1150" dirty="0">
                <a:solidFill>
                  <a:srgbClr val="231F20"/>
                </a:solidFill>
                <a:latin typeface="Montserrat"/>
                <a:cs typeface="Montserrat"/>
              </a:rPr>
              <a:t>Religion,</a:t>
            </a:r>
            <a:r>
              <a:rPr sz="1150" spc="-40" dirty="0">
                <a:solidFill>
                  <a:srgbClr val="231F20"/>
                </a:solidFill>
                <a:latin typeface="Montserrat"/>
                <a:cs typeface="Montserrat"/>
              </a:rPr>
              <a:t> </a:t>
            </a:r>
            <a:r>
              <a:rPr sz="1150" dirty="0">
                <a:solidFill>
                  <a:srgbClr val="231F20"/>
                </a:solidFill>
                <a:latin typeface="Montserrat"/>
                <a:cs typeface="Montserrat"/>
              </a:rPr>
              <a:t>Crime</a:t>
            </a:r>
            <a:r>
              <a:rPr sz="1150" spc="-40" dirty="0">
                <a:solidFill>
                  <a:srgbClr val="231F20"/>
                </a:solidFill>
                <a:latin typeface="Montserrat"/>
                <a:cs typeface="Montserrat"/>
              </a:rPr>
              <a:t> </a:t>
            </a:r>
            <a:r>
              <a:rPr sz="1150" spc="-50" dirty="0">
                <a:solidFill>
                  <a:srgbClr val="231F20"/>
                </a:solidFill>
                <a:latin typeface="Montserrat"/>
                <a:cs typeface="Montserrat"/>
              </a:rPr>
              <a:t>&amp; </a:t>
            </a:r>
            <a:r>
              <a:rPr sz="1150" dirty="0">
                <a:solidFill>
                  <a:srgbClr val="231F20"/>
                </a:solidFill>
                <a:latin typeface="Montserrat"/>
                <a:cs typeface="Montserrat"/>
              </a:rPr>
              <a:t>Punishment,</a:t>
            </a:r>
            <a:r>
              <a:rPr sz="1150" spc="-25" dirty="0">
                <a:solidFill>
                  <a:srgbClr val="231F20"/>
                </a:solidFill>
                <a:latin typeface="Montserrat"/>
                <a:cs typeface="Montserrat"/>
              </a:rPr>
              <a:t> </a:t>
            </a:r>
            <a:r>
              <a:rPr sz="1150" dirty="0">
                <a:solidFill>
                  <a:srgbClr val="231F20"/>
                </a:solidFill>
                <a:latin typeface="Montserrat"/>
                <a:cs typeface="Montserrat"/>
              </a:rPr>
              <a:t>Religion,</a:t>
            </a:r>
            <a:r>
              <a:rPr sz="1150" spc="-25" dirty="0">
                <a:solidFill>
                  <a:srgbClr val="231F20"/>
                </a:solidFill>
                <a:latin typeface="Montserrat"/>
                <a:cs typeface="Montserrat"/>
              </a:rPr>
              <a:t> </a:t>
            </a:r>
            <a:r>
              <a:rPr sz="1150" dirty="0">
                <a:solidFill>
                  <a:srgbClr val="231F20"/>
                </a:solidFill>
                <a:latin typeface="Montserrat"/>
                <a:cs typeface="Montserrat"/>
              </a:rPr>
              <a:t>human</a:t>
            </a:r>
            <a:r>
              <a:rPr sz="1150" spc="-25" dirty="0">
                <a:solidFill>
                  <a:srgbClr val="231F20"/>
                </a:solidFill>
                <a:latin typeface="Montserrat"/>
                <a:cs typeface="Montserrat"/>
              </a:rPr>
              <a:t> </a:t>
            </a:r>
            <a:r>
              <a:rPr sz="1150" dirty="0">
                <a:solidFill>
                  <a:srgbClr val="231F20"/>
                </a:solidFill>
                <a:latin typeface="Montserrat"/>
                <a:cs typeface="Montserrat"/>
              </a:rPr>
              <a:t>rights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Social</a:t>
            </a:r>
            <a:r>
              <a:rPr sz="1150" spc="-25" dirty="0">
                <a:solidFill>
                  <a:srgbClr val="231F20"/>
                </a:solidFill>
                <a:latin typeface="Montserrat"/>
                <a:cs typeface="Montserrat"/>
              </a:rPr>
              <a:t> </a:t>
            </a:r>
            <a:r>
              <a:rPr sz="1150" spc="-10" dirty="0">
                <a:solidFill>
                  <a:srgbClr val="231F20"/>
                </a:solidFill>
                <a:latin typeface="Montserrat"/>
                <a:cs typeface="Montserrat"/>
              </a:rPr>
              <a:t>Justice.</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spcBef>
                <a:spcPts val="5"/>
              </a:spcBef>
            </a:pPr>
            <a:r>
              <a:rPr sz="1150" b="1" spc="-10" dirty="0">
                <a:solidFill>
                  <a:srgbClr val="231F20"/>
                </a:solidFill>
                <a:latin typeface="Montserrat"/>
                <a:cs typeface="Montserrat"/>
              </a:rPr>
              <a:t>Assessment(s)</a:t>
            </a:r>
            <a:endParaRPr sz="1150" dirty="0">
              <a:latin typeface="Montserrat"/>
              <a:cs typeface="Montserrat"/>
            </a:endParaRPr>
          </a:p>
          <a:p>
            <a:pPr marL="12700" marR="4561840">
              <a:lnSpc>
                <a:spcPct val="108700"/>
              </a:lnSpc>
            </a:pPr>
            <a:r>
              <a:rPr sz="1150" dirty="0">
                <a:solidFill>
                  <a:srgbClr val="231F20"/>
                </a:solidFill>
                <a:latin typeface="Montserrat"/>
                <a:cs typeface="Montserrat"/>
              </a:rPr>
              <a:t>Paper</a:t>
            </a:r>
            <a:r>
              <a:rPr sz="1150" spc="-10" dirty="0">
                <a:solidFill>
                  <a:srgbClr val="231F20"/>
                </a:solidFill>
                <a:latin typeface="Montserrat"/>
                <a:cs typeface="Montserrat"/>
              </a:rPr>
              <a:t> </a:t>
            </a:r>
            <a:r>
              <a:rPr sz="1150" dirty="0">
                <a:solidFill>
                  <a:srgbClr val="231F20"/>
                </a:solidFill>
                <a:latin typeface="Montserrat"/>
                <a:cs typeface="Montserrat"/>
              </a:rPr>
              <a:t>1:</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study</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spc="-10" dirty="0">
                <a:solidFill>
                  <a:srgbClr val="231F20"/>
                </a:solidFill>
                <a:latin typeface="Montserrat"/>
                <a:cs typeface="Montserrat"/>
              </a:rPr>
              <a:t>Religions </a:t>
            </a:r>
            <a:r>
              <a:rPr sz="1150" dirty="0">
                <a:solidFill>
                  <a:srgbClr val="231F20"/>
                </a:solidFill>
                <a:latin typeface="Montserrat"/>
                <a:cs typeface="Montserrat"/>
              </a:rPr>
              <a:t>Paper</a:t>
            </a:r>
            <a:r>
              <a:rPr sz="1150" spc="-10" dirty="0">
                <a:solidFill>
                  <a:srgbClr val="231F20"/>
                </a:solidFill>
                <a:latin typeface="Montserrat"/>
                <a:cs typeface="Montserrat"/>
              </a:rPr>
              <a:t> </a:t>
            </a:r>
            <a:r>
              <a:rPr sz="1150" dirty="0">
                <a:solidFill>
                  <a:srgbClr val="231F20"/>
                </a:solidFill>
                <a:latin typeface="Montserrat"/>
                <a:cs typeface="Montserrat"/>
              </a:rPr>
              <a:t>2:</a:t>
            </a:r>
            <a:r>
              <a:rPr sz="1150" spc="-10" dirty="0">
                <a:solidFill>
                  <a:srgbClr val="231F20"/>
                </a:solidFill>
                <a:latin typeface="Montserrat"/>
                <a:cs typeface="Montserrat"/>
              </a:rPr>
              <a:t> </a:t>
            </a:r>
            <a:r>
              <a:rPr sz="1150" spc="-25" dirty="0">
                <a:solidFill>
                  <a:srgbClr val="231F20"/>
                </a:solidFill>
                <a:latin typeface="Montserrat"/>
                <a:cs typeface="Montserrat"/>
              </a:rPr>
              <a:t>Non-</a:t>
            </a:r>
            <a:r>
              <a:rPr sz="1150" spc="-10" dirty="0">
                <a:solidFill>
                  <a:srgbClr val="231F20"/>
                </a:solidFill>
                <a:latin typeface="Montserrat"/>
                <a:cs typeface="Montserrat"/>
              </a:rPr>
              <a:t>Textual Studies</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marR="4587875">
              <a:lnSpc>
                <a:spcPct val="108700"/>
              </a:lnSpc>
            </a:pP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Level</a:t>
            </a:r>
            <a:r>
              <a:rPr sz="1150" spc="-15" dirty="0">
                <a:solidFill>
                  <a:srgbClr val="231F20"/>
                </a:solidFill>
                <a:latin typeface="Montserrat"/>
                <a:cs typeface="Montserrat"/>
              </a:rPr>
              <a:t> </a:t>
            </a:r>
            <a:r>
              <a:rPr sz="1150" spc="-10" dirty="0">
                <a:solidFill>
                  <a:srgbClr val="231F20"/>
                </a:solidFill>
                <a:latin typeface="Montserrat"/>
                <a:cs typeface="Montserrat"/>
              </a:rPr>
              <a:t>Philosophy</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Ethics </a:t>
            </a:r>
            <a:r>
              <a:rPr sz="1150" dirty="0">
                <a:solidFill>
                  <a:srgbClr val="231F20"/>
                </a:solidFill>
                <a:latin typeface="Montserrat"/>
                <a:cs typeface="Montserrat"/>
              </a:rPr>
              <a:t>A</a:t>
            </a:r>
            <a:r>
              <a:rPr sz="1150" spc="-40" dirty="0">
                <a:solidFill>
                  <a:srgbClr val="231F20"/>
                </a:solidFill>
                <a:latin typeface="Montserrat"/>
                <a:cs typeface="Montserrat"/>
              </a:rPr>
              <a:t> </a:t>
            </a:r>
            <a:r>
              <a:rPr sz="1150" dirty="0">
                <a:solidFill>
                  <a:srgbClr val="231F20"/>
                </a:solidFill>
                <a:latin typeface="Montserrat"/>
                <a:cs typeface="Montserrat"/>
              </a:rPr>
              <a:t>Level</a:t>
            </a:r>
            <a:r>
              <a:rPr sz="1150" spc="-40" dirty="0">
                <a:solidFill>
                  <a:srgbClr val="231F20"/>
                </a:solidFill>
                <a:latin typeface="Montserrat"/>
                <a:cs typeface="Montserrat"/>
              </a:rPr>
              <a:t> </a:t>
            </a:r>
            <a:r>
              <a:rPr sz="1150" spc="-10" dirty="0">
                <a:solidFill>
                  <a:srgbClr val="231F20"/>
                </a:solidFill>
                <a:latin typeface="Montserrat"/>
                <a:cs typeface="Montserrat"/>
              </a:rPr>
              <a:t>Politics</a:t>
            </a:r>
            <a:endParaRPr sz="1150" dirty="0">
              <a:latin typeface="Montserrat"/>
              <a:cs typeface="Montserrat"/>
            </a:endParaRPr>
          </a:p>
          <a:p>
            <a:pPr marL="12700" marR="5395595">
              <a:lnSpc>
                <a:spcPct val="108700"/>
              </a:lnSpc>
            </a:pPr>
            <a:r>
              <a:rPr sz="1150" dirty="0">
                <a:solidFill>
                  <a:srgbClr val="231F20"/>
                </a:solidFill>
                <a:latin typeface="Montserrat"/>
                <a:cs typeface="Montserrat"/>
              </a:rPr>
              <a:t>A</a:t>
            </a:r>
            <a:r>
              <a:rPr sz="1150" spc="-40" dirty="0">
                <a:solidFill>
                  <a:srgbClr val="231F20"/>
                </a:solidFill>
                <a:latin typeface="Montserrat"/>
                <a:cs typeface="Montserrat"/>
              </a:rPr>
              <a:t> </a:t>
            </a:r>
            <a:r>
              <a:rPr sz="1150" dirty="0">
                <a:solidFill>
                  <a:srgbClr val="231F20"/>
                </a:solidFill>
                <a:latin typeface="Montserrat"/>
                <a:cs typeface="Montserrat"/>
              </a:rPr>
              <a:t>Level</a:t>
            </a:r>
            <a:r>
              <a:rPr sz="1150" spc="-40" dirty="0">
                <a:solidFill>
                  <a:srgbClr val="231F20"/>
                </a:solidFill>
                <a:latin typeface="Montserrat"/>
                <a:cs typeface="Montserrat"/>
              </a:rPr>
              <a:t> </a:t>
            </a:r>
            <a:r>
              <a:rPr sz="1150" spc="-10" dirty="0">
                <a:solidFill>
                  <a:srgbClr val="231F20"/>
                </a:solidFill>
                <a:latin typeface="Montserrat"/>
                <a:cs typeface="Montserrat"/>
              </a:rPr>
              <a:t>Geography </a:t>
            </a:r>
            <a:r>
              <a:rPr sz="1150" dirty="0">
                <a:solidFill>
                  <a:srgbClr val="231F20"/>
                </a:solidFill>
                <a:latin typeface="Montserrat"/>
                <a:cs typeface="Montserrat"/>
              </a:rPr>
              <a:t>A</a:t>
            </a:r>
            <a:r>
              <a:rPr sz="1150" spc="-40" dirty="0">
                <a:solidFill>
                  <a:srgbClr val="231F20"/>
                </a:solidFill>
                <a:latin typeface="Montserrat"/>
                <a:cs typeface="Montserrat"/>
              </a:rPr>
              <a:t> </a:t>
            </a:r>
            <a:r>
              <a:rPr sz="1150" dirty="0">
                <a:solidFill>
                  <a:srgbClr val="231F20"/>
                </a:solidFill>
                <a:latin typeface="Montserrat"/>
                <a:cs typeface="Montserrat"/>
              </a:rPr>
              <a:t>Level</a:t>
            </a:r>
            <a:r>
              <a:rPr sz="1150" spc="-40" dirty="0">
                <a:solidFill>
                  <a:srgbClr val="231F20"/>
                </a:solidFill>
                <a:latin typeface="Montserrat"/>
                <a:cs typeface="Montserrat"/>
              </a:rPr>
              <a:t> </a:t>
            </a:r>
            <a:r>
              <a:rPr sz="1150" spc="-10" dirty="0">
                <a:solidFill>
                  <a:srgbClr val="231F20"/>
                </a:solidFill>
                <a:latin typeface="Montserrat"/>
                <a:cs typeface="Montserrat"/>
              </a:rPr>
              <a:t>History</a:t>
            </a:r>
            <a:endParaRPr sz="1150" dirty="0">
              <a:latin typeface="Montserrat"/>
              <a:cs typeface="Montserrat"/>
            </a:endParaRPr>
          </a:p>
          <a:p>
            <a:pPr marL="12700" marR="5310505">
              <a:lnSpc>
                <a:spcPct val="108700"/>
              </a:lnSpc>
            </a:pPr>
            <a:r>
              <a:rPr sz="1150" dirty="0">
                <a:solidFill>
                  <a:srgbClr val="231F20"/>
                </a:solidFill>
                <a:latin typeface="Montserrat"/>
                <a:cs typeface="Montserrat"/>
              </a:rPr>
              <a:t>A</a:t>
            </a:r>
            <a:r>
              <a:rPr sz="1150" spc="-40" dirty="0">
                <a:solidFill>
                  <a:srgbClr val="231F20"/>
                </a:solidFill>
                <a:latin typeface="Montserrat"/>
                <a:cs typeface="Montserrat"/>
              </a:rPr>
              <a:t> </a:t>
            </a:r>
            <a:r>
              <a:rPr sz="1150" dirty="0">
                <a:solidFill>
                  <a:srgbClr val="231F20"/>
                </a:solidFill>
                <a:latin typeface="Montserrat"/>
                <a:cs typeface="Montserrat"/>
              </a:rPr>
              <a:t>Level</a:t>
            </a:r>
            <a:r>
              <a:rPr sz="1150" spc="-40" dirty="0">
                <a:solidFill>
                  <a:srgbClr val="231F20"/>
                </a:solidFill>
                <a:latin typeface="Montserrat"/>
                <a:cs typeface="Montserrat"/>
              </a:rPr>
              <a:t> </a:t>
            </a:r>
            <a:r>
              <a:rPr sz="1150" spc="-10" dirty="0">
                <a:solidFill>
                  <a:srgbClr val="231F20"/>
                </a:solidFill>
                <a:latin typeface="Montserrat"/>
                <a:cs typeface="Montserrat"/>
              </a:rPr>
              <a:t>Criminology </a:t>
            </a:r>
            <a:r>
              <a:rPr sz="1150" dirty="0">
                <a:solidFill>
                  <a:srgbClr val="231F20"/>
                </a:solidFill>
                <a:latin typeface="Montserrat"/>
                <a:cs typeface="Montserrat"/>
              </a:rPr>
              <a:t>A</a:t>
            </a:r>
            <a:r>
              <a:rPr sz="1150" spc="-40" dirty="0">
                <a:solidFill>
                  <a:srgbClr val="231F20"/>
                </a:solidFill>
                <a:latin typeface="Montserrat"/>
                <a:cs typeface="Montserrat"/>
              </a:rPr>
              <a:t> </a:t>
            </a:r>
            <a:r>
              <a:rPr sz="1150" dirty="0">
                <a:solidFill>
                  <a:srgbClr val="231F20"/>
                </a:solidFill>
                <a:latin typeface="Montserrat"/>
                <a:cs typeface="Montserrat"/>
              </a:rPr>
              <a:t>Level</a:t>
            </a:r>
            <a:r>
              <a:rPr sz="1150" spc="-40" dirty="0">
                <a:solidFill>
                  <a:srgbClr val="231F20"/>
                </a:solidFill>
                <a:latin typeface="Montserrat"/>
                <a:cs typeface="Montserrat"/>
              </a:rPr>
              <a:t> </a:t>
            </a:r>
            <a:r>
              <a:rPr sz="1150" spc="-10" dirty="0">
                <a:solidFill>
                  <a:srgbClr val="231F20"/>
                </a:solidFill>
                <a:latin typeface="Montserrat"/>
                <a:cs typeface="Montserrat"/>
              </a:rPr>
              <a:t>Sociology</a:t>
            </a:r>
            <a:endParaRPr sz="1150" dirty="0">
              <a:latin typeface="Montserrat"/>
              <a:cs typeface="Montserrat"/>
            </a:endParaRPr>
          </a:p>
          <a:p>
            <a:pPr marL="12700">
              <a:lnSpc>
                <a:spcPct val="100000"/>
              </a:lnSpc>
              <a:spcBef>
                <a:spcPts val="132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180590">
              <a:lnSpc>
                <a:spcPct val="100000"/>
              </a:lnSpc>
              <a:spcBef>
                <a:spcPts val="100"/>
              </a:spcBef>
            </a:pPr>
            <a:r>
              <a:rPr dirty="0"/>
              <a:t>GCSE</a:t>
            </a:r>
            <a:r>
              <a:rPr spc="-10" dirty="0"/>
              <a:t> Maths</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44103"/>
            <a:ext cx="6732905" cy="6272037"/>
          </a:xfrm>
          <a:prstGeom prst="rect">
            <a:avLst/>
          </a:prstGeom>
        </p:spPr>
        <p:txBody>
          <a:bodyPr vert="horz" wrap="square" lIns="0" tIns="52069" rIns="0" bIns="0" rtlCol="0">
            <a:spAutoFit/>
          </a:bodyPr>
          <a:lstStyle/>
          <a:p>
            <a:pPr marL="12700">
              <a:lnSpc>
                <a:spcPct val="100000"/>
              </a:lnSpc>
              <a:spcBef>
                <a:spcPts val="409"/>
              </a:spcBef>
            </a:pPr>
            <a:r>
              <a:rPr sz="1200" b="1" spc="-10" dirty="0">
                <a:solidFill>
                  <a:srgbClr val="231F20"/>
                </a:solidFill>
                <a:latin typeface="Montserrat"/>
                <a:cs typeface="Montserrat"/>
              </a:rPr>
              <a:t>Awarding</a:t>
            </a:r>
            <a:r>
              <a:rPr sz="1200" b="1" spc="-15" dirty="0">
                <a:solidFill>
                  <a:srgbClr val="231F20"/>
                </a:solidFill>
                <a:latin typeface="Montserrat"/>
                <a:cs typeface="Montserrat"/>
              </a:rPr>
              <a:t> </a:t>
            </a:r>
            <a:r>
              <a:rPr sz="1200" b="1" spc="-20" dirty="0">
                <a:solidFill>
                  <a:srgbClr val="231F20"/>
                </a:solidFill>
                <a:latin typeface="Montserrat"/>
                <a:cs typeface="Montserrat"/>
              </a:rPr>
              <a:t>Body</a:t>
            </a:r>
            <a:endParaRPr sz="1200" dirty="0">
              <a:latin typeface="Montserrat"/>
              <a:cs typeface="Montserrat"/>
            </a:endParaRPr>
          </a:p>
          <a:p>
            <a:pPr marL="12700">
              <a:lnSpc>
                <a:spcPct val="100000"/>
              </a:lnSpc>
              <a:spcBef>
                <a:spcPts val="309"/>
              </a:spcBef>
            </a:pPr>
            <a:r>
              <a:rPr lang="en-GB" sz="1200" spc="-25" dirty="0">
                <a:solidFill>
                  <a:srgbClr val="231F20"/>
                </a:solidFill>
                <a:latin typeface="Montserrat"/>
                <a:cs typeface="Montserrat"/>
              </a:rPr>
              <a:t>Higher Tier – </a:t>
            </a:r>
            <a:r>
              <a:rPr sz="1200" spc="-25" dirty="0">
                <a:solidFill>
                  <a:srgbClr val="231F20"/>
                </a:solidFill>
                <a:latin typeface="Montserrat"/>
                <a:cs typeface="Montserrat"/>
              </a:rPr>
              <a:t>OCR</a:t>
            </a:r>
            <a:endParaRPr lang="en-GB" sz="1200" spc="-25" dirty="0">
              <a:solidFill>
                <a:srgbClr val="231F20"/>
              </a:solidFill>
              <a:latin typeface="Montserrat"/>
              <a:cs typeface="Montserrat"/>
            </a:endParaRPr>
          </a:p>
          <a:p>
            <a:pPr marL="12700">
              <a:lnSpc>
                <a:spcPct val="100000"/>
              </a:lnSpc>
              <a:spcBef>
                <a:spcPts val="309"/>
              </a:spcBef>
            </a:pPr>
            <a:r>
              <a:rPr lang="en-GB" sz="1200" spc="-25" dirty="0">
                <a:solidFill>
                  <a:srgbClr val="231F20"/>
                </a:solidFill>
                <a:latin typeface="Montserrat"/>
                <a:cs typeface="Montserrat"/>
              </a:rPr>
              <a:t>Foundation Tier - AQA</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Further</a:t>
            </a:r>
            <a:r>
              <a:rPr sz="1200" b="1" spc="-55" dirty="0">
                <a:solidFill>
                  <a:srgbClr val="231F20"/>
                </a:solidFill>
                <a:latin typeface="Montserrat"/>
                <a:cs typeface="Montserrat"/>
              </a:rPr>
              <a:t> </a:t>
            </a:r>
            <a:r>
              <a:rPr sz="1200" b="1" dirty="0">
                <a:solidFill>
                  <a:srgbClr val="231F20"/>
                </a:solidFill>
                <a:latin typeface="Montserrat"/>
                <a:cs typeface="Montserrat"/>
              </a:rPr>
              <a:t>Information</a:t>
            </a:r>
            <a:r>
              <a:rPr sz="1200" b="1" spc="-50" dirty="0">
                <a:solidFill>
                  <a:srgbClr val="231F20"/>
                </a:solidFill>
                <a:latin typeface="Montserrat"/>
                <a:cs typeface="Montserrat"/>
              </a:rPr>
              <a:t> </a:t>
            </a:r>
            <a:r>
              <a:rPr sz="1200" b="1" dirty="0">
                <a:solidFill>
                  <a:srgbClr val="231F20"/>
                </a:solidFill>
                <a:latin typeface="Montserrat"/>
                <a:cs typeface="Montserrat"/>
              </a:rPr>
              <a:t>available</a:t>
            </a:r>
            <a:r>
              <a:rPr sz="1200" b="1" spc="-50" dirty="0">
                <a:solidFill>
                  <a:srgbClr val="231F20"/>
                </a:solidFill>
                <a:latin typeface="Montserrat"/>
                <a:cs typeface="Montserrat"/>
              </a:rPr>
              <a:t> </a:t>
            </a:r>
            <a:r>
              <a:rPr sz="1200" b="1" spc="-20" dirty="0">
                <a:solidFill>
                  <a:srgbClr val="231F20"/>
                </a:solidFill>
                <a:latin typeface="Montserrat"/>
                <a:cs typeface="Montserrat"/>
              </a:rPr>
              <a:t>from</a:t>
            </a:r>
            <a:endParaRPr sz="1200" dirty="0">
              <a:latin typeface="Montserrat"/>
              <a:cs typeface="Montserrat"/>
            </a:endParaRPr>
          </a:p>
          <a:p>
            <a:pPr marL="12700">
              <a:lnSpc>
                <a:spcPct val="100000"/>
              </a:lnSpc>
              <a:spcBef>
                <a:spcPts val="310"/>
              </a:spcBef>
            </a:pPr>
            <a:r>
              <a:rPr sz="1200" dirty="0">
                <a:solidFill>
                  <a:srgbClr val="231F20"/>
                </a:solidFill>
                <a:latin typeface="Montserrat"/>
                <a:cs typeface="Montserrat"/>
              </a:rPr>
              <a:t>Mr </a:t>
            </a:r>
            <a:r>
              <a:rPr sz="1200" spc="-10" dirty="0">
                <a:solidFill>
                  <a:srgbClr val="231F20"/>
                </a:solidFill>
                <a:latin typeface="Montserrat"/>
                <a:cs typeface="Montserrat"/>
              </a:rPr>
              <a:t>Hughes</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spcBef>
                <a:spcPts val="5"/>
              </a:spcBef>
            </a:pPr>
            <a:r>
              <a:rPr sz="1200" b="1" spc="-10" dirty="0">
                <a:solidFill>
                  <a:srgbClr val="231F20"/>
                </a:solidFill>
                <a:latin typeface="Montserrat"/>
                <a:cs typeface="Montserrat"/>
              </a:rPr>
              <a:t>Description</a:t>
            </a:r>
            <a:endParaRPr sz="1200" dirty="0">
              <a:latin typeface="Montserrat"/>
              <a:cs typeface="Montserrat"/>
            </a:endParaRPr>
          </a:p>
          <a:p>
            <a:pPr marL="12700" marR="97155">
              <a:lnSpc>
                <a:spcPct val="121500"/>
              </a:lnSpc>
            </a:pPr>
            <a:r>
              <a:rPr sz="1200" dirty="0">
                <a:solidFill>
                  <a:srgbClr val="231F20"/>
                </a:solidFill>
                <a:latin typeface="Montserrat"/>
                <a:cs typeface="Montserrat"/>
              </a:rPr>
              <a:t>To</a:t>
            </a:r>
            <a:r>
              <a:rPr sz="1200" spc="-25" dirty="0">
                <a:solidFill>
                  <a:srgbClr val="231F20"/>
                </a:solidFill>
                <a:latin typeface="Montserrat"/>
                <a:cs typeface="Montserrat"/>
              </a:rPr>
              <a:t> </a:t>
            </a:r>
            <a:r>
              <a:rPr sz="1200" dirty="0">
                <a:solidFill>
                  <a:srgbClr val="231F20"/>
                </a:solidFill>
                <a:latin typeface="Montserrat"/>
                <a:cs typeface="Montserrat"/>
              </a:rPr>
              <a:t>succeed</a:t>
            </a:r>
            <a:r>
              <a:rPr sz="1200" spc="-25" dirty="0">
                <a:solidFill>
                  <a:srgbClr val="231F20"/>
                </a:solidFill>
                <a:latin typeface="Montserrat"/>
                <a:cs typeface="Montserrat"/>
              </a:rPr>
              <a:t> </a:t>
            </a:r>
            <a:r>
              <a:rPr sz="1200" dirty="0">
                <a:solidFill>
                  <a:srgbClr val="231F20"/>
                </a:solidFill>
                <a:latin typeface="Montserrat"/>
                <a:cs typeface="Montserrat"/>
              </a:rPr>
              <a:t>in</a:t>
            </a:r>
            <a:r>
              <a:rPr sz="1200" spc="-25" dirty="0">
                <a:solidFill>
                  <a:srgbClr val="231F20"/>
                </a:solidFill>
                <a:latin typeface="Montserrat"/>
                <a:cs typeface="Montserrat"/>
              </a:rPr>
              <a:t> </a:t>
            </a:r>
            <a:r>
              <a:rPr sz="1200" dirty="0">
                <a:solidFill>
                  <a:srgbClr val="231F20"/>
                </a:solidFill>
                <a:latin typeface="Montserrat"/>
                <a:cs typeface="Montserrat"/>
              </a:rPr>
              <a:t>GCSE</a:t>
            </a:r>
            <a:r>
              <a:rPr sz="1200" spc="-25" dirty="0">
                <a:solidFill>
                  <a:srgbClr val="231F20"/>
                </a:solidFill>
                <a:latin typeface="Montserrat"/>
                <a:cs typeface="Montserrat"/>
              </a:rPr>
              <a:t> </a:t>
            </a:r>
            <a:r>
              <a:rPr sz="1200" spc="-10" dirty="0">
                <a:solidFill>
                  <a:srgbClr val="231F20"/>
                </a:solidFill>
                <a:latin typeface="Montserrat"/>
                <a:cs typeface="Montserrat"/>
              </a:rPr>
              <a:t>Mathematics</a:t>
            </a:r>
            <a:r>
              <a:rPr sz="1200" spc="-25" dirty="0">
                <a:solidFill>
                  <a:srgbClr val="231F20"/>
                </a:solidFill>
                <a:latin typeface="Montserrat"/>
                <a:cs typeface="Montserrat"/>
              </a:rPr>
              <a:t> </a:t>
            </a: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will</a:t>
            </a:r>
            <a:r>
              <a:rPr sz="1200" spc="-20" dirty="0">
                <a:solidFill>
                  <a:srgbClr val="231F20"/>
                </a:solidFill>
                <a:latin typeface="Montserrat"/>
                <a:cs typeface="Montserrat"/>
              </a:rPr>
              <a:t> </a:t>
            </a:r>
            <a:r>
              <a:rPr sz="1200" dirty="0">
                <a:solidFill>
                  <a:srgbClr val="231F20"/>
                </a:solidFill>
                <a:latin typeface="Montserrat"/>
                <a:cs typeface="Montserrat"/>
              </a:rPr>
              <a:t>need</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dirty="0">
                <a:solidFill>
                  <a:srgbClr val="231F20"/>
                </a:solidFill>
                <a:latin typeface="Montserrat"/>
                <a:cs typeface="Montserrat"/>
              </a:rPr>
              <a:t>secure</a:t>
            </a:r>
            <a:r>
              <a:rPr sz="1200" spc="-25" dirty="0">
                <a:solidFill>
                  <a:srgbClr val="231F20"/>
                </a:solidFill>
                <a:latin typeface="Montserrat"/>
                <a:cs typeface="Montserrat"/>
              </a:rPr>
              <a:t> </a:t>
            </a:r>
            <a:r>
              <a:rPr sz="1200" dirty="0">
                <a:solidFill>
                  <a:srgbClr val="231F20"/>
                </a:solidFill>
                <a:latin typeface="Montserrat"/>
                <a:cs typeface="Montserrat"/>
              </a:rPr>
              <a:t>their</a:t>
            </a:r>
            <a:r>
              <a:rPr sz="1200" spc="-25" dirty="0">
                <a:solidFill>
                  <a:srgbClr val="231F20"/>
                </a:solidFill>
                <a:latin typeface="Montserrat"/>
                <a:cs typeface="Montserrat"/>
              </a:rPr>
              <a:t> </a:t>
            </a:r>
            <a:r>
              <a:rPr sz="1200" dirty="0">
                <a:solidFill>
                  <a:srgbClr val="231F20"/>
                </a:solidFill>
                <a:latin typeface="Montserrat"/>
                <a:cs typeface="Montserrat"/>
              </a:rPr>
              <a:t>knowledge</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5" dirty="0">
                <a:solidFill>
                  <a:srgbClr val="231F20"/>
                </a:solidFill>
                <a:latin typeface="Montserrat"/>
                <a:cs typeface="Montserrat"/>
              </a:rPr>
              <a:t> key </a:t>
            </a:r>
            <a:r>
              <a:rPr sz="1200" dirty="0">
                <a:solidFill>
                  <a:srgbClr val="231F20"/>
                </a:solidFill>
                <a:latin typeface="Montserrat"/>
                <a:cs typeface="Montserrat"/>
              </a:rPr>
              <a:t>stage</a:t>
            </a:r>
            <a:r>
              <a:rPr sz="1200" spc="-20" dirty="0">
                <a:solidFill>
                  <a:srgbClr val="231F20"/>
                </a:solidFill>
                <a:latin typeface="Montserrat"/>
                <a:cs typeface="Montserrat"/>
              </a:rPr>
              <a:t> </a:t>
            </a:r>
            <a:r>
              <a:rPr sz="1200" dirty="0">
                <a:solidFill>
                  <a:srgbClr val="231F20"/>
                </a:solidFill>
                <a:latin typeface="Montserrat"/>
                <a:cs typeface="Montserrat"/>
              </a:rPr>
              <a:t>3</a:t>
            </a:r>
            <a:r>
              <a:rPr sz="1200" spc="-20" dirty="0">
                <a:solidFill>
                  <a:srgbClr val="231F20"/>
                </a:solidFill>
                <a:latin typeface="Montserrat"/>
                <a:cs typeface="Montserrat"/>
              </a:rPr>
              <a:t> </a:t>
            </a:r>
            <a:r>
              <a:rPr sz="1200" dirty="0">
                <a:solidFill>
                  <a:srgbClr val="231F20"/>
                </a:solidFill>
                <a:latin typeface="Montserrat"/>
                <a:cs typeface="Montserrat"/>
              </a:rPr>
              <a:t>topics</a:t>
            </a:r>
            <a:r>
              <a:rPr sz="1200" spc="-20" dirty="0">
                <a:solidFill>
                  <a:srgbClr val="231F20"/>
                </a:solidFill>
                <a:latin typeface="Montserrat"/>
                <a:cs typeface="Montserrat"/>
              </a:rPr>
              <a:t> </a:t>
            </a:r>
            <a:r>
              <a:rPr sz="1200" dirty="0">
                <a:solidFill>
                  <a:srgbClr val="231F20"/>
                </a:solidFill>
                <a:latin typeface="Montserrat"/>
                <a:cs typeface="Montserrat"/>
              </a:rPr>
              <a:t>in</a:t>
            </a:r>
            <a:r>
              <a:rPr sz="1200" spc="-20" dirty="0">
                <a:solidFill>
                  <a:srgbClr val="231F20"/>
                </a:solidFill>
                <a:latin typeface="Montserrat"/>
                <a:cs typeface="Montserrat"/>
              </a:rPr>
              <a:t> </a:t>
            </a:r>
            <a:r>
              <a:rPr sz="1200" dirty="0">
                <a:solidFill>
                  <a:srgbClr val="231F20"/>
                </a:solidFill>
                <a:latin typeface="Montserrat"/>
                <a:cs typeface="Montserrat"/>
              </a:rPr>
              <a:t>Number,</a:t>
            </a:r>
            <a:r>
              <a:rPr sz="1200" spc="-20" dirty="0">
                <a:solidFill>
                  <a:srgbClr val="231F20"/>
                </a:solidFill>
                <a:latin typeface="Montserrat"/>
                <a:cs typeface="Montserrat"/>
              </a:rPr>
              <a:t> </a:t>
            </a:r>
            <a:r>
              <a:rPr sz="1200" dirty="0">
                <a:solidFill>
                  <a:srgbClr val="231F20"/>
                </a:solidFill>
                <a:latin typeface="Montserrat"/>
                <a:cs typeface="Montserrat"/>
              </a:rPr>
              <a:t>Algebra,</a:t>
            </a:r>
            <a:r>
              <a:rPr sz="1200" spc="-20" dirty="0">
                <a:solidFill>
                  <a:srgbClr val="231F20"/>
                </a:solidFill>
                <a:latin typeface="Montserrat"/>
                <a:cs typeface="Montserrat"/>
              </a:rPr>
              <a:t> </a:t>
            </a:r>
            <a:r>
              <a:rPr sz="1200" dirty="0">
                <a:solidFill>
                  <a:srgbClr val="231F20"/>
                </a:solidFill>
                <a:latin typeface="Montserrat"/>
                <a:cs typeface="Montserrat"/>
              </a:rPr>
              <a:t>Shape</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dirty="0">
                <a:solidFill>
                  <a:srgbClr val="231F20"/>
                </a:solidFill>
                <a:latin typeface="Montserrat"/>
                <a:cs typeface="Montserrat"/>
              </a:rPr>
              <a:t>Data.</a:t>
            </a:r>
            <a:r>
              <a:rPr sz="1200" spc="-20" dirty="0">
                <a:solidFill>
                  <a:srgbClr val="231F20"/>
                </a:solidFill>
                <a:latin typeface="Montserrat"/>
                <a:cs typeface="Montserrat"/>
              </a:rPr>
              <a:t> </a:t>
            </a:r>
            <a:r>
              <a:rPr sz="1200" dirty="0">
                <a:solidFill>
                  <a:srgbClr val="231F20"/>
                </a:solidFill>
                <a:latin typeface="Montserrat"/>
                <a:cs typeface="Montserrat"/>
              </a:rPr>
              <a:t>Students</a:t>
            </a:r>
            <a:r>
              <a:rPr sz="1200" spc="-20" dirty="0">
                <a:solidFill>
                  <a:srgbClr val="231F20"/>
                </a:solidFill>
                <a:latin typeface="Montserrat"/>
                <a:cs typeface="Montserrat"/>
              </a:rPr>
              <a:t> </a:t>
            </a:r>
            <a:r>
              <a:rPr sz="1200" dirty="0">
                <a:solidFill>
                  <a:srgbClr val="231F20"/>
                </a:solidFill>
                <a:latin typeface="Montserrat"/>
                <a:cs typeface="Montserrat"/>
              </a:rPr>
              <a:t>should</a:t>
            </a:r>
            <a:r>
              <a:rPr sz="1200" spc="-20" dirty="0">
                <a:solidFill>
                  <a:srgbClr val="231F20"/>
                </a:solidFill>
                <a:latin typeface="Montserrat"/>
                <a:cs typeface="Montserrat"/>
              </a:rPr>
              <a:t> </a:t>
            </a:r>
            <a:r>
              <a:rPr sz="1200" dirty="0">
                <a:solidFill>
                  <a:srgbClr val="231F20"/>
                </a:solidFill>
                <a:latin typeface="Montserrat"/>
                <a:cs typeface="Montserrat"/>
              </a:rPr>
              <a:t>be</a:t>
            </a:r>
            <a:r>
              <a:rPr sz="1200" spc="-20" dirty="0">
                <a:solidFill>
                  <a:srgbClr val="231F20"/>
                </a:solidFill>
                <a:latin typeface="Montserrat"/>
                <a:cs typeface="Montserrat"/>
              </a:rPr>
              <a:t> </a:t>
            </a:r>
            <a:r>
              <a:rPr sz="1200" dirty="0">
                <a:solidFill>
                  <a:srgbClr val="231F20"/>
                </a:solidFill>
                <a:latin typeface="Montserrat"/>
                <a:cs typeface="Montserrat"/>
              </a:rPr>
              <a:t>confident</a:t>
            </a:r>
            <a:r>
              <a:rPr sz="1200" spc="-20" dirty="0">
                <a:solidFill>
                  <a:srgbClr val="231F20"/>
                </a:solidFill>
                <a:latin typeface="Montserrat"/>
                <a:cs typeface="Montserrat"/>
              </a:rPr>
              <a:t> with </a:t>
            </a:r>
            <a:r>
              <a:rPr sz="1200" dirty="0">
                <a:solidFill>
                  <a:srgbClr val="231F20"/>
                </a:solidFill>
                <a:latin typeface="Montserrat"/>
                <a:cs typeface="Montserrat"/>
              </a:rPr>
              <a:t>their</a:t>
            </a:r>
            <a:r>
              <a:rPr sz="1200" spc="-35" dirty="0">
                <a:solidFill>
                  <a:srgbClr val="231F20"/>
                </a:solidFill>
                <a:latin typeface="Montserrat"/>
                <a:cs typeface="Montserrat"/>
              </a:rPr>
              <a:t> </a:t>
            </a:r>
            <a:r>
              <a:rPr sz="1200" dirty="0">
                <a:solidFill>
                  <a:srgbClr val="231F20"/>
                </a:solidFill>
                <a:latin typeface="Montserrat"/>
                <a:cs typeface="Montserrat"/>
              </a:rPr>
              <a:t>Fluency</a:t>
            </a:r>
            <a:r>
              <a:rPr sz="1200" spc="-35" dirty="0">
                <a:solidFill>
                  <a:srgbClr val="231F20"/>
                </a:solidFill>
                <a:latin typeface="Montserrat"/>
                <a:cs typeface="Montserrat"/>
              </a:rPr>
              <a:t> </a:t>
            </a:r>
            <a:r>
              <a:rPr sz="1200" dirty="0">
                <a:solidFill>
                  <a:srgbClr val="231F20"/>
                </a:solidFill>
                <a:latin typeface="Montserrat"/>
                <a:cs typeface="Montserrat"/>
              </a:rPr>
              <a:t>skills</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have</a:t>
            </a:r>
            <a:r>
              <a:rPr sz="1200" spc="-35" dirty="0">
                <a:solidFill>
                  <a:srgbClr val="231F20"/>
                </a:solidFill>
                <a:latin typeface="Montserrat"/>
                <a:cs typeface="Montserrat"/>
              </a:rPr>
              <a:t> </a:t>
            </a:r>
            <a:r>
              <a:rPr sz="1200" dirty="0">
                <a:solidFill>
                  <a:srgbClr val="231F20"/>
                </a:solidFill>
                <a:latin typeface="Montserrat"/>
                <a:cs typeface="Montserrat"/>
              </a:rPr>
              <a:t>some</a:t>
            </a:r>
            <a:r>
              <a:rPr sz="1200" spc="-35" dirty="0">
                <a:solidFill>
                  <a:srgbClr val="231F20"/>
                </a:solidFill>
                <a:latin typeface="Montserrat"/>
                <a:cs typeface="Montserrat"/>
              </a:rPr>
              <a:t> </a:t>
            </a:r>
            <a:r>
              <a:rPr sz="1200" dirty="0">
                <a:solidFill>
                  <a:srgbClr val="231F20"/>
                </a:solidFill>
                <a:latin typeface="Montserrat"/>
                <a:cs typeface="Montserrat"/>
              </a:rPr>
              <a:t>understanding</a:t>
            </a:r>
            <a:r>
              <a:rPr sz="1200" spc="-30" dirty="0">
                <a:solidFill>
                  <a:srgbClr val="231F20"/>
                </a:solidFill>
                <a:latin typeface="Montserrat"/>
                <a:cs typeface="Montserrat"/>
              </a:rPr>
              <a:t> </a:t>
            </a:r>
            <a:r>
              <a:rPr sz="1200" dirty="0">
                <a:solidFill>
                  <a:srgbClr val="231F20"/>
                </a:solidFill>
                <a:latin typeface="Montserrat"/>
                <a:cs typeface="Montserrat"/>
              </a:rPr>
              <a:t>of</a:t>
            </a:r>
            <a:r>
              <a:rPr sz="1200" spc="-35" dirty="0">
                <a:solidFill>
                  <a:srgbClr val="231F20"/>
                </a:solidFill>
                <a:latin typeface="Montserrat"/>
                <a:cs typeface="Montserrat"/>
              </a:rPr>
              <a:t> </a:t>
            </a:r>
            <a:r>
              <a:rPr sz="1200" dirty="0">
                <a:solidFill>
                  <a:srgbClr val="231F20"/>
                </a:solidFill>
                <a:latin typeface="Montserrat"/>
                <a:cs typeface="Montserrat"/>
              </a:rPr>
              <a:t>Reasoning</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spc="-10" dirty="0">
                <a:solidFill>
                  <a:srgbClr val="231F20"/>
                </a:solidFill>
                <a:latin typeface="Montserrat"/>
                <a:cs typeface="Montserrat"/>
              </a:rPr>
              <a:t>Problem</a:t>
            </a:r>
            <a:r>
              <a:rPr sz="1200" spc="-30" dirty="0">
                <a:solidFill>
                  <a:srgbClr val="231F20"/>
                </a:solidFill>
                <a:latin typeface="Montserrat"/>
                <a:cs typeface="Montserrat"/>
              </a:rPr>
              <a:t> </a:t>
            </a:r>
            <a:r>
              <a:rPr sz="1200" spc="-10" dirty="0">
                <a:solidFill>
                  <a:srgbClr val="231F20"/>
                </a:solidFill>
                <a:latin typeface="Montserrat"/>
                <a:cs typeface="Montserrat"/>
              </a:rPr>
              <a:t>solving </a:t>
            </a:r>
            <a:r>
              <a:rPr sz="1200" dirty="0">
                <a:solidFill>
                  <a:srgbClr val="231F20"/>
                </a:solidFill>
                <a:latin typeface="Montserrat"/>
                <a:cs typeface="Montserrat"/>
              </a:rPr>
              <a:t>which</a:t>
            </a:r>
            <a:r>
              <a:rPr sz="1200" spc="-25" dirty="0">
                <a:solidFill>
                  <a:srgbClr val="231F20"/>
                </a:solidFill>
                <a:latin typeface="Montserrat"/>
                <a:cs typeface="Montserrat"/>
              </a:rPr>
              <a:t> </a:t>
            </a:r>
            <a:r>
              <a:rPr sz="1200" dirty="0">
                <a:solidFill>
                  <a:srgbClr val="231F20"/>
                </a:solidFill>
                <a:latin typeface="Montserrat"/>
                <a:cs typeface="Montserrat"/>
              </a:rPr>
              <a:t>will</a:t>
            </a:r>
            <a:r>
              <a:rPr sz="1200" spc="-25" dirty="0">
                <a:solidFill>
                  <a:srgbClr val="231F20"/>
                </a:solidFill>
                <a:latin typeface="Montserrat"/>
                <a:cs typeface="Montserrat"/>
              </a:rPr>
              <a:t> </a:t>
            </a:r>
            <a:r>
              <a:rPr sz="1200" dirty="0">
                <a:solidFill>
                  <a:srgbClr val="231F20"/>
                </a:solidFill>
                <a:latin typeface="Montserrat"/>
                <a:cs typeface="Montserrat"/>
              </a:rPr>
              <a:t>be</a:t>
            </a:r>
            <a:r>
              <a:rPr sz="1200" spc="-25" dirty="0">
                <a:solidFill>
                  <a:srgbClr val="231F20"/>
                </a:solidFill>
                <a:latin typeface="Montserrat"/>
                <a:cs typeface="Montserrat"/>
              </a:rPr>
              <a:t> </a:t>
            </a:r>
            <a:r>
              <a:rPr sz="1200" dirty="0">
                <a:solidFill>
                  <a:srgbClr val="231F20"/>
                </a:solidFill>
                <a:latin typeface="Montserrat"/>
                <a:cs typeface="Montserrat"/>
              </a:rPr>
              <a:t>further</a:t>
            </a:r>
            <a:r>
              <a:rPr sz="1200" spc="-25" dirty="0">
                <a:solidFill>
                  <a:srgbClr val="231F20"/>
                </a:solidFill>
                <a:latin typeface="Montserrat"/>
                <a:cs typeface="Montserrat"/>
              </a:rPr>
              <a:t> </a:t>
            </a:r>
            <a:r>
              <a:rPr sz="1200" dirty="0">
                <a:solidFill>
                  <a:srgbClr val="231F20"/>
                </a:solidFill>
                <a:latin typeface="Montserrat"/>
                <a:cs typeface="Montserrat"/>
              </a:rPr>
              <a:t>developed</a:t>
            </a:r>
            <a:r>
              <a:rPr sz="1200" spc="-25" dirty="0">
                <a:solidFill>
                  <a:srgbClr val="231F20"/>
                </a:solidFill>
                <a:latin typeface="Montserrat"/>
                <a:cs typeface="Montserrat"/>
              </a:rPr>
              <a:t> </a:t>
            </a:r>
            <a:r>
              <a:rPr sz="1200" dirty="0">
                <a:solidFill>
                  <a:srgbClr val="231F20"/>
                </a:solidFill>
                <a:latin typeface="Montserrat"/>
                <a:cs typeface="Montserrat"/>
              </a:rPr>
              <a:t>at</a:t>
            </a:r>
            <a:r>
              <a:rPr sz="1200" spc="-20" dirty="0">
                <a:solidFill>
                  <a:srgbClr val="231F20"/>
                </a:solidFill>
                <a:latin typeface="Montserrat"/>
                <a:cs typeface="Montserrat"/>
              </a:rPr>
              <a:t> </a:t>
            </a:r>
            <a:r>
              <a:rPr sz="1200" dirty="0">
                <a:solidFill>
                  <a:srgbClr val="231F20"/>
                </a:solidFill>
                <a:latin typeface="Montserrat"/>
                <a:cs typeface="Montserrat"/>
              </a:rPr>
              <a:t>key</a:t>
            </a:r>
            <a:r>
              <a:rPr sz="1200" spc="-25" dirty="0">
                <a:solidFill>
                  <a:srgbClr val="231F20"/>
                </a:solidFill>
                <a:latin typeface="Montserrat"/>
                <a:cs typeface="Montserrat"/>
              </a:rPr>
              <a:t> </a:t>
            </a:r>
            <a:r>
              <a:rPr sz="1200" dirty="0">
                <a:solidFill>
                  <a:srgbClr val="231F20"/>
                </a:solidFill>
                <a:latin typeface="Montserrat"/>
                <a:cs typeface="Montserrat"/>
              </a:rPr>
              <a:t>stage</a:t>
            </a:r>
            <a:r>
              <a:rPr sz="1200" spc="-25" dirty="0">
                <a:solidFill>
                  <a:srgbClr val="231F20"/>
                </a:solidFill>
                <a:latin typeface="Montserrat"/>
                <a:cs typeface="Montserrat"/>
              </a:rPr>
              <a:t> 4.</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pPr>
            <a:r>
              <a:rPr sz="1200" b="1" spc="-10" dirty="0">
                <a:solidFill>
                  <a:srgbClr val="231F20"/>
                </a:solidFill>
                <a:latin typeface="Montserrat"/>
                <a:cs typeface="Montserrat"/>
              </a:rPr>
              <a:t>Assessment(s)</a:t>
            </a:r>
            <a:endParaRPr sz="1200" dirty="0">
              <a:latin typeface="Montserrat"/>
              <a:cs typeface="Montserrat"/>
            </a:endParaRPr>
          </a:p>
          <a:p>
            <a:pPr marL="12700" marR="5080">
              <a:lnSpc>
                <a:spcPct val="121500"/>
              </a:lnSpc>
            </a:pPr>
            <a:r>
              <a:rPr sz="1200" dirty="0">
                <a:solidFill>
                  <a:srgbClr val="231F20"/>
                </a:solidFill>
                <a:latin typeface="Montserrat"/>
                <a:cs typeface="Montserrat"/>
              </a:rPr>
              <a:t>After</a:t>
            </a:r>
            <a:r>
              <a:rPr sz="1200" spc="-35" dirty="0">
                <a:solidFill>
                  <a:srgbClr val="231F20"/>
                </a:solidFill>
                <a:latin typeface="Montserrat"/>
                <a:cs typeface="Montserrat"/>
              </a:rPr>
              <a:t> </a:t>
            </a:r>
            <a:r>
              <a:rPr sz="1200" dirty="0">
                <a:solidFill>
                  <a:srgbClr val="231F20"/>
                </a:solidFill>
                <a:latin typeface="Montserrat"/>
                <a:cs typeface="Montserrat"/>
              </a:rPr>
              <a:t>each</a:t>
            </a:r>
            <a:r>
              <a:rPr sz="1200" spc="-30" dirty="0">
                <a:solidFill>
                  <a:srgbClr val="231F20"/>
                </a:solidFill>
                <a:latin typeface="Montserrat"/>
                <a:cs typeface="Montserrat"/>
              </a:rPr>
              <a:t> </a:t>
            </a:r>
            <a:r>
              <a:rPr sz="1200" dirty="0">
                <a:solidFill>
                  <a:srgbClr val="231F20"/>
                </a:solidFill>
                <a:latin typeface="Montserrat"/>
                <a:cs typeface="Montserrat"/>
              </a:rPr>
              <a:t>block</a:t>
            </a:r>
            <a:r>
              <a:rPr sz="1200" spc="-35" dirty="0">
                <a:solidFill>
                  <a:srgbClr val="231F20"/>
                </a:solidFill>
                <a:latin typeface="Montserrat"/>
                <a:cs typeface="Montserrat"/>
              </a:rPr>
              <a:t> </a:t>
            </a:r>
            <a:r>
              <a:rPr sz="1200" dirty="0">
                <a:solidFill>
                  <a:srgbClr val="231F20"/>
                </a:solidFill>
                <a:latin typeface="Montserrat"/>
                <a:cs typeface="Montserrat"/>
              </a:rPr>
              <a:t>is</a:t>
            </a:r>
            <a:r>
              <a:rPr sz="1200" spc="-30" dirty="0">
                <a:solidFill>
                  <a:srgbClr val="231F20"/>
                </a:solidFill>
                <a:latin typeface="Montserrat"/>
                <a:cs typeface="Montserrat"/>
              </a:rPr>
              <a:t> </a:t>
            </a:r>
            <a:r>
              <a:rPr sz="1200" dirty="0">
                <a:solidFill>
                  <a:srgbClr val="231F20"/>
                </a:solidFill>
                <a:latin typeface="Montserrat"/>
                <a:cs typeface="Montserrat"/>
              </a:rPr>
              <a:t>taught</a:t>
            </a:r>
            <a:r>
              <a:rPr sz="1200" spc="-35"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will</a:t>
            </a:r>
            <a:r>
              <a:rPr sz="1200" spc="-35" dirty="0">
                <a:solidFill>
                  <a:srgbClr val="231F20"/>
                </a:solidFill>
                <a:latin typeface="Montserrat"/>
                <a:cs typeface="Montserrat"/>
              </a:rPr>
              <a:t> </a:t>
            </a:r>
            <a:r>
              <a:rPr sz="1200" dirty="0">
                <a:solidFill>
                  <a:srgbClr val="231F20"/>
                </a:solidFill>
                <a:latin typeface="Montserrat"/>
                <a:cs typeface="Montserrat"/>
              </a:rPr>
              <a:t>sit</a:t>
            </a:r>
            <a:r>
              <a:rPr sz="1200" spc="-30" dirty="0">
                <a:solidFill>
                  <a:srgbClr val="231F20"/>
                </a:solidFill>
                <a:latin typeface="Montserrat"/>
                <a:cs typeface="Montserrat"/>
              </a:rPr>
              <a:t> </a:t>
            </a:r>
            <a:r>
              <a:rPr sz="1200" dirty="0">
                <a:solidFill>
                  <a:srgbClr val="231F20"/>
                </a:solidFill>
                <a:latin typeface="Montserrat"/>
                <a:cs typeface="Montserrat"/>
              </a:rPr>
              <a:t>a</a:t>
            </a:r>
            <a:r>
              <a:rPr sz="1200" spc="-35" dirty="0">
                <a:solidFill>
                  <a:srgbClr val="231F20"/>
                </a:solidFill>
                <a:latin typeface="Montserrat"/>
                <a:cs typeface="Montserrat"/>
              </a:rPr>
              <a:t> </a:t>
            </a:r>
            <a:r>
              <a:rPr sz="1200" dirty="0">
                <a:solidFill>
                  <a:srgbClr val="231F20"/>
                </a:solidFill>
                <a:latin typeface="Montserrat"/>
                <a:cs typeface="Montserrat"/>
              </a:rPr>
              <a:t>20</a:t>
            </a:r>
            <a:r>
              <a:rPr sz="1200" spc="-30" dirty="0">
                <a:solidFill>
                  <a:srgbClr val="231F20"/>
                </a:solidFill>
                <a:latin typeface="Montserrat"/>
                <a:cs typeface="Montserrat"/>
              </a:rPr>
              <a:t> </a:t>
            </a:r>
            <a:r>
              <a:rPr sz="1200" dirty="0">
                <a:solidFill>
                  <a:srgbClr val="231F20"/>
                </a:solidFill>
                <a:latin typeface="Montserrat"/>
                <a:cs typeface="Montserrat"/>
              </a:rPr>
              <a:t>minute</a:t>
            </a:r>
            <a:r>
              <a:rPr sz="1200" spc="-35" dirty="0">
                <a:solidFill>
                  <a:srgbClr val="231F20"/>
                </a:solidFill>
                <a:latin typeface="Montserrat"/>
                <a:cs typeface="Montserrat"/>
              </a:rPr>
              <a:t> </a:t>
            </a:r>
            <a:r>
              <a:rPr sz="1200" dirty="0">
                <a:solidFill>
                  <a:srgbClr val="231F20"/>
                </a:solidFill>
                <a:latin typeface="Montserrat"/>
                <a:cs typeface="Montserrat"/>
              </a:rPr>
              <a:t>test</a:t>
            </a:r>
            <a:r>
              <a:rPr sz="1200" spc="-30" dirty="0">
                <a:solidFill>
                  <a:srgbClr val="231F20"/>
                </a:solidFill>
                <a:latin typeface="Montserrat"/>
                <a:cs typeface="Montserrat"/>
              </a:rPr>
              <a:t> </a:t>
            </a:r>
            <a:r>
              <a:rPr sz="1200" dirty="0">
                <a:solidFill>
                  <a:srgbClr val="231F20"/>
                </a:solidFill>
                <a:latin typeface="Montserrat"/>
                <a:cs typeface="Montserrat"/>
              </a:rPr>
              <a:t>that</a:t>
            </a:r>
            <a:r>
              <a:rPr sz="1200" spc="-35"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give</a:t>
            </a:r>
            <a:r>
              <a:rPr sz="1200" spc="-35" dirty="0">
                <a:solidFill>
                  <a:srgbClr val="231F20"/>
                </a:solidFill>
                <a:latin typeface="Montserrat"/>
                <a:cs typeface="Montserrat"/>
              </a:rPr>
              <a:t> </a:t>
            </a:r>
            <a:r>
              <a:rPr sz="1200" dirty="0">
                <a:solidFill>
                  <a:srgbClr val="231F20"/>
                </a:solidFill>
                <a:latin typeface="Montserrat"/>
                <a:cs typeface="Montserrat"/>
              </a:rPr>
              <a:t>them</a:t>
            </a:r>
            <a:r>
              <a:rPr sz="1200" spc="-30" dirty="0">
                <a:solidFill>
                  <a:srgbClr val="231F20"/>
                </a:solidFill>
                <a:latin typeface="Montserrat"/>
                <a:cs typeface="Montserrat"/>
              </a:rPr>
              <a:t> </a:t>
            </a:r>
            <a:r>
              <a:rPr sz="1200" spc="-25" dirty="0">
                <a:solidFill>
                  <a:srgbClr val="231F20"/>
                </a:solidFill>
                <a:latin typeface="Montserrat"/>
                <a:cs typeface="Montserrat"/>
              </a:rPr>
              <a:t>an </a:t>
            </a:r>
            <a:r>
              <a:rPr sz="1200" dirty="0">
                <a:solidFill>
                  <a:srgbClr val="231F20"/>
                </a:solidFill>
                <a:latin typeface="Montserrat"/>
                <a:cs typeface="Montserrat"/>
              </a:rPr>
              <a:t>understanding</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5" dirty="0">
                <a:solidFill>
                  <a:srgbClr val="231F20"/>
                </a:solidFill>
                <a:latin typeface="Montserrat"/>
                <a:cs typeface="Montserrat"/>
              </a:rPr>
              <a:t> </a:t>
            </a:r>
            <a:r>
              <a:rPr sz="1200" dirty="0">
                <a:solidFill>
                  <a:srgbClr val="231F20"/>
                </a:solidFill>
                <a:latin typeface="Montserrat"/>
                <a:cs typeface="Montserrat"/>
              </a:rPr>
              <a:t>their</a:t>
            </a:r>
            <a:r>
              <a:rPr sz="1200" spc="-25" dirty="0">
                <a:solidFill>
                  <a:srgbClr val="231F20"/>
                </a:solidFill>
                <a:latin typeface="Montserrat"/>
                <a:cs typeface="Montserrat"/>
              </a:rPr>
              <a:t> </a:t>
            </a:r>
            <a:r>
              <a:rPr sz="1200" dirty="0">
                <a:solidFill>
                  <a:srgbClr val="231F20"/>
                </a:solidFill>
                <a:latin typeface="Montserrat"/>
                <a:cs typeface="Montserrat"/>
              </a:rPr>
              <a:t>strengths</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spc="-10" dirty="0">
                <a:solidFill>
                  <a:srgbClr val="231F20"/>
                </a:solidFill>
                <a:latin typeface="Montserrat"/>
                <a:cs typeface="Montserrat"/>
              </a:rPr>
              <a:t>weaknesses.</a:t>
            </a:r>
            <a:r>
              <a:rPr sz="1200" spc="-25" dirty="0">
                <a:solidFill>
                  <a:srgbClr val="231F20"/>
                </a:solidFill>
                <a:latin typeface="Montserrat"/>
                <a:cs typeface="Montserrat"/>
              </a:rPr>
              <a:t> </a:t>
            </a:r>
            <a:r>
              <a:rPr sz="1200" dirty="0">
                <a:solidFill>
                  <a:srgbClr val="231F20"/>
                </a:solidFill>
                <a:latin typeface="Montserrat"/>
                <a:cs typeface="Montserrat"/>
              </a:rPr>
              <a:t>These</a:t>
            </a:r>
            <a:r>
              <a:rPr sz="1200" spc="-25" dirty="0">
                <a:solidFill>
                  <a:srgbClr val="231F20"/>
                </a:solidFill>
                <a:latin typeface="Montserrat"/>
                <a:cs typeface="Montserrat"/>
              </a:rPr>
              <a:t> </a:t>
            </a:r>
            <a:r>
              <a:rPr sz="1200" dirty="0">
                <a:solidFill>
                  <a:srgbClr val="231F20"/>
                </a:solidFill>
                <a:latin typeface="Montserrat"/>
                <a:cs typeface="Montserrat"/>
              </a:rPr>
              <a:t>results</a:t>
            </a:r>
            <a:r>
              <a:rPr sz="1200" spc="-25" dirty="0">
                <a:solidFill>
                  <a:srgbClr val="231F20"/>
                </a:solidFill>
                <a:latin typeface="Montserrat"/>
                <a:cs typeface="Montserrat"/>
              </a:rPr>
              <a:t> </a:t>
            </a:r>
            <a:r>
              <a:rPr sz="1200" dirty="0">
                <a:solidFill>
                  <a:srgbClr val="231F20"/>
                </a:solidFill>
                <a:latin typeface="Montserrat"/>
                <a:cs typeface="Montserrat"/>
              </a:rPr>
              <a:t>will</a:t>
            </a:r>
            <a:r>
              <a:rPr sz="1200" spc="-25" dirty="0">
                <a:solidFill>
                  <a:srgbClr val="231F20"/>
                </a:solidFill>
                <a:latin typeface="Montserrat"/>
                <a:cs typeface="Montserrat"/>
              </a:rPr>
              <a:t> </a:t>
            </a:r>
            <a:r>
              <a:rPr sz="1200" dirty="0">
                <a:solidFill>
                  <a:srgbClr val="231F20"/>
                </a:solidFill>
                <a:latin typeface="Montserrat"/>
                <a:cs typeface="Montserrat"/>
              </a:rPr>
              <a:t>be</a:t>
            </a:r>
            <a:r>
              <a:rPr sz="1200" spc="-25" dirty="0">
                <a:solidFill>
                  <a:srgbClr val="231F20"/>
                </a:solidFill>
                <a:latin typeface="Montserrat"/>
                <a:cs typeface="Montserrat"/>
              </a:rPr>
              <a:t> </a:t>
            </a:r>
            <a:r>
              <a:rPr sz="1200" dirty="0">
                <a:solidFill>
                  <a:srgbClr val="231F20"/>
                </a:solidFill>
                <a:latin typeface="Montserrat"/>
                <a:cs typeface="Montserrat"/>
              </a:rPr>
              <a:t>recorded</a:t>
            </a:r>
            <a:r>
              <a:rPr sz="1200" spc="-25" dirty="0">
                <a:solidFill>
                  <a:srgbClr val="231F20"/>
                </a:solidFill>
                <a:latin typeface="Montserrat"/>
                <a:cs typeface="Montserrat"/>
              </a:rPr>
              <a:t> </a:t>
            </a:r>
            <a:r>
              <a:rPr sz="1200" dirty="0">
                <a:solidFill>
                  <a:srgbClr val="231F20"/>
                </a:solidFill>
                <a:latin typeface="Montserrat"/>
                <a:cs typeface="Montserrat"/>
              </a:rPr>
              <a:t>in</a:t>
            </a:r>
            <a:r>
              <a:rPr sz="1200" spc="-25" dirty="0">
                <a:solidFill>
                  <a:srgbClr val="231F20"/>
                </a:solidFill>
                <a:latin typeface="Montserrat"/>
                <a:cs typeface="Montserrat"/>
              </a:rPr>
              <a:t> </a:t>
            </a:r>
            <a:r>
              <a:rPr sz="1200" spc="-10" dirty="0">
                <a:solidFill>
                  <a:srgbClr val="231F20"/>
                </a:solidFill>
                <a:latin typeface="Montserrat"/>
                <a:cs typeface="Montserrat"/>
              </a:rPr>
              <a:t>their </a:t>
            </a:r>
            <a:r>
              <a:rPr sz="1200" dirty="0">
                <a:solidFill>
                  <a:srgbClr val="231F20"/>
                </a:solidFill>
                <a:latin typeface="Montserrat"/>
                <a:cs typeface="Montserrat"/>
              </a:rPr>
              <a:t>trackers.</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dirty="0">
                <a:solidFill>
                  <a:srgbClr val="231F20"/>
                </a:solidFill>
                <a:latin typeface="Montserrat"/>
                <a:cs typeface="Montserrat"/>
              </a:rPr>
              <a:t>GCSE</a:t>
            </a:r>
            <a:r>
              <a:rPr sz="1200" spc="-25" dirty="0">
                <a:solidFill>
                  <a:srgbClr val="231F20"/>
                </a:solidFill>
                <a:latin typeface="Montserrat"/>
                <a:cs typeface="Montserrat"/>
              </a:rPr>
              <a:t> </a:t>
            </a:r>
            <a:r>
              <a:rPr sz="1200" dirty="0">
                <a:solidFill>
                  <a:srgbClr val="231F20"/>
                </a:solidFill>
                <a:latin typeface="Montserrat"/>
                <a:cs typeface="Montserrat"/>
              </a:rPr>
              <a:t>assessments</a:t>
            </a:r>
            <a:r>
              <a:rPr sz="1200" spc="-30"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consist</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2</a:t>
            </a:r>
            <a:r>
              <a:rPr sz="1200" spc="-30" dirty="0">
                <a:solidFill>
                  <a:srgbClr val="231F20"/>
                </a:solidFill>
                <a:latin typeface="Montserrat"/>
                <a:cs typeface="Montserrat"/>
              </a:rPr>
              <a:t> </a:t>
            </a:r>
            <a:r>
              <a:rPr sz="1200" dirty="0">
                <a:solidFill>
                  <a:srgbClr val="231F20"/>
                </a:solidFill>
                <a:latin typeface="Montserrat"/>
                <a:cs typeface="Montserrat"/>
              </a:rPr>
              <a:t>calculator</a:t>
            </a:r>
            <a:r>
              <a:rPr sz="1200" spc="-25" dirty="0">
                <a:solidFill>
                  <a:srgbClr val="231F20"/>
                </a:solidFill>
                <a:latin typeface="Montserrat"/>
                <a:cs typeface="Montserrat"/>
              </a:rPr>
              <a:t> </a:t>
            </a:r>
            <a:r>
              <a:rPr sz="1200" dirty="0">
                <a:solidFill>
                  <a:srgbClr val="231F20"/>
                </a:solidFill>
                <a:latin typeface="Montserrat"/>
                <a:cs typeface="Montserrat"/>
              </a:rPr>
              <a:t>papers</a:t>
            </a:r>
            <a:r>
              <a:rPr sz="1200" spc="-30"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1</a:t>
            </a:r>
            <a:r>
              <a:rPr sz="1200" spc="-25" dirty="0">
                <a:solidFill>
                  <a:srgbClr val="231F20"/>
                </a:solidFill>
                <a:latin typeface="Montserrat"/>
                <a:cs typeface="Montserrat"/>
              </a:rPr>
              <a:t> </a:t>
            </a:r>
            <a:r>
              <a:rPr sz="1200" spc="-10" dirty="0">
                <a:solidFill>
                  <a:srgbClr val="231F20"/>
                </a:solidFill>
                <a:latin typeface="Montserrat"/>
                <a:cs typeface="Montserrat"/>
              </a:rPr>
              <a:t>non-calculator </a:t>
            </a:r>
            <a:r>
              <a:rPr sz="1200" dirty="0">
                <a:solidFill>
                  <a:srgbClr val="231F20"/>
                </a:solidFill>
                <a:latin typeface="Montserrat"/>
                <a:cs typeface="Montserrat"/>
              </a:rPr>
              <a:t>paper</a:t>
            </a:r>
            <a:r>
              <a:rPr sz="1200" spc="-30" dirty="0">
                <a:solidFill>
                  <a:srgbClr val="231F20"/>
                </a:solidFill>
                <a:latin typeface="Montserrat"/>
                <a:cs typeface="Montserrat"/>
              </a:rPr>
              <a:t> </a:t>
            </a:r>
            <a:r>
              <a:rPr sz="1200" dirty="0">
                <a:solidFill>
                  <a:srgbClr val="231F20"/>
                </a:solidFill>
                <a:latin typeface="Montserrat"/>
                <a:cs typeface="Montserrat"/>
              </a:rPr>
              <a:t>for</a:t>
            </a:r>
            <a:r>
              <a:rPr sz="1200" spc="-25" dirty="0">
                <a:solidFill>
                  <a:srgbClr val="231F20"/>
                </a:solidFill>
                <a:latin typeface="Montserrat"/>
                <a:cs typeface="Montserrat"/>
              </a:rPr>
              <a:t> </a:t>
            </a:r>
            <a:r>
              <a:rPr sz="1200" dirty="0">
                <a:solidFill>
                  <a:srgbClr val="231F20"/>
                </a:solidFill>
                <a:latin typeface="Montserrat"/>
                <a:cs typeface="Montserrat"/>
              </a:rPr>
              <a:t>both</a:t>
            </a:r>
            <a:r>
              <a:rPr sz="1200" spc="-25" dirty="0">
                <a:solidFill>
                  <a:srgbClr val="231F20"/>
                </a:solidFill>
                <a:latin typeface="Montserrat"/>
                <a:cs typeface="Montserrat"/>
              </a:rPr>
              <a:t> </a:t>
            </a:r>
            <a:r>
              <a:rPr sz="1200" spc="-10" dirty="0">
                <a:solidFill>
                  <a:srgbClr val="231F20"/>
                </a:solidFill>
                <a:latin typeface="Montserrat"/>
                <a:cs typeface="Montserrat"/>
              </a:rPr>
              <a:t>foundation</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higher</a:t>
            </a:r>
            <a:r>
              <a:rPr sz="1200" spc="-25" dirty="0">
                <a:solidFill>
                  <a:srgbClr val="231F20"/>
                </a:solidFill>
                <a:latin typeface="Montserrat"/>
                <a:cs typeface="Montserrat"/>
              </a:rPr>
              <a:t> </a:t>
            </a:r>
            <a:r>
              <a:rPr sz="1200" dirty="0">
                <a:solidFill>
                  <a:srgbClr val="231F20"/>
                </a:solidFill>
                <a:latin typeface="Montserrat"/>
                <a:cs typeface="Montserrat"/>
              </a:rPr>
              <a:t>exams</a:t>
            </a:r>
            <a:r>
              <a:rPr sz="1200" spc="-25" dirty="0">
                <a:solidFill>
                  <a:srgbClr val="231F20"/>
                </a:solidFill>
                <a:latin typeface="Montserrat"/>
                <a:cs typeface="Montserrat"/>
              </a:rPr>
              <a:t> </a:t>
            </a:r>
            <a:r>
              <a:rPr sz="1200" dirty="0">
                <a:solidFill>
                  <a:srgbClr val="231F20"/>
                </a:solidFill>
                <a:latin typeface="Montserrat"/>
                <a:cs typeface="Montserrat"/>
              </a:rPr>
              <a:t>where</a:t>
            </a:r>
            <a:r>
              <a:rPr sz="1200" spc="-25"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are</a:t>
            </a:r>
            <a:r>
              <a:rPr sz="1200" spc="-25" dirty="0">
                <a:solidFill>
                  <a:srgbClr val="231F20"/>
                </a:solidFill>
                <a:latin typeface="Montserrat"/>
                <a:cs typeface="Montserrat"/>
              </a:rPr>
              <a:t> </a:t>
            </a:r>
            <a:r>
              <a:rPr sz="1200" dirty="0">
                <a:solidFill>
                  <a:srgbClr val="231F20"/>
                </a:solidFill>
                <a:latin typeface="Montserrat"/>
                <a:cs typeface="Montserrat"/>
              </a:rPr>
              <a:t>expected</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spc="-20" dirty="0">
                <a:solidFill>
                  <a:srgbClr val="231F20"/>
                </a:solidFill>
                <a:latin typeface="Montserrat"/>
                <a:cs typeface="Montserrat"/>
              </a:rPr>
              <a:t>know </a:t>
            </a:r>
            <a:r>
              <a:rPr sz="1200" dirty="0">
                <a:solidFill>
                  <a:srgbClr val="231F20"/>
                </a:solidFill>
                <a:latin typeface="Montserrat"/>
                <a:cs typeface="Montserrat"/>
              </a:rPr>
              <a:t>majority</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0" dirty="0">
                <a:solidFill>
                  <a:srgbClr val="231F20"/>
                </a:solidFill>
                <a:latin typeface="Montserrat"/>
                <a:cs typeface="Montserrat"/>
              </a:rPr>
              <a:t> </a:t>
            </a:r>
            <a:r>
              <a:rPr sz="1200" dirty="0">
                <a:solidFill>
                  <a:srgbClr val="231F20"/>
                </a:solidFill>
                <a:latin typeface="Montserrat"/>
                <a:cs typeface="Montserrat"/>
              </a:rPr>
              <a:t>the</a:t>
            </a:r>
            <a:r>
              <a:rPr sz="1200" spc="-20" dirty="0">
                <a:solidFill>
                  <a:srgbClr val="231F20"/>
                </a:solidFill>
                <a:latin typeface="Montserrat"/>
                <a:cs typeface="Montserrat"/>
              </a:rPr>
              <a:t> </a:t>
            </a:r>
            <a:r>
              <a:rPr sz="1200" spc="-10" dirty="0">
                <a:solidFill>
                  <a:srgbClr val="231F20"/>
                </a:solidFill>
                <a:latin typeface="Montserrat"/>
                <a:cs typeface="Montserrat"/>
              </a:rPr>
              <a:t>formulas.</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spcBef>
                <a:spcPts val="5"/>
              </a:spcBef>
            </a:pPr>
            <a:r>
              <a:rPr sz="1200" b="1" dirty="0">
                <a:solidFill>
                  <a:srgbClr val="231F20"/>
                </a:solidFill>
                <a:latin typeface="Montserrat"/>
                <a:cs typeface="Montserrat"/>
              </a:rPr>
              <a:t>Next</a:t>
            </a:r>
            <a:r>
              <a:rPr sz="1200" b="1" spc="-50" dirty="0">
                <a:solidFill>
                  <a:srgbClr val="231F20"/>
                </a:solidFill>
                <a:latin typeface="Montserrat"/>
                <a:cs typeface="Montserrat"/>
              </a:rPr>
              <a:t> </a:t>
            </a:r>
            <a:r>
              <a:rPr sz="1200" b="1" spc="-10" dirty="0">
                <a:solidFill>
                  <a:srgbClr val="231F20"/>
                </a:solidFill>
                <a:latin typeface="Montserrat"/>
                <a:cs typeface="Montserrat"/>
              </a:rPr>
              <a:t>steps</a:t>
            </a:r>
            <a:endParaRPr sz="1200" dirty="0">
              <a:latin typeface="Montserrat"/>
              <a:cs typeface="Montserrat"/>
            </a:endParaRPr>
          </a:p>
          <a:p>
            <a:pPr marL="12700" marR="5619115">
              <a:lnSpc>
                <a:spcPct val="121500"/>
              </a:lnSpc>
            </a:pPr>
            <a:r>
              <a:rPr sz="1200" spc="-25" dirty="0">
                <a:solidFill>
                  <a:srgbClr val="231F20"/>
                </a:solidFill>
                <a:latin typeface="Montserrat"/>
                <a:cs typeface="Montserrat"/>
              </a:rPr>
              <a:t>A-</a:t>
            </a:r>
            <a:r>
              <a:rPr sz="1200" dirty="0">
                <a:solidFill>
                  <a:srgbClr val="231F20"/>
                </a:solidFill>
                <a:latin typeface="Montserrat"/>
                <a:cs typeface="Montserrat"/>
              </a:rPr>
              <a:t>level</a:t>
            </a:r>
            <a:r>
              <a:rPr sz="1200" spc="-40" dirty="0">
                <a:solidFill>
                  <a:srgbClr val="231F20"/>
                </a:solidFill>
                <a:latin typeface="Montserrat"/>
                <a:cs typeface="Montserrat"/>
              </a:rPr>
              <a:t> </a:t>
            </a:r>
            <a:r>
              <a:rPr sz="1200" spc="-10" dirty="0">
                <a:solidFill>
                  <a:srgbClr val="231F20"/>
                </a:solidFill>
                <a:latin typeface="Montserrat"/>
                <a:cs typeface="Montserrat"/>
              </a:rPr>
              <a:t>Maths </a:t>
            </a:r>
            <a:r>
              <a:rPr sz="1200" dirty="0">
                <a:solidFill>
                  <a:srgbClr val="231F20"/>
                </a:solidFill>
                <a:latin typeface="Montserrat"/>
                <a:cs typeface="Montserrat"/>
              </a:rPr>
              <a:t>Further</a:t>
            </a:r>
            <a:r>
              <a:rPr sz="1200" spc="-35" dirty="0">
                <a:solidFill>
                  <a:srgbClr val="231F20"/>
                </a:solidFill>
                <a:latin typeface="Montserrat"/>
                <a:cs typeface="Montserrat"/>
              </a:rPr>
              <a:t> </a:t>
            </a:r>
            <a:r>
              <a:rPr sz="1200" spc="-10" dirty="0">
                <a:solidFill>
                  <a:srgbClr val="231F20"/>
                </a:solidFill>
                <a:latin typeface="Montserrat"/>
                <a:cs typeface="Montserrat"/>
              </a:rPr>
              <a:t>Maths</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Future</a:t>
            </a:r>
            <a:r>
              <a:rPr sz="1200" b="1" spc="-45" dirty="0">
                <a:solidFill>
                  <a:srgbClr val="231F20"/>
                </a:solidFill>
                <a:latin typeface="Montserrat"/>
                <a:cs typeface="Montserrat"/>
              </a:rPr>
              <a:t> </a:t>
            </a:r>
            <a:r>
              <a:rPr sz="1200" b="1" spc="-10" dirty="0">
                <a:solidFill>
                  <a:srgbClr val="231F20"/>
                </a:solidFill>
                <a:latin typeface="Montserrat"/>
                <a:cs typeface="Montserrat"/>
              </a:rPr>
              <a:t>pathways</a:t>
            </a:r>
            <a:endParaRPr sz="1200" dirty="0">
              <a:latin typeface="Montserrat"/>
              <a:cs typeface="Montserrat"/>
            </a:endParaRPr>
          </a:p>
          <a:p>
            <a:pPr marL="12700">
              <a:lnSpc>
                <a:spcPct val="100000"/>
              </a:lnSpc>
              <a:spcBef>
                <a:spcPts val="310"/>
              </a:spcBef>
            </a:pPr>
            <a:r>
              <a:rPr sz="1200" spc="-10" dirty="0">
                <a:solidFill>
                  <a:srgbClr val="231F20"/>
                </a:solidFill>
                <a:latin typeface="Montserrat"/>
                <a:cs typeface="Montserrat"/>
              </a:rPr>
              <a:t>Universities</a:t>
            </a:r>
            <a:r>
              <a:rPr sz="1200" spc="-15" dirty="0">
                <a:solidFill>
                  <a:srgbClr val="231F20"/>
                </a:solidFill>
                <a:latin typeface="Montserrat"/>
                <a:cs typeface="Montserrat"/>
              </a:rPr>
              <a:t> </a:t>
            </a:r>
            <a:r>
              <a:rPr sz="1200" dirty="0">
                <a:solidFill>
                  <a:srgbClr val="231F20"/>
                </a:solidFill>
                <a:latin typeface="Montserrat"/>
                <a:cs typeface="Montserrat"/>
              </a:rPr>
              <a:t>will</a:t>
            </a:r>
            <a:r>
              <a:rPr sz="1200" spc="-15" dirty="0">
                <a:solidFill>
                  <a:srgbClr val="231F20"/>
                </a:solidFill>
                <a:latin typeface="Montserrat"/>
                <a:cs typeface="Montserrat"/>
              </a:rPr>
              <a:t> </a:t>
            </a:r>
            <a:r>
              <a:rPr sz="1200" dirty="0">
                <a:solidFill>
                  <a:srgbClr val="231F20"/>
                </a:solidFill>
                <a:latin typeface="Montserrat"/>
                <a:cs typeface="Montserrat"/>
              </a:rPr>
              <a:t>require</a:t>
            </a:r>
            <a:r>
              <a:rPr sz="1200" spc="-15"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dirty="0">
                <a:solidFill>
                  <a:srgbClr val="231F20"/>
                </a:solidFill>
                <a:latin typeface="Montserrat"/>
                <a:cs typeface="Montserrat"/>
              </a:rPr>
              <a:t>minimum</a:t>
            </a:r>
            <a:r>
              <a:rPr sz="1200" spc="-15" dirty="0">
                <a:solidFill>
                  <a:srgbClr val="231F20"/>
                </a:solidFill>
                <a:latin typeface="Montserrat"/>
                <a:cs typeface="Montserrat"/>
              </a:rPr>
              <a:t> </a:t>
            </a:r>
            <a:r>
              <a:rPr sz="1200" dirty="0">
                <a:solidFill>
                  <a:srgbClr val="231F20"/>
                </a:solidFill>
                <a:latin typeface="Montserrat"/>
                <a:cs typeface="Montserrat"/>
              </a:rPr>
              <a:t>of</a:t>
            </a:r>
            <a:r>
              <a:rPr sz="1200" spc="-15"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dirty="0">
                <a:solidFill>
                  <a:srgbClr val="231F20"/>
                </a:solidFill>
                <a:latin typeface="Montserrat"/>
                <a:cs typeface="Montserrat"/>
              </a:rPr>
              <a:t>grade</a:t>
            </a:r>
            <a:r>
              <a:rPr sz="1200" spc="-15" dirty="0">
                <a:solidFill>
                  <a:srgbClr val="231F20"/>
                </a:solidFill>
                <a:latin typeface="Montserrat"/>
                <a:cs typeface="Montserrat"/>
              </a:rPr>
              <a:t> </a:t>
            </a:r>
            <a:r>
              <a:rPr sz="1200" dirty="0">
                <a:solidFill>
                  <a:srgbClr val="231F20"/>
                </a:solidFill>
                <a:latin typeface="Montserrat"/>
                <a:cs typeface="Montserrat"/>
              </a:rPr>
              <a:t>5</a:t>
            </a:r>
            <a:r>
              <a:rPr sz="1200" spc="-15" dirty="0">
                <a:solidFill>
                  <a:srgbClr val="231F20"/>
                </a:solidFill>
                <a:latin typeface="Montserrat"/>
                <a:cs typeface="Montserrat"/>
              </a:rPr>
              <a:t> </a:t>
            </a:r>
            <a:r>
              <a:rPr sz="1200" spc="-10" dirty="0">
                <a:solidFill>
                  <a:srgbClr val="231F20"/>
                </a:solidFill>
                <a:latin typeface="Montserrat"/>
                <a:cs typeface="Montserrat"/>
              </a:rPr>
              <a:t>pass.</a:t>
            </a:r>
            <a:endParaRPr sz="1200" dirty="0">
              <a:latin typeface="Montserrat"/>
              <a:cs typeface="Montserrat"/>
            </a:endParaRPr>
          </a:p>
          <a:p>
            <a:pPr marL="12700" marR="24765">
              <a:lnSpc>
                <a:spcPct val="121500"/>
              </a:lnSpc>
            </a:pPr>
            <a:r>
              <a:rPr sz="1200" dirty="0">
                <a:solidFill>
                  <a:srgbClr val="231F20"/>
                </a:solidFill>
                <a:latin typeface="Montserrat"/>
                <a:cs typeface="Montserrat"/>
              </a:rPr>
              <a:t>Employers</a:t>
            </a:r>
            <a:r>
              <a:rPr sz="1200" spc="-35" dirty="0">
                <a:solidFill>
                  <a:srgbClr val="231F20"/>
                </a:solidFill>
                <a:latin typeface="Montserrat"/>
                <a:cs typeface="Montserrat"/>
              </a:rPr>
              <a:t> </a:t>
            </a:r>
            <a:r>
              <a:rPr sz="1200" dirty="0">
                <a:solidFill>
                  <a:srgbClr val="231F20"/>
                </a:solidFill>
                <a:latin typeface="Montserrat"/>
                <a:cs typeface="Montserrat"/>
              </a:rPr>
              <a:t>regard</a:t>
            </a:r>
            <a:r>
              <a:rPr sz="1200" spc="-30" dirty="0">
                <a:solidFill>
                  <a:srgbClr val="231F20"/>
                </a:solidFill>
                <a:latin typeface="Montserrat"/>
                <a:cs typeface="Montserrat"/>
              </a:rPr>
              <a:t> </a:t>
            </a:r>
            <a:r>
              <a:rPr sz="1200" dirty="0">
                <a:solidFill>
                  <a:srgbClr val="231F20"/>
                </a:solidFill>
                <a:latin typeface="Montserrat"/>
                <a:cs typeface="Montserrat"/>
              </a:rPr>
              <a:t>success</a:t>
            </a:r>
            <a:r>
              <a:rPr sz="1200" spc="-35"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Maths</a:t>
            </a:r>
            <a:r>
              <a:rPr sz="1200" spc="-30" dirty="0">
                <a:solidFill>
                  <a:srgbClr val="231F20"/>
                </a:solidFill>
                <a:latin typeface="Montserrat"/>
                <a:cs typeface="Montserrat"/>
              </a:rPr>
              <a:t> </a:t>
            </a:r>
            <a:r>
              <a:rPr sz="1200" dirty="0">
                <a:solidFill>
                  <a:srgbClr val="231F20"/>
                </a:solidFill>
                <a:latin typeface="Montserrat"/>
                <a:cs typeface="Montserrat"/>
              </a:rPr>
              <a:t>as</a:t>
            </a:r>
            <a:r>
              <a:rPr sz="1200" spc="-35" dirty="0">
                <a:solidFill>
                  <a:srgbClr val="231F20"/>
                </a:solidFill>
                <a:latin typeface="Montserrat"/>
                <a:cs typeface="Montserrat"/>
              </a:rPr>
              <a:t> </a:t>
            </a:r>
            <a:r>
              <a:rPr sz="1200" dirty="0">
                <a:solidFill>
                  <a:srgbClr val="231F20"/>
                </a:solidFill>
                <a:latin typeface="Montserrat"/>
                <a:cs typeface="Montserrat"/>
              </a:rPr>
              <a:t>very</a:t>
            </a:r>
            <a:r>
              <a:rPr sz="1200" spc="-30" dirty="0">
                <a:solidFill>
                  <a:srgbClr val="231F20"/>
                </a:solidFill>
                <a:latin typeface="Montserrat"/>
                <a:cs typeface="Montserrat"/>
              </a:rPr>
              <a:t> </a:t>
            </a:r>
            <a:r>
              <a:rPr sz="1200" dirty="0">
                <a:solidFill>
                  <a:srgbClr val="231F20"/>
                </a:solidFill>
                <a:latin typeface="Montserrat"/>
                <a:cs typeface="Montserrat"/>
              </a:rPr>
              <a:t>important</a:t>
            </a:r>
            <a:r>
              <a:rPr sz="1200" spc="-30" dirty="0">
                <a:solidFill>
                  <a:srgbClr val="231F20"/>
                </a:solidFill>
                <a:latin typeface="Montserrat"/>
                <a:cs typeface="Montserrat"/>
              </a:rPr>
              <a:t> </a:t>
            </a:r>
            <a:r>
              <a:rPr sz="1200" dirty="0">
                <a:solidFill>
                  <a:srgbClr val="231F20"/>
                </a:solidFill>
                <a:latin typeface="Montserrat"/>
                <a:cs typeface="Montserrat"/>
              </a:rPr>
              <a:t>as</a:t>
            </a:r>
            <a:r>
              <a:rPr sz="1200" spc="-35" dirty="0">
                <a:solidFill>
                  <a:srgbClr val="231F20"/>
                </a:solidFill>
                <a:latin typeface="Montserrat"/>
                <a:cs typeface="Montserrat"/>
              </a:rPr>
              <a:t> </a:t>
            </a:r>
            <a:r>
              <a:rPr sz="1200" dirty="0">
                <a:solidFill>
                  <a:srgbClr val="231F20"/>
                </a:solidFill>
                <a:latin typeface="Montserrat"/>
                <a:cs typeface="Montserrat"/>
              </a:rPr>
              <a:t>problem</a:t>
            </a:r>
            <a:r>
              <a:rPr sz="1200" spc="-30" dirty="0">
                <a:solidFill>
                  <a:srgbClr val="231F20"/>
                </a:solidFill>
                <a:latin typeface="Montserrat"/>
                <a:cs typeface="Montserrat"/>
              </a:rPr>
              <a:t> </a:t>
            </a:r>
            <a:r>
              <a:rPr sz="1200" dirty="0">
                <a:solidFill>
                  <a:srgbClr val="231F20"/>
                </a:solidFill>
                <a:latin typeface="Montserrat"/>
                <a:cs typeface="Montserrat"/>
              </a:rPr>
              <a:t>solving,</a:t>
            </a:r>
            <a:r>
              <a:rPr sz="1200" spc="-30"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spc="-10" dirty="0">
                <a:solidFill>
                  <a:srgbClr val="231F20"/>
                </a:solidFill>
                <a:latin typeface="Montserrat"/>
                <a:cs typeface="Montserrat"/>
              </a:rPr>
              <a:t>analytical </a:t>
            </a:r>
            <a:r>
              <a:rPr sz="1200" dirty="0">
                <a:solidFill>
                  <a:srgbClr val="231F20"/>
                </a:solidFill>
                <a:latin typeface="Montserrat"/>
                <a:cs typeface="Montserrat"/>
              </a:rPr>
              <a:t>thinking</a:t>
            </a:r>
            <a:r>
              <a:rPr sz="1200" spc="-45" dirty="0">
                <a:solidFill>
                  <a:srgbClr val="231F20"/>
                </a:solidFill>
                <a:latin typeface="Montserrat"/>
                <a:cs typeface="Montserrat"/>
              </a:rPr>
              <a:t> </a:t>
            </a:r>
            <a:r>
              <a:rPr sz="1200" dirty="0">
                <a:solidFill>
                  <a:srgbClr val="231F20"/>
                </a:solidFill>
                <a:latin typeface="Montserrat"/>
                <a:cs typeface="Montserrat"/>
              </a:rPr>
              <a:t>skills</a:t>
            </a:r>
            <a:r>
              <a:rPr sz="1200" spc="-40" dirty="0">
                <a:solidFill>
                  <a:srgbClr val="231F20"/>
                </a:solidFill>
                <a:latin typeface="Montserrat"/>
                <a:cs typeface="Montserrat"/>
              </a:rPr>
              <a:t> </a:t>
            </a:r>
            <a:r>
              <a:rPr sz="1200" dirty="0">
                <a:solidFill>
                  <a:srgbClr val="231F20"/>
                </a:solidFill>
                <a:latin typeface="Montserrat"/>
                <a:cs typeface="Montserrat"/>
              </a:rPr>
              <a:t>are</a:t>
            </a:r>
            <a:r>
              <a:rPr sz="1200" spc="-40" dirty="0">
                <a:solidFill>
                  <a:srgbClr val="231F20"/>
                </a:solidFill>
                <a:latin typeface="Montserrat"/>
                <a:cs typeface="Montserrat"/>
              </a:rPr>
              <a:t> </a:t>
            </a:r>
            <a:r>
              <a:rPr sz="1200" dirty="0">
                <a:solidFill>
                  <a:srgbClr val="231F20"/>
                </a:solidFill>
                <a:latin typeface="Montserrat"/>
                <a:cs typeface="Montserrat"/>
              </a:rPr>
              <a:t>highly</a:t>
            </a:r>
            <a:r>
              <a:rPr sz="1200" spc="-40" dirty="0">
                <a:solidFill>
                  <a:srgbClr val="231F20"/>
                </a:solidFill>
                <a:latin typeface="Montserrat"/>
                <a:cs typeface="Montserrat"/>
              </a:rPr>
              <a:t> </a:t>
            </a:r>
            <a:r>
              <a:rPr sz="1200" spc="-10" dirty="0">
                <a:solidFill>
                  <a:srgbClr val="231F20"/>
                </a:solidFill>
                <a:latin typeface="Montserrat"/>
                <a:cs typeface="Montserrat"/>
              </a:rPr>
              <a:t>desirable.</a:t>
            </a:r>
            <a:endParaRPr sz="1200" dirty="0">
              <a:latin typeface="Montserrat"/>
              <a:cs typeface="Montserra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22420" y="220950"/>
            <a:ext cx="3715385" cy="375920"/>
          </a:xfrm>
          <a:prstGeom prst="rect">
            <a:avLst/>
          </a:prstGeom>
        </p:spPr>
        <p:txBody>
          <a:bodyPr vert="horz" wrap="square" lIns="0" tIns="12700" rIns="0" bIns="0" rtlCol="0">
            <a:spAutoFit/>
          </a:bodyPr>
          <a:lstStyle/>
          <a:p>
            <a:pPr marL="12700">
              <a:lnSpc>
                <a:spcPct val="100000"/>
              </a:lnSpc>
              <a:spcBef>
                <a:spcPts val="100"/>
              </a:spcBef>
            </a:pPr>
            <a:r>
              <a:rPr dirty="0"/>
              <a:t>GCSE</a:t>
            </a:r>
            <a:r>
              <a:rPr spc="-5" dirty="0"/>
              <a:t> </a:t>
            </a:r>
            <a:r>
              <a:rPr dirty="0"/>
              <a:t>Design</a:t>
            </a:r>
            <a:r>
              <a:rPr spc="-5" dirty="0"/>
              <a:t> </a:t>
            </a:r>
            <a:r>
              <a:rPr spc="-10" dirty="0"/>
              <a:t>Technology</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670232"/>
            <a:ext cx="6806565" cy="7746365"/>
          </a:xfrm>
          <a:prstGeom prst="rect">
            <a:avLst/>
          </a:prstGeom>
        </p:spPr>
        <p:txBody>
          <a:bodyPr vert="horz" wrap="square" lIns="0" tIns="40640" rIns="0" bIns="0" rtlCol="0">
            <a:spAutoFit/>
          </a:bodyPr>
          <a:lstStyle/>
          <a:p>
            <a:pPr marL="12700">
              <a:lnSpc>
                <a:spcPct val="100000"/>
              </a:lnSpc>
              <a:spcBef>
                <a:spcPts val="32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a:latin typeface="Montserrat"/>
              <a:cs typeface="Montserrat"/>
            </a:endParaRPr>
          </a:p>
          <a:p>
            <a:pPr marL="12700">
              <a:lnSpc>
                <a:spcPct val="100000"/>
              </a:lnSpc>
              <a:spcBef>
                <a:spcPts val="219"/>
              </a:spcBef>
            </a:pPr>
            <a:r>
              <a:rPr sz="1150" dirty="0">
                <a:solidFill>
                  <a:srgbClr val="231F20"/>
                </a:solidFill>
                <a:latin typeface="Montserrat"/>
                <a:cs typeface="Montserrat"/>
              </a:rPr>
              <a:t>AQA</a:t>
            </a:r>
            <a:r>
              <a:rPr sz="1150" spc="-5" dirty="0">
                <a:solidFill>
                  <a:srgbClr val="231F20"/>
                </a:solidFill>
                <a:latin typeface="Montserrat"/>
                <a:cs typeface="Montserrat"/>
              </a:rPr>
              <a:t> </a:t>
            </a:r>
            <a:r>
              <a:rPr sz="1150" dirty="0">
                <a:solidFill>
                  <a:srgbClr val="231F20"/>
                </a:solidFill>
                <a:latin typeface="Montserrat"/>
                <a:cs typeface="Montserrat"/>
              </a:rPr>
              <a:t>(Specification no. </a:t>
            </a:r>
            <a:r>
              <a:rPr sz="1150" spc="-20" dirty="0">
                <a:solidFill>
                  <a:srgbClr val="231F20"/>
                </a:solidFill>
                <a:latin typeface="Montserrat"/>
                <a:cs typeface="Montserrat"/>
              </a:rPr>
              <a:t>8552)</a:t>
            </a:r>
            <a:endParaRPr sz="1150">
              <a:latin typeface="Montserrat"/>
              <a:cs typeface="Montserrat"/>
            </a:endParaRPr>
          </a:p>
          <a:p>
            <a:pPr>
              <a:lnSpc>
                <a:spcPct val="100000"/>
              </a:lnSpc>
              <a:spcBef>
                <a:spcPts val="415"/>
              </a:spcBef>
            </a:pPr>
            <a:endParaRPr sz="1150">
              <a:latin typeface="Montserrat"/>
              <a:cs typeface="Montserrat"/>
            </a:endParaRPr>
          </a:p>
          <a:p>
            <a:pPr marL="12700">
              <a:lnSpc>
                <a:spcPct val="100000"/>
              </a:lnSpc>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a:latin typeface="Montserrat"/>
              <a:cs typeface="Montserrat"/>
            </a:endParaRPr>
          </a:p>
          <a:p>
            <a:pPr marL="12700">
              <a:lnSpc>
                <a:spcPct val="100000"/>
              </a:lnSpc>
              <a:spcBef>
                <a:spcPts val="220"/>
              </a:spcBef>
            </a:pPr>
            <a:r>
              <a:rPr sz="1150" dirty="0">
                <a:solidFill>
                  <a:srgbClr val="231F20"/>
                </a:solidFill>
                <a:latin typeface="Montserrat"/>
                <a:cs typeface="Montserrat"/>
              </a:rPr>
              <a:t>Mr</a:t>
            </a:r>
            <a:r>
              <a:rPr sz="1150" spc="-20" dirty="0">
                <a:solidFill>
                  <a:srgbClr val="231F20"/>
                </a:solidFill>
                <a:latin typeface="Montserrat"/>
                <a:cs typeface="Montserrat"/>
              </a:rPr>
              <a:t> Hull</a:t>
            </a:r>
            <a:endParaRPr sz="1150">
              <a:latin typeface="Montserrat"/>
              <a:cs typeface="Montserrat"/>
            </a:endParaRPr>
          </a:p>
          <a:p>
            <a:pPr>
              <a:lnSpc>
                <a:spcPct val="100000"/>
              </a:lnSpc>
              <a:spcBef>
                <a:spcPts val="420"/>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a:latin typeface="Montserrat"/>
              <a:cs typeface="Montserrat"/>
            </a:endParaRPr>
          </a:p>
          <a:p>
            <a:pPr marL="12700">
              <a:lnSpc>
                <a:spcPct val="100000"/>
              </a:lnSpc>
              <a:spcBef>
                <a:spcPts val="220"/>
              </a:spcBef>
            </a:pPr>
            <a:r>
              <a:rPr sz="1150" b="1" dirty="0">
                <a:solidFill>
                  <a:srgbClr val="231F20"/>
                </a:solidFill>
                <a:latin typeface="Montserrat"/>
                <a:cs typeface="Montserrat"/>
              </a:rPr>
              <a:t>In</a:t>
            </a:r>
            <a:r>
              <a:rPr sz="1150" b="1" spc="-25" dirty="0">
                <a:solidFill>
                  <a:srgbClr val="231F20"/>
                </a:solidFill>
                <a:latin typeface="Montserrat"/>
                <a:cs typeface="Montserrat"/>
              </a:rPr>
              <a:t> </a:t>
            </a:r>
            <a:r>
              <a:rPr sz="1150" b="1" spc="-10" dirty="0">
                <a:solidFill>
                  <a:srgbClr val="231F20"/>
                </a:solidFill>
                <a:latin typeface="Montserrat"/>
                <a:cs typeface="Montserrat"/>
              </a:rPr>
              <a:t>Year</a:t>
            </a:r>
            <a:r>
              <a:rPr sz="1150" b="1" spc="-25" dirty="0">
                <a:solidFill>
                  <a:srgbClr val="231F20"/>
                </a:solidFill>
                <a:latin typeface="Montserrat"/>
                <a:cs typeface="Montserrat"/>
              </a:rPr>
              <a:t> </a:t>
            </a:r>
            <a:r>
              <a:rPr sz="1150" b="1" dirty="0">
                <a:solidFill>
                  <a:srgbClr val="231F20"/>
                </a:solidFill>
                <a:latin typeface="Montserrat"/>
                <a:cs typeface="Montserrat"/>
              </a:rPr>
              <a:t>10</a:t>
            </a:r>
            <a:r>
              <a:rPr sz="1150" b="1" spc="-25" dirty="0">
                <a:solidFill>
                  <a:srgbClr val="231F20"/>
                </a:solidFill>
                <a:latin typeface="Montserrat"/>
                <a:cs typeface="Montserrat"/>
              </a:rPr>
              <a:t> </a:t>
            </a:r>
            <a:r>
              <a:rPr sz="1150" b="1" dirty="0">
                <a:solidFill>
                  <a:srgbClr val="231F20"/>
                </a:solidFill>
                <a:latin typeface="Montserrat"/>
                <a:cs typeface="Montserrat"/>
              </a:rPr>
              <a:t>you</a:t>
            </a:r>
            <a:r>
              <a:rPr sz="1150" b="1" spc="-20" dirty="0">
                <a:solidFill>
                  <a:srgbClr val="231F20"/>
                </a:solidFill>
                <a:latin typeface="Montserrat"/>
                <a:cs typeface="Montserrat"/>
              </a:rPr>
              <a:t> </a:t>
            </a:r>
            <a:r>
              <a:rPr sz="1150" b="1" dirty="0">
                <a:solidFill>
                  <a:srgbClr val="231F20"/>
                </a:solidFill>
                <a:latin typeface="Montserrat"/>
                <a:cs typeface="Montserrat"/>
              </a:rPr>
              <a:t>will</a:t>
            </a:r>
            <a:r>
              <a:rPr sz="1150" b="1" spc="-25" dirty="0">
                <a:solidFill>
                  <a:srgbClr val="231F20"/>
                </a:solidFill>
                <a:latin typeface="Montserrat"/>
                <a:cs typeface="Montserrat"/>
              </a:rPr>
              <a:t> </a:t>
            </a:r>
            <a:r>
              <a:rPr sz="1150" b="1" dirty="0">
                <a:solidFill>
                  <a:srgbClr val="231F20"/>
                </a:solidFill>
                <a:latin typeface="Montserrat"/>
                <a:cs typeface="Montserrat"/>
              </a:rPr>
              <a:t>look</a:t>
            </a:r>
            <a:r>
              <a:rPr sz="1150" b="1" spc="-25" dirty="0">
                <a:solidFill>
                  <a:srgbClr val="231F20"/>
                </a:solidFill>
                <a:latin typeface="Montserrat"/>
                <a:cs typeface="Montserrat"/>
              </a:rPr>
              <a:t> at:</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Knowledge</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understanding</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materials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manufacturing</a:t>
            </a:r>
            <a:r>
              <a:rPr sz="1150" spc="-20" dirty="0">
                <a:solidFill>
                  <a:srgbClr val="231F20"/>
                </a:solidFill>
                <a:latin typeface="Montserrat"/>
                <a:cs typeface="Montserrat"/>
              </a:rPr>
              <a:t> </a:t>
            </a:r>
            <a:r>
              <a:rPr sz="1150" spc="-10" dirty="0">
                <a:solidFill>
                  <a:srgbClr val="231F20"/>
                </a:solidFill>
                <a:latin typeface="Montserrat"/>
                <a:cs typeface="Montserrat"/>
              </a:rPr>
              <a:t>methods.</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Design</a:t>
            </a:r>
            <a:r>
              <a:rPr sz="1150" spc="-15" dirty="0">
                <a:solidFill>
                  <a:srgbClr val="231F20"/>
                </a:solidFill>
                <a:latin typeface="Montserrat"/>
                <a:cs typeface="Montserrat"/>
              </a:rPr>
              <a:t> </a:t>
            </a:r>
            <a:r>
              <a:rPr sz="1150" dirty="0">
                <a:solidFill>
                  <a:srgbClr val="231F20"/>
                </a:solidFill>
                <a:latin typeface="Montserrat"/>
                <a:cs typeface="Montserrat"/>
              </a:rPr>
              <a:t>methods</a:t>
            </a:r>
            <a:r>
              <a:rPr sz="1150" spc="-15" dirty="0">
                <a:solidFill>
                  <a:srgbClr val="231F20"/>
                </a:solidFill>
                <a:latin typeface="Montserrat"/>
                <a:cs typeface="Montserrat"/>
              </a:rPr>
              <a:t> </a:t>
            </a:r>
            <a:r>
              <a:rPr sz="1150" dirty="0">
                <a:solidFill>
                  <a:srgbClr val="231F20"/>
                </a:solidFill>
                <a:latin typeface="Montserrat"/>
                <a:cs typeface="Montserrat"/>
              </a:rPr>
              <a:t>including</a:t>
            </a:r>
            <a:r>
              <a:rPr sz="1150" spc="-15" dirty="0">
                <a:solidFill>
                  <a:srgbClr val="231F20"/>
                </a:solidFill>
                <a:latin typeface="Montserrat"/>
                <a:cs typeface="Montserrat"/>
              </a:rPr>
              <a:t> </a:t>
            </a:r>
            <a:r>
              <a:rPr sz="1150" dirty="0">
                <a:solidFill>
                  <a:srgbClr val="231F20"/>
                </a:solidFill>
                <a:latin typeface="Montserrat"/>
                <a:cs typeface="Montserrat"/>
              </a:rPr>
              <a:t>2D</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3D</a:t>
            </a:r>
            <a:r>
              <a:rPr sz="1150" spc="-15" dirty="0">
                <a:solidFill>
                  <a:srgbClr val="231F20"/>
                </a:solidFill>
                <a:latin typeface="Montserrat"/>
                <a:cs typeface="Montserrat"/>
              </a:rPr>
              <a:t> </a:t>
            </a:r>
            <a:r>
              <a:rPr sz="1150" spc="-25" dirty="0">
                <a:solidFill>
                  <a:srgbClr val="231F20"/>
                </a:solidFill>
                <a:latin typeface="Montserrat"/>
                <a:cs typeface="Montserrat"/>
              </a:rPr>
              <a:t>CAD</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Traditional</a:t>
            </a:r>
            <a:r>
              <a:rPr sz="1150" spc="-30" dirty="0">
                <a:solidFill>
                  <a:srgbClr val="231F20"/>
                </a:solidFill>
                <a:latin typeface="Montserrat"/>
                <a:cs typeface="Montserrat"/>
              </a:rPr>
              <a:t> </a:t>
            </a:r>
            <a:r>
              <a:rPr sz="1150" dirty="0">
                <a:solidFill>
                  <a:srgbClr val="231F20"/>
                </a:solidFill>
                <a:latin typeface="Montserrat"/>
                <a:cs typeface="Montserrat"/>
              </a:rPr>
              <a:t>making</a:t>
            </a:r>
            <a:r>
              <a:rPr sz="1150" spc="-30" dirty="0">
                <a:solidFill>
                  <a:srgbClr val="231F20"/>
                </a:solidFill>
                <a:latin typeface="Montserrat"/>
                <a:cs typeface="Montserrat"/>
              </a:rPr>
              <a:t> </a:t>
            </a:r>
            <a:r>
              <a:rPr sz="1150" spc="-10" dirty="0">
                <a:solidFill>
                  <a:srgbClr val="231F20"/>
                </a:solidFill>
                <a:latin typeface="Montserrat"/>
                <a:cs typeface="Montserrat"/>
              </a:rPr>
              <a:t>skills</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New</a:t>
            </a:r>
            <a:r>
              <a:rPr sz="1150" spc="-25" dirty="0">
                <a:solidFill>
                  <a:srgbClr val="231F20"/>
                </a:solidFill>
                <a:latin typeface="Montserrat"/>
                <a:cs typeface="Montserrat"/>
              </a:rPr>
              <a:t> </a:t>
            </a:r>
            <a:r>
              <a:rPr sz="1150" dirty="0">
                <a:solidFill>
                  <a:srgbClr val="231F20"/>
                </a:solidFill>
                <a:latin typeface="Montserrat"/>
                <a:cs typeface="Montserrat"/>
              </a:rPr>
              <a:t>making</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laser</a:t>
            </a:r>
            <a:r>
              <a:rPr sz="1150" spc="-20" dirty="0">
                <a:solidFill>
                  <a:srgbClr val="231F20"/>
                </a:solidFill>
                <a:latin typeface="Montserrat"/>
                <a:cs typeface="Montserrat"/>
              </a:rPr>
              <a:t> </a:t>
            </a:r>
            <a:r>
              <a:rPr sz="1150" spc="-10" dirty="0">
                <a:solidFill>
                  <a:srgbClr val="231F20"/>
                </a:solidFill>
                <a:latin typeface="Montserrat"/>
                <a:cs typeface="Montserrat"/>
              </a:rPr>
              <a:t>cutter,</a:t>
            </a:r>
            <a:r>
              <a:rPr sz="1150" spc="-20" dirty="0">
                <a:solidFill>
                  <a:srgbClr val="231F20"/>
                </a:solidFill>
                <a:latin typeface="Montserrat"/>
                <a:cs typeface="Montserrat"/>
              </a:rPr>
              <a:t> </a:t>
            </a:r>
            <a:r>
              <a:rPr sz="1150" dirty="0">
                <a:solidFill>
                  <a:srgbClr val="231F20"/>
                </a:solidFill>
                <a:latin typeface="Montserrat"/>
                <a:cs typeface="Montserrat"/>
              </a:rPr>
              <a:t>3D</a:t>
            </a:r>
            <a:r>
              <a:rPr sz="1150" spc="-25" dirty="0">
                <a:solidFill>
                  <a:srgbClr val="231F20"/>
                </a:solidFill>
                <a:latin typeface="Montserrat"/>
                <a:cs typeface="Montserrat"/>
              </a:rPr>
              <a:t> </a:t>
            </a:r>
            <a:r>
              <a:rPr sz="1150" spc="-10" dirty="0">
                <a:solidFill>
                  <a:srgbClr val="231F20"/>
                </a:solidFill>
                <a:latin typeface="Montserrat"/>
                <a:cs typeface="Montserrat"/>
              </a:rPr>
              <a:t>printing</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Hand</a:t>
            </a:r>
            <a:r>
              <a:rPr sz="1150" spc="-30" dirty="0">
                <a:solidFill>
                  <a:srgbClr val="231F20"/>
                </a:solidFill>
                <a:latin typeface="Montserrat"/>
                <a:cs typeface="Montserrat"/>
              </a:rPr>
              <a:t> </a:t>
            </a:r>
            <a:r>
              <a:rPr sz="1150" dirty="0">
                <a:solidFill>
                  <a:srgbClr val="231F20"/>
                </a:solidFill>
                <a:latin typeface="Montserrat"/>
                <a:cs typeface="Montserrat"/>
              </a:rPr>
              <a:t>drawing</a:t>
            </a:r>
            <a:r>
              <a:rPr sz="1150" spc="-25" dirty="0">
                <a:solidFill>
                  <a:srgbClr val="231F20"/>
                </a:solidFill>
                <a:latin typeface="Montserrat"/>
                <a:cs typeface="Montserrat"/>
              </a:rPr>
              <a:t> </a:t>
            </a:r>
            <a:r>
              <a:rPr sz="1150" spc="-10" dirty="0">
                <a:solidFill>
                  <a:srgbClr val="231F20"/>
                </a:solidFill>
                <a:latin typeface="Montserrat"/>
                <a:cs typeface="Montserrat"/>
              </a:rPr>
              <a:t>techniques.</a:t>
            </a:r>
            <a:endParaRPr sz="1150">
              <a:latin typeface="Montserrat"/>
              <a:cs typeface="Montserrat"/>
            </a:endParaRPr>
          </a:p>
          <a:p>
            <a:pPr marL="240665" indent="-227965">
              <a:lnSpc>
                <a:spcPct val="100000"/>
              </a:lnSpc>
              <a:spcBef>
                <a:spcPts val="215"/>
              </a:spcBef>
              <a:buChar char="•"/>
              <a:tabLst>
                <a:tab pos="240665" algn="l"/>
              </a:tabLst>
            </a:pPr>
            <a:r>
              <a:rPr sz="1150" dirty="0">
                <a:solidFill>
                  <a:srgbClr val="231F20"/>
                </a:solidFill>
                <a:latin typeface="Montserrat"/>
                <a:cs typeface="Montserrat"/>
              </a:rPr>
              <a:t>Design</a:t>
            </a:r>
            <a:r>
              <a:rPr sz="1150" spc="-45" dirty="0">
                <a:solidFill>
                  <a:srgbClr val="231F20"/>
                </a:solidFill>
                <a:latin typeface="Montserrat"/>
                <a:cs typeface="Montserrat"/>
              </a:rPr>
              <a:t> </a:t>
            </a:r>
            <a:r>
              <a:rPr sz="1150" spc="-10" dirty="0">
                <a:solidFill>
                  <a:srgbClr val="231F20"/>
                </a:solidFill>
                <a:latin typeface="Montserrat"/>
                <a:cs typeface="Montserrat"/>
              </a:rPr>
              <a:t>history</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Environmental</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sustainable</a:t>
            </a:r>
            <a:r>
              <a:rPr sz="1150" spc="10" dirty="0">
                <a:solidFill>
                  <a:srgbClr val="231F20"/>
                </a:solidFill>
                <a:latin typeface="Montserrat"/>
                <a:cs typeface="Montserrat"/>
              </a:rPr>
              <a:t> </a:t>
            </a:r>
            <a:r>
              <a:rPr sz="1150" dirty="0">
                <a:solidFill>
                  <a:srgbClr val="231F20"/>
                </a:solidFill>
                <a:latin typeface="Montserrat"/>
                <a:cs typeface="Montserrat"/>
              </a:rPr>
              <a:t>design</a:t>
            </a:r>
            <a:r>
              <a:rPr sz="1150" spc="10" dirty="0">
                <a:solidFill>
                  <a:srgbClr val="231F20"/>
                </a:solidFill>
                <a:latin typeface="Montserrat"/>
                <a:cs typeface="Montserrat"/>
              </a:rPr>
              <a:t> </a:t>
            </a:r>
            <a:r>
              <a:rPr sz="1150" spc="-10" dirty="0">
                <a:solidFill>
                  <a:srgbClr val="231F20"/>
                </a:solidFill>
                <a:latin typeface="Montserrat"/>
                <a:cs typeface="Montserrat"/>
              </a:rPr>
              <a:t>practices.</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Inclusive</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adaptive</a:t>
            </a:r>
            <a:r>
              <a:rPr sz="1150" spc="-35" dirty="0">
                <a:solidFill>
                  <a:srgbClr val="231F20"/>
                </a:solidFill>
                <a:latin typeface="Montserrat"/>
                <a:cs typeface="Montserrat"/>
              </a:rPr>
              <a:t> </a:t>
            </a:r>
            <a:r>
              <a:rPr sz="1150" spc="-10" dirty="0">
                <a:solidFill>
                  <a:srgbClr val="231F20"/>
                </a:solidFill>
                <a:latin typeface="Montserrat"/>
                <a:cs typeface="Montserrat"/>
              </a:rPr>
              <a:t>design.</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Ergonomics</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anthropometrics.</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Problem</a:t>
            </a:r>
            <a:r>
              <a:rPr sz="1150" spc="-20" dirty="0">
                <a:solidFill>
                  <a:srgbClr val="231F20"/>
                </a:solidFill>
                <a:latin typeface="Montserrat"/>
                <a:cs typeface="Montserrat"/>
              </a:rPr>
              <a:t> </a:t>
            </a:r>
            <a:r>
              <a:rPr sz="1150" spc="-10" dirty="0">
                <a:solidFill>
                  <a:srgbClr val="231F20"/>
                </a:solidFill>
                <a:latin typeface="Montserrat"/>
                <a:cs typeface="Montserrat"/>
              </a:rPr>
              <a:t>solving.</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Applied </a:t>
            </a:r>
            <a:r>
              <a:rPr sz="1150" spc="-10" dirty="0">
                <a:solidFill>
                  <a:srgbClr val="231F20"/>
                </a:solidFill>
                <a:latin typeface="Montserrat"/>
                <a:cs typeface="Montserrat"/>
              </a:rPr>
              <a:t>maths</a:t>
            </a:r>
            <a:endParaRPr sz="1150">
              <a:latin typeface="Montserrat"/>
              <a:cs typeface="Montserrat"/>
            </a:endParaRPr>
          </a:p>
          <a:p>
            <a:pPr>
              <a:lnSpc>
                <a:spcPct val="100000"/>
              </a:lnSpc>
              <a:spcBef>
                <a:spcPts val="420"/>
              </a:spcBef>
              <a:buClr>
                <a:srgbClr val="231F20"/>
              </a:buClr>
              <a:buFont typeface="Montserrat"/>
              <a:buChar char="•"/>
            </a:pPr>
            <a:endParaRPr sz="1150">
              <a:latin typeface="Montserrat"/>
              <a:cs typeface="Montserrat"/>
            </a:endParaRPr>
          </a:p>
          <a:p>
            <a:pPr marL="12700">
              <a:lnSpc>
                <a:spcPct val="100000"/>
              </a:lnSpc>
            </a:pPr>
            <a:r>
              <a:rPr sz="1150" b="1" dirty="0">
                <a:solidFill>
                  <a:srgbClr val="231F20"/>
                </a:solidFill>
                <a:latin typeface="Montserrat"/>
                <a:cs typeface="Montserrat"/>
              </a:rPr>
              <a:t>In</a:t>
            </a:r>
            <a:r>
              <a:rPr sz="1150" b="1" spc="-25" dirty="0">
                <a:solidFill>
                  <a:srgbClr val="231F20"/>
                </a:solidFill>
                <a:latin typeface="Montserrat"/>
                <a:cs typeface="Montserrat"/>
              </a:rPr>
              <a:t> </a:t>
            </a:r>
            <a:r>
              <a:rPr sz="1150" b="1" spc="-10" dirty="0">
                <a:solidFill>
                  <a:srgbClr val="231F20"/>
                </a:solidFill>
                <a:latin typeface="Montserrat"/>
                <a:cs typeface="Montserrat"/>
              </a:rPr>
              <a:t>Year</a:t>
            </a:r>
            <a:r>
              <a:rPr sz="1150" b="1" spc="-25" dirty="0">
                <a:solidFill>
                  <a:srgbClr val="231F20"/>
                </a:solidFill>
                <a:latin typeface="Montserrat"/>
                <a:cs typeface="Montserrat"/>
              </a:rPr>
              <a:t> </a:t>
            </a:r>
            <a:r>
              <a:rPr sz="1150" b="1" dirty="0">
                <a:solidFill>
                  <a:srgbClr val="231F20"/>
                </a:solidFill>
                <a:latin typeface="Montserrat"/>
                <a:cs typeface="Montserrat"/>
              </a:rPr>
              <a:t>11</a:t>
            </a:r>
            <a:r>
              <a:rPr sz="1150" b="1" spc="-25" dirty="0">
                <a:solidFill>
                  <a:srgbClr val="231F20"/>
                </a:solidFill>
                <a:latin typeface="Montserrat"/>
                <a:cs typeface="Montserrat"/>
              </a:rPr>
              <a:t> </a:t>
            </a:r>
            <a:r>
              <a:rPr sz="1150" b="1" dirty="0">
                <a:solidFill>
                  <a:srgbClr val="231F20"/>
                </a:solidFill>
                <a:latin typeface="Montserrat"/>
                <a:cs typeface="Montserrat"/>
              </a:rPr>
              <a:t>you</a:t>
            </a:r>
            <a:r>
              <a:rPr sz="1150" b="1" spc="-20" dirty="0">
                <a:solidFill>
                  <a:srgbClr val="231F20"/>
                </a:solidFill>
                <a:latin typeface="Montserrat"/>
                <a:cs typeface="Montserrat"/>
              </a:rPr>
              <a:t> </a:t>
            </a:r>
            <a:r>
              <a:rPr sz="1150" b="1" spc="-10" dirty="0">
                <a:solidFill>
                  <a:srgbClr val="231F20"/>
                </a:solidFill>
                <a:latin typeface="Montserrat"/>
                <a:cs typeface="Montserrat"/>
              </a:rPr>
              <a:t>will:</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Apply</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dirty="0">
                <a:solidFill>
                  <a:srgbClr val="231F20"/>
                </a:solidFill>
                <a:latin typeface="Montserrat"/>
                <a:cs typeface="Montserrat"/>
              </a:rPr>
              <a:t>outlined</a:t>
            </a:r>
            <a:r>
              <a:rPr sz="1150" spc="-30" dirty="0">
                <a:solidFill>
                  <a:srgbClr val="231F20"/>
                </a:solidFill>
                <a:latin typeface="Montserrat"/>
                <a:cs typeface="Montserrat"/>
              </a:rPr>
              <a:t> </a:t>
            </a:r>
            <a:r>
              <a:rPr sz="1150" dirty="0">
                <a:solidFill>
                  <a:srgbClr val="231F20"/>
                </a:solidFill>
                <a:latin typeface="Montserrat"/>
                <a:cs typeface="Montserrat"/>
              </a:rPr>
              <a:t>above</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your</a:t>
            </a:r>
            <a:r>
              <a:rPr sz="1150" spc="-30" dirty="0">
                <a:solidFill>
                  <a:srgbClr val="231F20"/>
                </a:solidFill>
                <a:latin typeface="Montserrat"/>
                <a:cs typeface="Montserrat"/>
              </a:rPr>
              <a:t> </a:t>
            </a:r>
            <a:r>
              <a:rPr sz="1150" dirty="0">
                <a:solidFill>
                  <a:srgbClr val="231F20"/>
                </a:solidFill>
                <a:latin typeface="Montserrat"/>
                <a:cs typeface="Montserrat"/>
              </a:rPr>
              <a:t>NEA</a:t>
            </a:r>
            <a:r>
              <a:rPr sz="1150" spc="-30" dirty="0">
                <a:solidFill>
                  <a:srgbClr val="231F20"/>
                </a:solidFill>
                <a:latin typeface="Montserrat"/>
                <a:cs typeface="Montserrat"/>
              </a:rPr>
              <a:t> </a:t>
            </a:r>
            <a:r>
              <a:rPr sz="1150" spc="-10" dirty="0">
                <a:solidFill>
                  <a:srgbClr val="231F20"/>
                </a:solidFill>
                <a:latin typeface="Montserrat"/>
                <a:cs typeface="Montserrat"/>
              </a:rPr>
              <a:t>project.</a:t>
            </a:r>
            <a:endParaRPr sz="1150">
              <a:latin typeface="Montserrat"/>
              <a:cs typeface="Montserrat"/>
            </a:endParaRPr>
          </a:p>
          <a:p>
            <a:pPr>
              <a:lnSpc>
                <a:spcPct val="100000"/>
              </a:lnSpc>
              <a:spcBef>
                <a:spcPts val="415"/>
              </a:spcBef>
              <a:buClr>
                <a:srgbClr val="231F20"/>
              </a:buClr>
              <a:buFont typeface="Montserrat"/>
              <a:buChar char="•"/>
            </a:pPr>
            <a:endParaRPr sz="115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a:latin typeface="Montserrat"/>
              <a:cs typeface="Montserrat"/>
            </a:endParaRPr>
          </a:p>
          <a:p>
            <a:pPr marL="12700">
              <a:lnSpc>
                <a:spcPct val="100000"/>
              </a:lnSpc>
              <a:spcBef>
                <a:spcPts val="220"/>
              </a:spcBef>
            </a:pP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11</a:t>
            </a:r>
            <a:r>
              <a:rPr sz="1150" spc="-20" dirty="0">
                <a:solidFill>
                  <a:srgbClr val="231F20"/>
                </a:solidFill>
                <a:latin typeface="Montserrat"/>
                <a:cs typeface="Montserrat"/>
              </a:rPr>
              <a:t> </a:t>
            </a:r>
            <a:r>
              <a:rPr sz="1150" dirty="0">
                <a:solidFill>
                  <a:srgbClr val="231F20"/>
                </a:solidFill>
                <a:latin typeface="Montserrat"/>
                <a:cs typeface="Montserrat"/>
              </a:rPr>
              <a:t>there</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dirty="0">
                <a:solidFill>
                  <a:srgbClr val="231F20"/>
                </a:solidFill>
                <a:latin typeface="Montserrat"/>
                <a:cs typeface="Montserrat"/>
              </a:rPr>
              <a:t>two</a:t>
            </a:r>
            <a:r>
              <a:rPr sz="1150" spc="-20" dirty="0">
                <a:solidFill>
                  <a:srgbClr val="231F20"/>
                </a:solidFill>
                <a:latin typeface="Montserrat"/>
                <a:cs typeface="Montserrat"/>
              </a:rPr>
              <a:t> </a:t>
            </a:r>
            <a:r>
              <a:rPr sz="1150" dirty="0">
                <a:solidFill>
                  <a:srgbClr val="231F20"/>
                </a:solidFill>
                <a:latin typeface="Montserrat"/>
                <a:cs typeface="Montserrat"/>
              </a:rPr>
              <a:t>components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final</a:t>
            </a:r>
            <a:r>
              <a:rPr sz="1150" spc="-20" dirty="0">
                <a:solidFill>
                  <a:srgbClr val="231F20"/>
                </a:solidFill>
                <a:latin typeface="Montserrat"/>
                <a:cs typeface="Montserrat"/>
              </a:rPr>
              <a:t> </a:t>
            </a:r>
            <a:r>
              <a:rPr sz="1150" spc="-10" dirty="0">
                <a:solidFill>
                  <a:srgbClr val="231F20"/>
                </a:solidFill>
                <a:latin typeface="Montserrat"/>
                <a:cs typeface="Montserrat"/>
              </a:rPr>
              <a:t>grade:</a:t>
            </a:r>
            <a:endParaRPr sz="1150">
              <a:latin typeface="Montserrat"/>
              <a:cs typeface="Montserrat"/>
            </a:endParaRPr>
          </a:p>
          <a:p>
            <a:pPr marL="240665" marR="127635" indent="-228600">
              <a:lnSpc>
                <a:spcPct val="115900"/>
              </a:lnSpc>
              <a:buChar char="•"/>
              <a:tabLst>
                <a:tab pos="240665" algn="l"/>
              </a:tabLst>
            </a:pPr>
            <a:r>
              <a:rPr sz="1150" dirty="0">
                <a:solidFill>
                  <a:srgbClr val="231F20"/>
                </a:solidFill>
                <a:latin typeface="Montserrat"/>
                <a:cs typeface="Montserrat"/>
              </a:rPr>
              <a:t>An</a:t>
            </a:r>
            <a:r>
              <a:rPr sz="1150" spc="-15" dirty="0">
                <a:solidFill>
                  <a:srgbClr val="231F20"/>
                </a:solidFill>
                <a:latin typeface="Montserrat"/>
                <a:cs typeface="Montserrat"/>
              </a:rPr>
              <a:t> </a:t>
            </a:r>
            <a:r>
              <a:rPr sz="1150" dirty="0">
                <a:solidFill>
                  <a:srgbClr val="231F20"/>
                </a:solidFill>
                <a:latin typeface="Montserrat"/>
                <a:cs typeface="Montserrat"/>
              </a:rPr>
              <a:t>NEA</a:t>
            </a:r>
            <a:r>
              <a:rPr sz="1150" spc="-10" dirty="0">
                <a:solidFill>
                  <a:srgbClr val="231F20"/>
                </a:solidFill>
                <a:latin typeface="Montserrat"/>
                <a:cs typeface="Montserrat"/>
              </a:rPr>
              <a:t> </a:t>
            </a:r>
            <a:r>
              <a:rPr sz="1150" dirty="0">
                <a:solidFill>
                  <a:srgbClr val="231F20"/>
                </a:solidFill>
                <a:latin typeface="Montserrat"/>
                <a:cs typeface="Montserrat"/>
              </a:rPr>
              <a:t>project</a:t>
            </a:r>
            <a:r>
              <a:rPr sz="1150" spc="-15" dirty="0">
                <a:solidFill>
                  <a:srgbClr val="231F20"/>
                </a:solidFill>
                <a:latin typeface="Montserrat"/>
                <a:cs typeface="Montserrat"/>
              </a:rPr>
              <a:t> </a:t>
            </a:r>
            <a:r>
              <a:rPr sz="1150" dirty="0">
                <a:solidFill>
                  <a:srgbClr val="231F20"/>
                </a:solidFill>
                <a:latin typeface="Montserrat"/>
                <a:cs typeface="Montserrat"/>
              </a:rPr>
              <a:t>(50%</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final</a:t>
            </a:r>
            <a:r>
              <a:rPr sz="1150" spc="-10" dirty="0">
                <a:solidFill>
                  <a:srgbClr val="231F20"/>
                </a:solidFill>
                <a:latin typeface="Montserrat"/>
                <a:cs typeface="Montserrat"/>
              </a:rPr>
              <a:t> </a:t>
            </a:r>
            <a:r>
              <a:rPr sz="1150" dirty="0">
                <a:solidFill>
                  <a:srgbClr val="231F20"/>
                </a:solidFill>
                <a:latin typeface="Montserrat"/>
                <a:cs typeface="Montserrat"/>
              </a:rPr>
              <a:t>mark)</a:t>
            </a:r>
            <a:r>
              <a:rPr sz="1150" spc="-15" dirty="0">
                <a:solidFill>
                  <a:srgbClr val="231F20"/>
                </a:solidFill>
                <a:latin typeface="Montserrat"/>
                <a:cs typeface="Montserrat"/>
              </a:rPr>
              <a:t> </a:t>
            </a:r>
            <a:r>
              <a:rPr sz="1150" dirty="0">
                <a:solidFill>
                  <a:srgbClr val="231F20"/>
                </a:solidFill>
                <a:latin typeface="Montserrat"/>
                <a:cs typeface="Montserrat"/>
              </a:rPr>
              <a:t>-</a:t>
            </a:r>
            <a:r>
              <a:rPr sz="1150" spc="-10" dirty="0">
                <a:solidFill>
                  <a:srgbClr val="231F20"/>
                </a:solidFill>
                <a:latin typeface="Montserrat"/>
                <a:cs typeface="Montserrat"/>
              </a:rPr>
              <a:t> </a:t>
            </a:r>
            <a:r>
              <a:rPr sz="1150" dirty="0">
                <a:solidFill>
                  <a:srgbClr val="231F20"/>
                </a:solidFill>
                <a:latin typeface="Montserrat"/>
                <a:cs typeface="Montserrat"/>
              </a:rPr>
              <a:t>this</a:t>
            </a:r>
            <a:r>
              <a:rPr sz="1150" spc="-10" dirty="0">
                <a:solidFill>
                  <a:srgbClr val="231F20"/>
                </a:solidFill>
                <a:latin typeface="Montserrat"/>
                <a:cs typeface="Montserrat"/>
              </a:rPr>
              <a:t> </a:t>
            </a:r>
            <a:r>
              <a:rPr sz="1150" dirty="0">
                <a:solidFill>
                  <a:srgbClr val="231F20"/>
                </a:solidFill>
                <a:latin typeface="Montserrat"/>
                <a:cs typeface="Montserrat"/>
              </a:rPr>
              <a:t>is</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coursework</a:t>
            </a:r>
            <a:r>
              <a:rPr sz="1150" spc="-15" dirty="0">
                <a:solidFill>
                  <a:srgbClr val="231F20"/>
                </a:solidFill>
                <a:latin typeface="Montserrat"/>
                <a:cs typeface="Montserrat"/>
              </a:rPr>
              <a:t> </a:t>
            </a:r>
            <a:r>
              <a:rPr sz="1150" dirty="0">
                <a:solidFill>
                  <a:srgbClr val="231F20"/>
                </a:solidFill>
                <a:latin typeface="Montserrat"/>
                <a:cs typeface="Montserrat"/>
              </a:rPr>
              <a:t>project</a:t>
            </a:r>
            <a:r>
              <a:rPr sz="1150" spc="-10" dirty="0">
                <a:solidFill>
                  <a:srgbClr val="231F20"/>
                </a:solidFill>
                <a:latin typeface="Montserrat"/>
                <a:cs typeface="Montserrat"/>
              </a:rPr>
              <a:t> </a:t>
            </a:r>
            <a:r>
              <a:rPr sz="1150" dirty="0">
                <a:solidFill>
                  <a:srgbClr val="231F20"/>
                </a:solidFill>
                <a:latin typeface="Montserrat"/>
                <a:cs typeface="Montserrat"/>
              </a:rPr>
              <a:t>where</a:t>
            </a:r>
            <a:r>
              <a:rPr sz="1150" spc="-15" dirty="0">
                <a:solidFill>
                  <a:srgbClr val="231F20"/>
                </a:solidFill>
                <a:latin typeface="Montserrat"/>
                <a:cs typeface="Montserrat"/>
              </a:rPr>
              <a:t> </a:t>
            </a:r>
            <a:r>
              <a:rPr sz="1150" dirty="0">
                <a:solidFill>
                  <a:srgbClr val="231F20"/>
                </a:solidFill>
                <a:latin typeface="Montserrat"/>
                <a:cs typeface="Montserrat"/>
              </a:rPr>
              <a:t>you</a:t>
            </a:r>
            <a:r>
              <a:rPr sz="1150" spc="-10" dirty="0">
                <a:solidFill>
                  <a:srgbClr val="231F20"/>
                </a:solidFill>
                <a:latin typeface="Montserrat"/>
                <a:cs typeface="Montserrat"/>
              </a:rPr>
              <a:t> </a:t>
            </a:r>
            <a:r>
              <a:rPr sz="1150" dirty="0">
                <a:solidFill>
                  <a:srgbClr val="231F20"/>
                </a:solidFill>
                <a:latin typeface="Montserrat"/>
                <a:cs typeface="Montserrat"/>
              </a:rPr>
              <a:t>are</a:t>
            </a:r>
            <a:r>
              <a:rPr sz="1150" spc="-15" dirty="0">
                <a:solidFill>
                  <a:srgbClr val="231F20"/>
                </a:solidFill>
                <a:latin typeface="Montserrat"/>
                <a:cs typeface="Montserrat"/>
              </a:rPr>
              <a:t> </a:t>
            </a:r>
            <a:r>
              <a:rPr sz="1150" spc="-10" dirty="0">
                <a:solidFill>
                  <a:srgbClr val="231F20"/>
                </a:solidFill>
                <a:latin typeface="Montserrat"/>
                <a:cs typeface="Montserrat"/>
              </a:rPr>
              <a:t>expected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design</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make</a:t>
            </a:r>
            <a:r>
              <a:rPr sz="1150" spc="-20" dirty="0">
                <a:solidFill>
                  <a:srgbClr val="231F20"/>
                </a:solidFill>
                <a:latin typeface="Montserrat"/>
                <a:cs typeface="Montserrat"/>
              </a:rPr>
              <a:t> </a:t>
            </a:r>
            <a:r>
              <a:rPr sz="1150" dirty="0">
                <a:solidFill>
                  <a:srgbClr val="231F20"/>
                </a:solidFill>
                <a:latin typeface="Montserrat"/>
                <a:cs typeface="Montserrat"/>
              </a:rPr>
              <a:t>something</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response</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brief</a:t>
            </a:r>
            <a:r>
              <a:rPr sz="1150" spc="-20" dirty="0">
                <a:solidFill>
                  <a:srgbClr val="231F20"/>
                </a:solidFill>
                <a:latin typeface="Montserrat"/>
                <a:cs typeface="Montserrat"/>
              </a:rPr>
              <a:t> </a:t>
            </a:r>
            <a:r>
              <a:rPr sz="1150" dirty="0">
                <a:solidFill>
                  <a:srgbClr val="231F20"/>
                </a:solidFill>
                <a:latin typeface="Montserrat"/>
                <a:cs typeface="Montserrat"/>
              </a:rPr>
              <a:t>set</a:t>
            </a:r>
            <a:r>
              <a:rPr sz="1150" spc="-25" dirty="0">
                <a:solidFill>
                  <a:srgbClr val="231F20"/>
                </a:solidFill>
                <a:latin typeface="Montserrat"/>
                <a:cs typeface="Montserrat"/>
              </a:rPr>
              <a:t> </a:t>
            </a:r>
            <a:r>
              <a:rPr sz="1150" dirty="0">
                <a:solidFill>
                  <a:srgbClr val="231F20"/>
                </a:solidFill>
                <a:latin typeface="Montserrat"/>
                <a:cs typeface="Montserrat"/>
              </a:rPr>
              <a:t>by</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examination</a:t>
            </a:r>
            <a:r>
              <a:rPr sz="1150" spc="-25" dirty="0">
                <a:solidFill>
                  <a:srgbClr val="231F20"/>
                </a:solidFill>
                <a:latin typeface="Montserrat"/>
                <a:cs typeface="Montserrat"/>
              </a:rPr>
              <a:t> </a:t>
            </a:r>
            <a:r>
              <a:rPr sz="1150" spc="-10" dirty="0">
                <a:solidFill>
                  <a:srgbClr val="231F20"/>
                </a:solidFill>
                <a:latin typeface="Montserrat"/>
                <a:cs typeface="Montserrat"/>
              </a:rPr>
              <a:t>board.</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two</a:t>
            </a:r>
            <a:r>
              <a:rPr sz="1150" spc="-10" dirty="0">
                <a:solidFill>
                  <a:srgbClr val="231F20"/>
                </a:solidFill>
                <a:latin typeface="Montserrat"/>
                <a:cs typeface="Montserrat"/>
              </a:rPr>
              <a:t> </a:t>
            </a:r>
            <a:r>
              <a:rPr sz="1150" dirty="0">
                <a:solidFill>
                  <a:srgbClr val="231F20"/>
                </a:solidFill>
                <a:latin typeface="Montserrat"/>
                <a:cs typeface="Montserrat"/>
              </a:rPr>
              <a:t>hour</a:t>
            </a:r>
            <a:r>
              <a:rPr sz="1150" spc="-10" dirty="0">
                <a:solidFill>
                  <a:srgbClr val="231F20"/>
                </a:solidFill>
                <a:latin typeface="Montserrat"/>
                <a:cs typeface="Montserrat"/>
              </a:rPr>
              <a:t> written </a:t>
            </a:r>
            <a:r>
              <a:rPr sz="1150" dirty="0">
                <a:solidFill>
                  <a:srgbClr val="231F20"/>
                </a:solidFill>
                <a:latin typeface="Montserrat"/>
                <a:cs typeface="Montserrat"/>
              </a:rPr>
              <a:t>examination</a:t>
            </a:r>
            <a:r>
              <a:rPr sz="1150" spc="-10" dirty="0">
                <a:solidFill>
                  <a:srgbClr val="231F20"/>
                </a:solidFill>
                <a:latin typeface="Montserrat"/>
                <a:cs typeface="Montserrat"/>
              </a:rPr>
              <a:t> </a:t>
            </a:r>
            <a:r>
              <a:rPr sz="1150" dirty="0">
                <a:solidFill>
                  <a:srgbClr val="231F20"/>
                </a:solidFill>
                <a:latin typeface="Montserrat"/>
                <a:cs typeface="Montserrat"/>
              </a:rPr>
              <a:t>(50%</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dirty="0">
                <a:solidFill>
                  <a:srgbClr val="231F20"/>
                </a:solidFill>
                <a:latin typeface="Montserrat"/>
                <a:cs typeface="Montserrat"/>
              </a:rPr>
              <a:t>final</a:t>
            </a:r>
            <a:r>
              <a:rPr sz="1150" spc="-10" dirty="0">
                <a:solidFill>
                  <a:srgbClr val="231F20"/>
                </a:solidFill>
                <a:latin typeface="Montserrat"/>
                <a:cs typeface="Montserrat"/>
              </a:rPr>
              <a:t> mark)</a:t>
            </a:r>
            <a:endParaRPr sz="1150">
              <a:latin typeface="Montserrat"/>
              <a:cs typeface="Montserrat"/>
            </a:endParaRPr>
          </a:p>
          <a:p>
            <a:pPr>
              <a:lnSpc>
                <a:spcPct val="100000"/>
              </a:lnSpc>
              <a:spcBef>
                <a:spcPts val="420"/>
              </a:spcBef>
            </a:pPr>
            <a:endParaRPr sz="115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a:latin typeface="Montserrat"/>
              <a:cs typeface="Montserrat"/>
            </a:endParaRPr>
          </a:p>
          <a:p>
            <a:pPr marL="12700">
              <a:lnSpc>
                <a:spcPct val="100000"/>
              </a:lnSpc>
              <a:spcBef>
                <a:spcPts val="220"/>
              </a:spcBef>
            </a:pPr>
            <a:r>
              <a:rPr sz="1150" dirty="0">
                <a:solidFill>
                  <a:srgbClr val="231F20"/>
                </a:solidFill>
                <a:latin typeface="Montserrat"/>
                <a:cs typeface="Montserrat"/>
              </a:rPr>
              <a:t>A</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30" dirty="0">
                <a:solidFill>
                  <a:srgbClr val="231F20"/>
                </a:solidFill>
                <a:latin typeface="Montserrat"/>
                <a:cs typeface="Montserrat"/>
              </a:rPr>
              <a:t> </a:t>
            </a:r>
            <a:r>
              <a:rPr sz="1150" dirty="0">
                <a:solidFill>
                  <a:srgbClr val="231F20"/>
                </a:solidFill>
                <a:latin typeface="Montserrat"/>
                <a:cs typeface="Montserrat"/>
              </a:rPr>
              <a:t>Design</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Technology</a:t>
            </a:r>
            <a:endParaRPr sz="1150">
              <a:latin typeface="Montserrat"/>
              <a:cs typeface="Montserrat"/>
            </a:endParaRPr>
          </a:p>
          <a:p>
            <a:pPr marL="12700" marR="5080">
              <a:lnSpc>
                <a:spcPct val="115900"/>
              </a:lnSpc>
            </a:pPr>
            <a:r>
              <a:rPr sz="1150" dirty="0">
                <a:solidFill>
                  <a:srgbClr val="231F20"/>
                </a:solidFill>
                <a:latin typeface="Montserrat"/>
                <a:cs typeface="Montserrat"/>
              </a:rPr>
              <a:t>Design</a:t>
            </a:r>
            <a:r>
              <a:rPr sz="1150" spc="-20" dirty="0">
                <a:solidFill>
                  <a:srgbClr val="231F20"/>
                </a:solidFill>
                <a:latin typeface="Montserrat"/>
                <a:cs typeface="Montserrat"/>
              </a:rPr>
              <a:t> </a:t>
            </a:r>
            <a:r>
              <a:rPr sz="1150" spc="-10" dirty="0">
                <a:solidFill>
                  <a:srgbClr val="231F20"/>
                </a:solidFill>
                <a:latin typeface="Montserrat"/>
                <a:cs typeface="Montserrat"/>
              </a:rPr>
              <a:t>Technology</a:t>
            </a:r>
            <a:r>
              <a:rPr sz="1150" spc="-20" dirty="0">
                <a:solidFill>
                  <a:srgbClr val="231F20"/>
                </a:solidFill>
                <a:latin typeface="Montserrat"/>
                <a:cs typeface="Montserrat"/>
              </a:rPr>
              <a:t> </a:t>
            </a:r>
            <a:r>
              <a:rPr sz="1150" dirty="0">
                <a:solidFill>
                  <a:srgbClr val="231F20"/>
                </a:solidFill>
                <a:latin typeface="Montserrat"/>
                <a:cs typeface="Montserrat"/>
              </a:rPr>
              <a:t>can</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15" dirty="0">
                <a:solidFill>
                  <a:srgbClr val="231F20"/>
                </a:solidFill>
                <a:latin typeface="Montserrat"/>
                <a:cs typeface="Montserrat"/>
              </a:rPr>
              <a:t> </a:t>
            </a:r>
            <a:r>
              <a:rPr sz="1150" dirty="0">
                <a:solidFill>
                  <a:srgbClr val="231F20"/>
                </a:solidFill>
                <a:latin typeface="Montserrat"/>
                <a:cs typeface="Montserrat"/>
              </a:rPr>
              <a:t>studied</a:t>
            </a:r>
            <a:r>
              <a:rPr sz="1150" spc="-20" dirty="0">
                <a:solidFill>
                  <a:srgbClr val="231F20"/>
                </a:solidFill>
                <a:latin typeface="Montserrat"/>
                <a:cs typeface="Montserrat"/>
              </a:rPr>
              <a:t> </a:t>
            </a:r>
            <a:r>
              <a:rPr sz="1150" dirty="0">
                <a:solidFill>
                  <a:srgbClr val="231F20"/>
                </a:solidFill>
                <a:latin typeface="Montserrat"/>
                <a:cs typeface="Montserrat"/>
              </a:rPr>
              <a:t>alongside</a:t>
            </a:r>
            <a:r>
              <a:rPr sz="1150" spc="-20" dirty="0">
                <a:solidFill>
                  <a:srgbClr val="231F20"/>
                </a:solidFill>
                <a:latin typeface="Montserrat"/>
                <a:cs typeface="Montserrat"/>
              </a:rPr>
              <a:t> </a:t>
            </a:r>
            <a:r>
              <a:rPr sz="1150" dirty="0">
                <a:solidFill>
                  <a:srgbClr val="231F20"/>
                </a:solidFill>
                <a:latin typeface="Montserrat"/>
                <a:cs typeface="Montserrat"/>
              </a:rPr>
              <a:t>Physics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Maths</a:t>
            </a:r>
            <a:r>
              <a:rPr sz="1150" spc="-20" dirty="0">
                <a:solidFill>
                  <a:srgbClr val="231F20"/>
                </a:solidFill>
                <a:latin typeface="Montserrat"/>
                <a:cs typeface="Montserrat"/>
              </a:rPr>
              <a:t> </a:t>
            </a:r>
            <a:r>
              <a:rPr sz="1150" dirty="0">
                <a:solidFill>
                  <a:srgbClr val="231F20"/>
                </a:solidFill>
                <a:latin typeface="Montserrat"/>
                <a:cs typeface="Montserrat"/>
              </a:rPr>
              <a:t>for</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who</a:t>
            </a:r>
            <a:r>
              <a:rPr sz="1150" spc="-15" dirty="0">
                <a:solidFill>
                  <a:srgbClr val="231F20"/>
                </a:solidFill>
                <a:latin typeface="Montserrat"/>
                <a:cs typeface="Montserrat"/>
              </a:rPr>
              <a:t> </a:t>
            </a:r>
            <a:r>
              <a:rPr sz="1150" dirty="0">
                <a:solidFill>
                  <a:srgbClr val="231F20"/>
                </a:solidFill>
                <a:latin typeface="Montserrat"/>
                <a:cs typeface="Montserrat"/>
              </a:rPr>
              <a:t>want</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25" dirty="0">
                <a:solidFill>
                  <a:srgbClr val="231F20"/>
                </a:solidFill>
                <a:latin typeface="Montserrat"/>
                <a:cs typeface="Montserrat"/>
              </a:rPr>
              <a:t>go </a:t>
            </a:r>
            <a:r>
              <a:rPr sz="1150" dirty="0">
                <a:solidFill>
                  <a:srgbClr val="231F20"/>
                </a:solidFill>
                <a:latin typeface="Montserrat"/>
                <a:cs typeface="Montserrat"/>
              </a:rPr>
              <a:t>down</a:t>
            </a:r>
            <a:r>
              <a:rPr sz="1150" spc="-25" dirty="0">
                <a:solidFill>
                  <a:srgbClr val="231F20"/>
                </a:solidFill>
                <a:latin typeface="Montserrat"/>
                <a:cs typeface="Montserrat"/>
              </a:rPr>
              <a:t> </a:t>
            </a:r>
            <a:r>
              <a:rPr sz="1150" dirty="0">
                <a:solidFill>
                  <a:srgbClr val="231F20"/>
                </a:solidFill>
                <a:latin typeface="Montserrat"/>
                <a:cs typeface="Montserrat"/>
              </a:rPr>
              <a:t>an</a:t>
            </a:r>
            <a:r>
              <a:rPr sz="1150" spc="-20" dirty="0">
                <a:solidFill>
                  <a:srgbClr val="231F20"/>
                </a:solidFill>
                <a:latin typeface="Montserrat"/>
                <a:cs typeface="Montserrat"/>
              </a:rPr>
              <a:t> </a:t>
            </a:r>
            <a:r>
              <a:rPr sz="1150" dirty="0">
                <a:solidFill>
                  <a:srgbClr val="231F20"/>
                </a:solidFill>
                <a:latin typeface="Montserrat"/>
                <a:cs typeface="Montserrat"/>
              </a:rPr>
              <a:t>engineering</a:t>
            </a:r>
            <a:r>
              <a:rPr sz="1150" spc="-20" dirty="0">
                <a:solidFill>
                  <a:srgbClr val="231F20"/>
                </a:solidFill>
                <a:latin typeface="Montserrat"/>
                <a:cs typeface="Montserrat"/>
              </a:rPr>
              <a:t> </a:t>
            </a:r>
            <a:r>
              <a:rPr sz="1150" spc="-10" dirty="0">
                <a:solidFill>
                  <a:srgbClr val="231F20"/>
                </a:solidFill>
                <a:latin typeface="Montserrat"/>
                <a:cs typeface="Montserrat"/>
              </a:rPr>
              <a:t>route.</a:t>
            </a:r>
            <a:endParaRPr sz="1150">
              <a:latin typeface="Montserrat"/>
              <a:cs typeface="Montserrat"/>
            </a:endParaRPr>
          </a:p>
          <a:p>
            <a:pPr marL="12700" marR="368300">
              <a:lnSpc>
                <a:spcPct val="115900"/>
              </a:lnSpc>
            </a:pPr>
            <a:r>
              <a:rPr sz="1150" dirty="0">
                <a:solidFill>
                  <a:srgbClr val="231F20"/>
                </a:solidFill>
                <a:latin typeface="Montserrat"/>
                <a:cs typeface="Montserrat"/>
              </a:rPr>
              <a:t>Design</a:t>
            </a:r>
            <a:r>
              <a:rPr sz="1150" spc="-20" dirty="0">
                <a:solidFill>
                  <a:srgbClr val="231F20"/>
                </a:solidFill>
                <a:latin typeface="Montserrat"/>
                <a:cs typeface="Montserrat"/>
              </a:rPr>
              <a:t> </a:t>
            </a:r>
            <a:r>
              <a:rPr sz="1150" spc="-10" dirty="0">
                <a:solidFill>
                  <a:srgbClr val="231F20"/>
                </a:solidFill>
                <a:latin typeface="Montserrat"/>
                <a:cs typeface="Montserrat"/>
              </a:rPr>
              <a:t>Technology</a:t>
            </a:r>
            <a:r>
              <a:rPr sz="1150" spc="-15" dirty="0">
                <a:solidFill>
                  <a:srgbClr val="231F20"/>
                </a:solidFill>
                <a:latin typeface="Montserrat"/>
                <a:cs typeface="Montserrat"/>
              </a:rPr>
              <a:t> </a:t>
            </a:r>
            <a:r>
              <a:rPr sz="1150" dirty="0">
                <a:solidFill>
                  <a:srgbClr val="231F20"/>
                </a:solidFill>
                <a:latin typeface="Montserrat"/>
                <a:cs typeface="Montserrat"/>
              </a:rPr>
              <a:t>can</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15" dirty="0">
                <a:solidFill>
                  <a:srgbClr val="231F20"/>
                </a:solidFill>
                <a:latin typeface="Montserrat"/>
                <a:cs typeface="Montserrat"/>
              </a:rPr>
              <a:t> </a:t>
            </a:r>
            <a:r>
              <a:rPr sz="1150" dirty="0">
                <a:solidFill>
                  <a:srgbClr val="231F20"/>
                </a:solidFill>
                <a:latin typeface="Montserrat"/>
                <a:cs typeface="Montserrat"/>
              </a:rPr>
              <a:t>studied</a:t>
            </a:r>
            <a:r>
              <a:rPr sz="1150" spc="-20" dirty="0">
                <a:solidFill>
                  <a:srgbClr val="231F20"/>
                </a:solidFill>
                <a:latin typeface="Montserrat"/>
                <a:cs typeface="Montserrat"/>
              </a:rPr>
              <a:t> </a:t>
            </a:r>
            <a:r>
              <a:rPr sz="1150" dirty="0">
                <a:solidFill>
                  <a:srgbClr val="231F20"/>
                </a:solidFill>
                <a:latin typeface="Montserrat"/>
                <a:cs typeface="Montserrat"/>
              </a:rPr>
              <a:t>alongside</a:t>
            </a:r>
            <a:r>
              <a:rPr sz="1150" spc="-15" dirty="0">
                <a:solidFill>
                  <a:srgbClr val="231F20"/>
                </a:solidFill>
                <a:latin typeface="Montserrat"/>
                <a:cs typeface="Montserrat"/>
              </a:rPr>
              <a:t> </a:t>
            </a:r>
            <a:r>
              <a:rPr sz="1150" dirty="0">
                <a:solidFill>
                  <a:srgbClr val="231F20"/>
                </a:solidFill>
                <a:latin typeface="Montserrat"/>
                <a:cs typeface="Montserrat"/>
              </a:rPr>
              <a:t>Art</a:t>
            </a:r>
            <a:r>
              <a:rPr sz="1150" spc="-20" dirty="0">
                <a:solidFill>
                  <a:srgbClr val="231F20"/>
                </a:solidFill>
                <a:latin typeface="Montserrat"/>
                <a:cs typeface="Montserrat"/>
              </a:rPr>
              <a:t> </a:t>
            </a:r>
            <a:r>
              <a:rPr sz="1150" dirty="0">
                <a:solidFill>
                  <a:srgbClr val="231F20"/>
                </a:solidFill>
                <a:latin typeface="Montserrat"/>
                <a:cs typeface="Montserrat"/>
              </a:rPr>
              <a:t>for</a:t>
            </a:r>
            <a:r>
              <a:rPr sz="1150" spc="-15" dirty="0">
                <a:solidFill>
                  <a:srgbClr val="231F20"/>
                </a:solidFill>
                <a:latin typeface="Montserrat"/>
                <a:cs typeface="Montserrat"/>
              </a:rPr>
              <a:t> </a:t>
            </a:r>
            <a:r>
              <a:rPr sz="1150" dirty="0">
                <a:solidFill>
                  <a:srgbClr val="231F20"/>
                </a:solidFill>
                <a:latin typeface="Montserrat"/>
                <a:cs typeface="Montserrat"/>
              </a:rPr>
              <a:t>those</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who</a:t>
            </a:r>
            <a:r>
              <a:rPr sz="1150" spc="-20" dirty="0">
                <a:solidFill>
                  <a:srgbClr val="231F20"/>
                </a:solidFill>
                <a:latin typeface="Montserrat"/>
                <a:cs typeface="Montserrat"/>
              </a:rPr>
              <a:t> </a:t>
            </a:r>
            <a:r>
              <a:rPr sz="1150" dirty="0">
                <a:solidFill>
                  <a:srgbClr val="231F20"/>
                </a:solidFill>
                <a:latin typeface="Montserrat"/>
                <a:cs typeface="Montserrat"/>
              </a:rPr>
              <a:t>want</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go</a:t>
            </a:r>
            <a:r>
              <a:rPr sz="1150" spc="-15" dirty="0">
                <a:solidFill>
                  <a:srgbClr val="231F20"/>
                </a:solidFill>
                <a:latin typeface="Montserrat"/>
                <a:cs typeface="Montserrat"/>
              </a:rPr>
              <a:t> </a:t>
            </a:r>
            <a:r>
              <a:rPr sz="1150" spc="-20" dirty="0">
                <a:solidFill>
                  <a:srgbClr val="231F20"/>
                </a:solidFill>
                <a:latin typeface="Montserrat"/>
                <a:cs typeface="Montserrat"/>
              </a:rPr>
              <a:t>into </a:t>
            </a:r>
            <a:r>
              <a:rPr sz="1150" dirty="0">
                <a:solidFill>
                  <a:srgbClr val="231F20"/>
                </a:solidFill>
                <a:latin typeface="Montserrat"/>
                <a:cs typeface="Montserrat"/>
              </a:rPr>
              <a:t>more</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design</a:t>
            </a:r>
            <a:r>
              <a:rPr sz="1150" spc="-15" dirty="0">
                <a:solidFill>
                  <a:srgbClr val="231F20"/>
                </a:solidFill>
                <a:latin typeface="Montserrat"/>
                <a:cs typeface="Montserrat"/>
              </a:rPr>
              <a:t> </a:t>
            </a:r>
            <a:r>
              <a:rPr sz="1150" dirty="0">
                <a:solidFill>
                  <a:srgbClr val="231F20"/>
                </a:solidFill>
                <a:latin typeface="Montserrat"/>
                <a:cs typeface="Montserrat"/>
              </a:rPr>
              <a:t>field.</a:t>
            </a:r>
            <a:r>
              <a:rPr sz="1150" spc="-10" dirty="0">
                <a:solidFill>
                  <a:srgbClr val="231F20"/>
                </a:solidFill>
                <a:latin typeface="Montserrat"/>
                <a:cs typeface="Montserrat"/>
              </a:rPr>
              <a:t> </a:t>
            </a:r>
            <a:r>
              <a:rPr sz="1150" dirty="0">
                <a:solidFill>
                  <a:srgbClr val="231F20"/>
                </a:solidFill>
                <a:latin typeface="Montserrat"/>
                <a:cs typeface="Montserrat"/>
              </a:rPr>
              <a:t>It</a:t>
            </a:r>
            <a:r>
              <a:rPr sz="1150" spc="-15" dirty="0">
                <a:solidFill>
                  <a:srgbClr val="231F20"/>
                </a:solidFill>
                <a:latin typeface="Montserrat"/>
                <a:cs typeface="Montserrat"/>
              </a:rPr>
              <a:t> </a:t>
            </a:r>
            <a:r>
              <a:rPr sz="1150" dirty="0">
                <a:solidFill>
                  <a:srgbClr val="231F20"/>
                </a:solidFill>
                <a:latin typeface="Montserrat"/>
                <a:cs typeface="Montserrat"/>
              </a:rPr>
              <a:t>also</a:t>
            </a:r>
            <a:r>
              <a:rPr sz="1150" spc="-15" dirty="0">
                <a:solidFill>
                  <a:srgbClr val="231F20"/>
                </a:solidFill>
                <a:latin typeface="Montserrat"/>
                <a:cs typeface="Montserrat"/>
              </a:rPr>
              <a:t> </a:t>
            </a:r>
            <a:r>
              <a:rPr sz="1150" spc="-10" dirty="0">
                <a:solidFill>
                  <a:srgbClr val="231F20"/>
                </a:solidFill>
                <a:latin typeface="Montserrat"/>
                <a:cs typeface="Montserrat"/>
              </a:rPr>
              <a:t>works </a:t>
            </a:r>
            <a:r>
              <a:rPr sz="1150" dirty="0">
                <a:solidFill>
                  <a:srgbClr val="231F20"/>
                </a:solidFill>
                <a:latin typeface="Montserrat"/>
                <a:cs typeface="Montserrat"/>
              </a:rPr>
              <a:t>alongside</a:t>
            </a:r>
            <a:r>
              <a:rPr sz="1150" spc="-15" dirty="0">
                <a:solidFill>
                  <a:srgbClr val="231F20"/>
                </a:solidFill>
                <a:latin typeface="Montserrat"/>
                <a:cs typeface="Montserrat"/>
              </a:rPr>
              <a:t> </a:t>
            </a:r>
            <a:r>
              <a:rPr sz="1150" dirty="0">
                <a:solidFill>
                  <a:srgbClr val="231F20"/>
                </a:solidFill>
                <a:latin typeface="Montserrat"/>
                <a:cs typeface="Montserrat"/>
              </a:rPr>
              <a:t>BTECs</a:t>
            </a:r>
            <a:r>
              <a:rPr sz="1150" spc="-10"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Business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20" dirty="0">
                <a:solidFill>
                  <a:srgbClr val="231F20"/>
                </a:solidFill>
                <a:latin typeface="Montserrat"/>
                <a:cs typeface="Montserrat"/>
              </a:rPr>
              <a:t>ICT.</a:t>
            </a:r>
            <a:endParaRPr sz="1150">
              <a:latin typeface="Montserrat"/>
              <a:cs typeface="Montserrat"/>
            </a:endParaRPr>
          </a:p>
          <a:p>
            <a:pPr>
              <a:lnSpc>
                <a:spcPct val="100000"/>
              </a:lnSpc>
              <a:spcBef>
                <a:spcPts val="420"/>
              </a:spcBef>
            </a:pPr>
            <a:endParaRPr sz="115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a:latin typeface="Montserrat"/>
              <a:cs typeface="Montserrat"/>
            </a:endParaRPr>
          </a:p>
          <a:p>
            <a:pPr marL="12700">
              <a:lnSpc>
                <a:spcPct val="100000"/>
              </a:lnSpc>
              <a:spcBef>
                <a:spcPts val="220"/>
              </a:spcBef>
            </a:pPr>
            <a:r>
              <a:rPr sz="1150" dirty="0">
                <a:solidFill>
                  <a:srgbClr val="231F20"/>
                </a:solidFill>
                <a:latin typeface="Montserrat"/>
                <a:cs typeface="Montserrat"/>
              </a:rPr>
              <a:t>Any</a:t>
            </a:r>
            <a:r>
              <a:rPr sz="1150" spc="-20" dirty="0">
                <a:solidFill>
                  <a:srgbClr val="231F20"/>
                </a:solidFill>
                <a:latin typeface="Montserrat"/>
                <a:cs typeface="Montserrat"/>
              </a:rPr>
              <a:t> </a:t>
            </a:r>
            <a:r>
              <a:rPr sz="1150" dirty="0">
                <a:solidFill>
                  <a:srgbClr val="231F20"/>
                </a:solidFill>
                <a:latin typeface="Montserrat"/>
                <a:cs typeface="Montserrat"/>
              </a:rPr>
              <a:t>field</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engineering</a:t>
            </a:r>
            <a:r>
              <a:rPr sz="1150" spc="-15" dirty="0">
                <a:solidFill>
                  <a:srgbClr val="231F20"/>
                </a:solidFill>
                <a:latin typeface="Montserrat"/>
                <a:cs typeface="Montserrat"/>
              </a:rPr>
              <a:t> </a:t>
            </a:r>
            <a:r>
              <a:rPr sz="1150" dirty="0">
                <a:solidFill>
                  <a:srgbClr val="231F20"/>
                </a:solidFill>
                <a:latin typeface="Montserrat"/>
                <a:cs typeface="Montserrat"/>
              </a:rPr>
              <a:t>such</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5" dirty="0">
                <a:solidFill>
                  <a:srgbClr val="231F20"/>
                </a:solidFill>
                <a:latin typeface="Montserrat"/>
                <a:cs typeface="Montserrat"/>
              </a:rPr>
              <a:t> </a:t>
            </a:r>
            <a:r>
              <a:rPr sz="1150" dirty="0">
                <a:solidFill>
                  <a:srgbClr val="231F20"/>
                </a:solidFill>
                <a:latin typeface="Montserrat"/>
                <a:cs typeface="Montserrat"/>
              </a:rPr>
              <a:t>aerospace,</a:t>
            </a:r>
            <a:r>
              <a:rPr sz="1150" spc="-20" dirty="0">
                <a:solidFill>
                  <a:srgbClr val="231F20"/>
                </a:solidFill>
                <a:latin typeface="Montserrat"/>
                <a:cs typeface="Montserrat"/>
              </a:rPr>
              <a:t> </a:t>
            </a:r>
            <a:r>
              <a:rPr sz="1150" spc="-10" dirty="0">
                <a:solidFill>
                  <a:srgbClr val="231F20"/>
                </a:solidFill>
                <a:latin typeface="Montserrat"/>
                <a:cs typeface="Montserrat"/>
              </a:rPr>
              <a:t>automotive,</a:t>
            </a:r>
            <a:r>
              <a:rPr sz="1150" spc="-15" dirty="0">
                <a:solidFill>
                  <a:srgbClr val="231F20"/>
                </a:solidFill>
                <a:latin typeface="Montserrat"/>
                <a:cs typeface="Montserrat"/>
              </a:rPr>
              <a:t> </a:t>
            </a:r>
            <a:r>
              <a:rPr sz="1150" dirty="0">
                <a:solidFill>
                  <a:srgbClr val="231F20"/>
                </a:solidFill>
                <a:latin typeface="Montserrat"/>
                <a:cs typeface="Montserrat"/>
              </a:rPr>
              <a:t>civil,</a:t>
            </a:r>
            <a:r>
              <a:rPr sz="1150" spc="-15" dirty="0">
                <a:solidFill>
                  <a:srgbClr val="231F20"/>
                </a:solidFill>
                <a:latin typeface="Montserrat"/>
                <a:cs typeface="Montserrat"/>
              </a:rPr>
              <a:t> </a:t>
            </a:r>
            <a:r>
              <a:rPr sz="1150" dirty="0">
                <a:solidFill>
                  <a:srgbClr val="231F20"/>
                </a:solidFill>
                <a:latin typeface="Montserrat"/>
                <a:cs typeface="Montserrat"/>
              </a:rPr>
              <a:t>mechanical</a:t>
            </a:r>
            <a:r>
              <a:rPr sz="1150" spc="-15" dirty="0">
                <a:solidFill>
                  <a:srgbClr val="231F20"/>
                </a:solidFill>
                <a:latin typeface="Montserrat"/>
                <a:cs typeface="Montserrat"/>
              </a:rPr>
              <a:t> </a:t>
            </a:r>
            <a:r>
              <a:rPr sz="1150" spc="-20" dirty="0">
                <a:solidFill>
                  <a:srgbClr val="231F20"/>
                </a:solidFill>
                <a:latin typeface="Montserrat"/>
                <a:cs typeface="Montserrat"/>
              </a:rPr>
              <a:t>etc.</a:t>
            </a:r>
            <a:endParaRPr sz="1150">
              <a:latin typeface="Montserrat"/>
              <a:cs typeface="Montserrat"/>
            </a:endParaRPr>
          </a:p>
        </p:txBody>
      </p:sp>
      <p:sp>
        <p:nvSpPr>
          <p:cNvPr id="4" name="object 4"/>
          <p:cNvSpPr txBox="1"/>
          <p:nvPr/>
        </p:nvSpPr>
        <p:spPr>
          <a:xfrm>
            <a:off x="347300" y="8413949"/>
            <a:ext cx="2454910" cy="635000"/>
          </a:xfrm>
          <a:prstGeom prst="rect">
            <a:avLst/>
          </a:prstGeom>
        </p:spPr>
        <p:txBody>
          <a:bodyPr vert="horz" wrap="square" lIns="0" tIns="40640" rIns="0" bIns="0" rtlCol="0">
            <a:spAutoFit/>
          </a:bodyPr>
          <a:lstStyle/>
          <a:p>
            <a:pPr marL="240665" indent="-227965">
              <a:lnSpc>
                <a:spcPct val="100000"/>
              </a:lnSpc>
              <a:spcBef>
                <a:spcPts val="320"/>
              </a:spcBef>
              <a:buChar char="•"/>
              <a:tabLst>
                <a:tab pos="240665" algn="l"/>
              </a:tabLst>
            </a:pPr>
            <a:r>
              <a:rPr sz="1150" spc="-10" dirty="0">
                <a:solidFill>
                  <a:srgbClr val="231F20"/>
                </a:solidFill>
                <a:latin typeface="Montserrat"/>
                <a:cs typeface="Montserrat"/>
              </a:rPr>
              <a:t>Architecture</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Product</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Industrial</a:t>
            </a:r>
            <a:r>
              <a:rPr sz="1150" spc="-35" dirty="0">
                <a:solidFill>
                  <a:srgbClr val="231F20"/>
                </a:solidFill>
                <a:latin typeface="Montserrat"/>
                <a:cs typeface="Montserrat"/>
              </a:rPr>
              <a:t> </a:t>
            </a:r>
            <a:r>
              <a:rPr sz="1150" spc="-10" dirty="0">
                <a:solidFill>
                  <a:srgbClr val="231F20"/>
                </a:solidFill>
                <a:latin typeface="Montserrat"/>
                <a:cs typeface="Montserrat"/>
              </a:rPr>
              <a:t>Design</a:t>
            </a:r>
            <a:endParaRPr sz="1150">
              <a:latin typeface="Montserrat"/>
              <a:cs typeface="Montserrat"/>
            </a:endParaRPr>
          </a:p>
          <a:p>
            <a:pPr marL="240665" indent="-227965">
              <a:lnSpc>
                <a:spcPct val="100000"/>
              </a:lnSpc>
              <a:spcBef>
                <a:spcPts val="215"/>
              </a:spcBef>
              <a:buChar char="•"/>
              <a:tabLst>
                <a:tab pos="240665" algn="l"/>
              </a:tabLst>
            </a:pPr>
            <a:r>
              <a:rPr sz="1150" dirty="0">
                <a:solidFill>
                  <a:srgbClr val="231F20"/>
                </a:solidFill>
                <a:latin typeface="Montserrat"/>
                <a:cs typeface="Montserrat"/>
              </a:rPr>
              <a:t>CAD</a:t>
            </a:r>
            <a:r>
              <a:rPr sz="1150" spc="-45" dirty="0">
                <a:solidFill>
                  <a:srgbClr val="231F20"/>
                </a:solidFill>
                <a:latin typeface="Montserrat"/>
                <a:cs typeface="Montserrat"/>
              </a:rPr>
              <a:t> </a:t>
            </a:r>
            <a:r>
              <a:rPr sz="1150" spc="-10" dirty="0">
                <a:solidFill>
                  <a:srgbClr val="231F20"/>
                </a:solidFill>
                <a:latin typeface="Montserrat"/>
                <a:cs typeface="Montserrat"/>
              </a:rPr>
              <a:t>designers</a:t>
            </a:r>
            <a:endParaRPr sz="1150">
              <a:latin typeface="Montserrat"/>
              <a:cs typeface="Montserrat"/>
            </a:endParaRPr>
          </a:p>
        </p:txBody>
      </p:sp>
      <p:sp>
        <p:nvSpPr>
          <p:cNvPr id="5" name="object 5"/>
          <p:cNvSpPr txBox="1"/>
          <p:nvPr/>
        </p:nvSpPr>
        <p:spPr>
          <a:xfrm>
            <a:off x="3843445" y="8413803"/>
            <a:ext cx="2331720" cy="635000"/>
          </a:xfrm>
          <a:prstGeom prst="rect">
            <a:avLst/>
          </a:prstGeom>
        </p:spPr>
        <p:txBody>
          <a:bodyPr vert="horz" wrap="square" lIns="0" tIns="40640" rIns="0" bIns="0" rtlCol="0">
            <a:spAutoFit/>
          </a:bodyPr>
          <a:lstStyle/>
          <a:p>
            <a:pPr marL="240665" indent="-227965">
              <a:lnSpc>
                <a:spcPct val="100000"/>
              </a:lnSpc>
              <a:spcBef>
                <a:spcPts val="320"/>
              </a:spcBef>
              <a:buChar char="•"/>
              <a:tabLst>
                <a:tab pos="240665" algn="l"/>
              </a:tabLst>
            </a:pPr>
            <a:r>
              <a:rPr sz="1150" dirty="0">
                <a:solidFill>
                  <a:srgbClr val="231F20"/>
                </a:solidFill>
                <a:latin typeface="Montserrat"/>
                <a:cs typeface="Montserrat"/>
              </a:rPr>
              <a:t>Manufacturing</a:t>
            </a:r>
            <a:r>
              <a:rPr sz="1150" spc="-30" dirty="0">
                <a:solidFill>
                  <a:srgbClr val="231F20"/>
                </a:solidFill>
                <a:latin typeface="Montserrat"/>
                <a:cs typeface="Montserrat"/>
              </a:rPr>
              <a:t> </a:t>
            </a:r>
            <a:r>
              <a:rPr sz="1150" spc="-10" dirty="0">
                <a:solidFill>
                  <a:srgbClr val="231F20"/>
                </a:solidFill>
                <a:latin typeface="Montserrat"/>
                <a:cs typeface="Montserrat"/>
              </a:rPr>
              <a:t>technologies</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Furniture</a:t>
            </a:r>
            <a:r>
              <a:rPr sz="1150" spc="-70" dirty="0">
                <a:solidFill>
                  <a:srgbClr val="231F20"/>
                </a:solidFill>
                <a:latin typeface="Montserrat"/>
                <a:cs typeface="Montserrat"/>
              </a:rPr>
              <a:t> </a:t>
            </a:r>
            <a:r>
              <a:rPr sz="1150" spc="-10" dirty="0">
                <a:solidFill>
                  <a:srgbClr val="231F20"/>
                </a:solidFill>
                <a:latin typeface="Montserrat"/>
                <a:cs typeface="Montserrat"/>
              </a:rPr>
              <a:t>Design</a:t>
            </a:r>
            <a:endParaRPr sz="1150">
              <a:latin typeface="Montserrat"/>
              <a:cs typeface="Montserrat"/>
            </a:endParaRPr>
          </a:p>
          <a:p>
            <a:pPr marL="240665" indent="-227965">
              <a:lnSpc>
                <a:spcPct val="100000"/>
              </a:lnSpc>
              <a:spcBef>
                <a:spcPts val="215"/>
              </a:spcBef>
              <a:buChar char="•"/>
              <a:tabLst>
                <a:tab pos="240665" algn="l"/>
              </a:tabLst>
            </a:pPr>
            <a:r>
              <a:rPr sz="1150" dirty="0">
                <a:solidFill>
                  <a:srgbClr val="231F20"/>
                </a:solidFill>
                <a:latin typeface="Montserrat"/>
                <a:cs typeface="Montserrat"/>
              </a:rPr>
              <a:t>Interior</a:t>
            </a:r>
            <a:r>
              <a:rPr sz="1150" spc="-65" dirty="0">
                <a:solidFill>
                  <a:srgbClr val="231F20"/>
                </a:solidFill>
                <a:latin typeface="Montserrat"/>
                <a:cs typeface="Montserrat"/>
              </a:rPr>
              <a:t> </a:t>
            </a:r>
            <a:r>
              <a:rPr sz="1150" spc="-10" dirty="0">
                <a:solidFill>
                  <a:srgbClr val="231F20"/>
                </a:solidFill>
                <a:latin typeface="Montserrat"/>
                <a:cs typeface="Montserrat"/>
              </a:rPr>
              <a:t>Design</a:t>
            </a:r>
            <a:endParaRPr sz="1150">
              <a:latin typeface="Montserrat"/>
              <a:cs typeface="Montserra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306830">
              <a:lnSpc>
                <a:spcPct val="100000"/>
              </a:lnSpc>
              <a:spcBef>
                <a:spcPts val="100"/>
              </a:spcBef>
            </a:pPr>
            <a:r>
              <a:rPr dirty="0"/>
              <a:t>GCSE</a:t>
            </a:r>
            <a:r>
              <a:rPr spc="-25" dirty="0"/>
              <a:t> </a:t>
            </a:r>
            <a:r>
              <a:rPr dirty="0"/>
              <a:t>English</a:t>
            </a:r>
            <a:r>
              <a:rPr spc="-20" dirty="0"/>
              <a:t> </a:t>
            </a:r>
            <a:r>
              <a:rPr spc="-10" dirty="0"/>
              <a:t>Language</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56299" y="744103"/>
            <a:ext cx="6901180" cy="7136765"/>
          </a:xfrm>
          <a:prstGeom prst="rect">
            <a:avLst/>
          </a:prstGeom>
        </p:spPr>
        <p:txBody>
          <a:bodyPr vert="horz" wrap="square" lIns="0" tIns="52069" rIns="0" bIns="0" rtlCol="0">
            <a:spAutoFit/>
          </a:bodyPr>
          <a:lstStyle/>
          <a:p>
            <a:pPr marL="12700">
              <a:lnSpc>
                <a:spcPct val="100000"/>
              </a:lnSpc>
              <a:spcBef>
                <a:spcPts val="409"/>
              </a:spcBef>
            </a:pPr>
            <a:r>
              <a:rPr sz="1200" b="1" spc="-10" dirty="0">
                <a:solidFill>
                  <a:srgbClr val="231F20"/>
                </a:solidFill>
                <a:latin typeface="Montserrat"/>
                <a:cs typeface="Montserrat"/>
              </a:rPr>
              <a:t>Awarding</a:t>
            </a:r>
            <a:r>
              <a:rPr sz="1200" b="1" spc="-15" dirty="0">
                <a:solidFill>
                  <a:srgbClr val="231F20"/>
                </a:solidFill>
                <a:latin typeface="Montserrat"/>
                <a:cs typeface="Montserrat"/>
              </a:rPr>
              <a:t> </a:t>
            </a:r>
            <a:r>
              <a:rPr sz="1200" b="1" spc="-20" dirty="0">
                <a:solidFill>
                  <a:srgbClr val="231F20"/>
                </a:solidFill>
                <a:latin typeface="Montserrat"/>
                <a:cs typeface="Montserrat"/>
              </a:rPr>
              <a:t>Body</a:t>
            </a:r>
            <a:endParaRPr sz="1200">
              <a:latin typeface="Montserrat"/>
              <a:cs typeface="Montserrat"/>
            </a:endParaRPr>
          </a:p>
          <a:p>
            <a:pPr marL="12700">
              <a:lnSpc>
                <a:spcPct val="100000"/>
              </a:lnSpc>
              <a:spcBef>
                <a:spcPts val="309"/>
              </a:spcBef>
            </a:pPr>
            <a:r>
              <a:rPr sz="1200" spc="-10" dirty="0">
                <a:solidFill>
                  <a:srgbClr val="231F20"/>
                </a:solidFill>
                <a:latin typeface="Montserrat"/>
                <a:cs typeface="Montserrat"/>
              </a:rPr>
              <a:t>Edexcel</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Further</a:t>
            </a:r>
            <a:r>
              <a:rPr sz="1200" b="1" spc="-55" dirty="0">
                <a:solidFill>
                  <a:srgbClr val="231F20"/>
                </a:solidFill>
                <a:latin typeface="Montserrat"/>
                <a:cs typeface="Montserrat"/>
              </a:rPr>
              <a:t> </a:t>
            </a:r>
            <a:r>
              <a:rPr sz="1200" b="1" dirty="0">
                <a:solidFill>
                  <a:srgbClr val="231F20"/>
                </a:solidFill>
                <a:latin typeface="Montserrat"/>
                <a:cs typeface="Montserrat"/>
              </a:rPr>
              <a:t>Information</a:t>
            </a:r>
            <a:r>
              <a:rPr sz="1200" b="1" spc="-50" dirty="0">
                <a:solidFill>
                  <a:srgbClr val="231F20"/>
                </a:solidFill>
                <a:latin typeface="Montserrat"/>
                <a:cs typeface="Montserrat"/>
              </a:rPr>
              <a:t> </a:t>
            </a:r>
            <a:r>
              <a:rPr sz="1200" b="1" dirty="0">
                <a:solidFill>
                  <a:srgbClr val="231F20"/>
                </a:solidFill>
                <a:latin typeface="Montserrat"/>
                <a:cs typeface="Montserrat"/>
              </a:rPr>
              <a:t>available</a:t>
            </a:r>
            <a:r>
              <a:rPr sz="1200" b="1" spc="-50" dirty="0">
                <a:solidFill>
                  <a:srgbClr val="231F20"/>
                </a:solidFill>
                <a:latin typeface="Montserrat"/>
                <a:cs typeface="Montserrat"/>
              </a:rPr>
              <a:t> </a:t>
            </a:r>
            <a:r>
              <a:rPr sz="1200" b="1" spc="-20" dirty="0">
                <a:solidFill>
                  <a:srgbClr val="231F20"/>
                </a:solidFill>
                <a:latin typeface="Montserrat"/>
                <a:cs typeface="Montserrat"/>
              </a:rPr>
              <a:t>from</a:t>
            </a:r>
            <a:endParaRPr sz="1200">
              <a:latin typeface="Montserrat"/>
              <a:cs typeface="Montserrat"/>
            </a:endParaRPr>
          </a:p>
          <a:p>
            <a:pPr marL="12700">
              <a:lnSpc>
                <a:spcPct val="100000"/>
              </a:lnSpc>
              <a:spcBef>
                <a:spcPts val="310"/>
              </a:spcBef>
            </a:pPr>
            <a:r>
              <a:rPr sz="1200" dirty="0">
                <a:solidFill>
                  <a:srgbClr val="231F20"/>
                </a:solidFill>
                <a:latin typeface="Montserrat"/>
                <a:cs typeface="Montserrat"/>
              </a:rPr>
              <a:t>Mr </a:t>
            </a:r>
            <a:r>
              <a:rPr sz="1200" spc="-10" dirty="0">
                <a:solidFill>
                  <a:srgbClr val="231F20"/>
                </a:solidFill>
                <a:latin typeface="Montserrat"/>
                <a:cs typeface="Montserrat"/>
              </a:rPr>
              <a:t>Blanche</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spcBef>
                <a:spcPts val="5"/>
              </a:spcBef>
            </a:pPr>
            <a:r>
              <a:rPr sz="1200" b="1" spc="-10" dirty="0">
                <a:solidFill>
                  <a:srgbClr val="231F20"/>
                </a:solidFill>
                <a:latin typeface="Montserrat"/>
                <a:cs typeface="Montserrat"/>
              </a:rPr>
              <a:t>Description</a:t>
            </a:r>
            <a:endParaRPr sz="1200">
              <a:latin typeface="Montserrat"/>
              <a:cs typeface="Montserrat"/>
            </a:endParaRPr>
          </a:p>
          <a:p>
            <a:pPr marL="12700" marR="5080">
              <a:lnSpc>
                <a:spcPct val="121500"/>
              </a:lnSpc>
            </a:pP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are</a:t>
            </a:r>
            <a:r>
              <a:rPr sz="1200" spc="-25" dirty="0">
                <a:solidFill>
                  <a:srgbClr val="231F20"/>
                </a:solidFill>
                <a:latin typeface="Montserrat"/>
                <a:cs typeface="Montserrat"/>
              </a:rPr>
              <a:t> </a:t>
            </a:r>
            <a:r>
              <a:rPr sz="1200" dirty="0">
                <a:solidFill>
                  <a:srgbClr val="231F20"/>
                </a:solidFill>
                <a:latin typeface="Montserrat"/>
                <a:cs typeface="Montserrat"/>
              </a:rPr>
              <a:t>expected</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0" dirty="0">
                <a:solidFill>
                  <a:srgbClr val="231F20"/>
                </a:solidFill>
                <a:latin typeface="Montserrat"/>
                <a:cs typeface="Montserrat"/>
              </a:rPr>
              <a:t> </a:t>
            </a:r>
            <a:r>
              <a:rPr sz="1200" dirty="0">
                <a:solidFill>
                  <a:srgbClr val="231F20"/>
                </a:solidFill>
                <a:latin typeface="Montserrat"/>
                <a:cs typeface="Montserrat"/>
              </a:rPr>
              <a:t>read</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dirty="0">
                <a:solidFill>
                  <a:srgbClr val="231F20"/>
                </a:solidFill>
                <a:latin typeface="Montserrat"/>
                <a:cs typeface="Montserrat"/>
              </a:rPr>
              <a:t>analyse</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dirty="0">
                <a:solidFill>
                  <a:srgbClr val="231F20"/>
                </a:solidFill>
                <a:latin typeface="Montserrat"/>
                <a:cs typeface="Montserrat"/>
              </a:rPr>
              <a:t>range</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0" dirty="0">
                <a:solidFill>
                  <a:srgbClr val="231F20"/>
                </a:solidFill>
                <a:latin typeface="Montserrat"/>
                <a:cs typeface="Montserrat"/>
              </a:rPr>
              <a:t> </a:t>
            </a:r>
            <a:r>
              <a:rPr sz="1200" dirty="0">
                <a:solidFill>
                  <a:srgbClr val="231F20"/>
                </a:solidFill>
                <a:latin typeface="Montserrat"/>
                <a:cs typeface="Montserrat"/>
              </a:rPr>
              <a:t>texts,</a:t>
            </a:r>
            <a:r>
              <a:rPr sz="1200" spc="-25" dirty="0">
                <a:solidFill>
                  <a:srgbClr val="231F20"/>
                </a:solidFill>
                <a:latin typeface="Montserrat"/>
                <a:cs typeface="Montserrat"/>
              </a:rPr>
              <a:t> </a:t>
            </a:r>
            <a:r>
              <a:rPr sz="1200" dirty="0">
                <a:solidFill>
                  <a:srgbClr val="231F20"/>
                </a:solidFill>
                <a:latin typeface="Montserrat"/>
                <a:cs typeface="Montserrat"/>
              </a:rPr>
              <a:t>both</a:t>
            </a:r>
            <a:r>
              <a:rPr sz="1200" spc="-25" dirty="0">
                <a:solidFill>
                  <a:srgbClr val="231F20"/>
                </a:solidFill>
                <a:latin typeface="Montserrat"/>
                <a:cs typeface="Montserrat"/>
              </a:rPr>
              <a:t> </a:t>
            </a:r>
            <a:r>
              <a:rPr sz="1200" dirty="0">
                <a:solidFill>
                  <a:srgbClr val="231F20"/>
                </a:solidFill>
                <a:latin typeface="Montserrat"/>
                <a:cs typeface="Montserrat"/>
              </a:rPr>
              <a:t>fiction</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spc="-10" dirty="0">
                <a:solidFill>
                  <a:srgbClr val="231F20"/>
                </a:solidFill>
                <a:latin typeface="Montserrat"/>
                <a:cs typeface="Montserrat"/>
              </a:rPr>
              <a:t>non-fiction </a:t>
            </a:r>
            <a:r>
              <a:rPr sz="1200" dirty="0">
                <a:solidFill>
                  <a:srgbClr val="231F20"/>
                </a:solidFill>
                <a:latin typeface="Montserrat"/>
                <a:cs typeface="Montserrat"/>
              </a:rPr>
              <a:t>whereby</a:t>
            </a:r>
            <a:r>
              <a:rPr sz="1200" spc="-35" dirty="0">
                <a:solidFill>
                  <a:srgbClr val="231F20"/>
                </a:solidFill>
                <a:latin typeface="Montserrat"/>
                <a:cs typeface="Montserrat"/>
              </a:rPr>
              <a:t> </a:t>
            </a:r>
            <a:r>
              <a:rPr sz="1200" dirty="0">
                <a:solidFill>
                  <a:srgbClr val="231F20"/>
                </a:solidFill>
                <a:latin typeface="Montserrat"/>
                <a:cs typeface="Montserrat"/>
              </a:rPr>
              <a:t>they</a:t>
            </a:r>
            <a:r>
              <a:rPr sz="1200" spc="-35"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develop</a:t>
            </a:r>
            <a:r>
              <a:rPr sz="1200" spc="-35" dirty="0">
                <a:solidFill>
                  <a:srgbClr val="231F20"/>
                </a:solidFill>
                <a:latin typeface="Montserrat"/>
                <a:cs typeface="Montserrat"/>
              </a:rPr>
              <a:t> </a:t>
            </a:r>
            <a:r>
              <a:rPr sz="1200" dirty="0">
                <a:solidFill>
                  <a:srgbClr val="231F20"/>
                </a:solidFill>
                <a:latin typeface="Montserrat"/>
                <a:cs typeface="Montserrat"/>
              </a:rPr>
              <a:t>skills</a:t>
            </a:r>
            <a:r>
              <a:rPr sz="1200" spc="-35"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close</a:t>
            </a:r>
            <a:r>
              <a:rPr sz="1200" spc="-35" dirty="0">
                <a:solidFill>
                  <a:srgbClr val="231F20"/>
                </a:solidFill>
                <a:latin typeface="Montserrat"/>
                <a:cs typeface="Montserrat"/>
              </a:rPr>
              <a:t> </a:t>
            </a:r>
            <a:r>
              <a:rPr sz="1200" dirty="0">
                <a:solidFill>
                  <a:srgbClr val="231F20"/>
                </a:solidFill>
                <a:latin typeface="Montserrat"/>
                <a:cs typeface="Montserrat"/>
              </a:rPr>
              <a:t>analysis</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understanding.</a:t>
            </a:r>
            <a:r>
              <a:rPr sz="1200" spc="-35" dirty="0">
                <a:solidFill>
                  <a:srgbClr val="231F20"/>
                </a:solidFill>
                <a:latin typeface="Montserrat"/>
                <a:cs typeface="Montserrat"/>
              </a:rPr>
              <a:t> </a:t>
            </a:r>
            <a:r>
              <a:rPr sz="1200" dirty="0">
                <a:solidFill>
                  <a:srgbClr val="231F20"/>
                </a:solidFill>
                <a:latin typeface="Montserrat"/>
                <a:cs typeface="Montserrat"/>
              </a:rPr>
              <a:t>They</a:t>
            </a:r>
            <a:r>
              <a:rPr sz="1200" spc="-35" dirty="0">
                <a:solidFill>
                  <a:srgbClr val="231F20"/>
                </a:solidFill>
                <a:latin typeface="Montserrat"/>
                <a:cs typeface="Montserrat"/>
              </a:rPr>
              <a:t> </a:t>
            </a:r>
            <a:r>
              <a:rPr sz="1200" dirty="0">
                <a:solidFill>
                  <a:srgbClr val="231F20"/>
                </a:solidFill>
                <a:latin typeface="Montserrat"/>
                <a:cs typeface="Montserrat"/>
              </a:rPr>
              <a:t>also</a:t>
            </a:r>
            <a:r>
              <a:rPr sz="1200" spc="-30" dirty="0">
                <a:solidFill>
                  <a:srgbClr val="231F20"/>
                </a:solidFill>
                <a:latin typeface="Montserrat"/>
                <a:cs typeface="Montserrat"/>
              </a:rPr>
              <a:t> </a:t>
            </a:r>
            <a:r>
              <a:rPr sz="1200" spc="-10" dirty="0">
                <a:solidFill>
                  <a:srgbClr val="231F20"/>
                </a:solidFill>
                <a:latin typeface="Montserrat"/>
                <a:cs typeface="Montserrat"/>
              </a:rPr>
              <a:t>practice </a:t>
            </a:r>
            <a:r>
              <a:rPr sz="1200" dirty="0">
                <a:solidFill>
                  <a:srgbClr val="231F20"/>
                </a:solidFill>
                <a:latin typeface="Montserrat"/>
                <a:cs typeface="Montserrat"/>
              </a:rPr>
              <a:t>various</a:t>
            </a:r>
            <a:r>
              <a:rPr sz="1200" spc="-35" dirty="0">
                <a:solidFill>
                  <a:srgbClr val="231F20"/>
                </a:solidFill>
                <a:latin typeface="Montserrat"/>
                <a:cs typeface="Montserrat"/>
              </a:rPr>
              <a:t> </a:t>
            </a:r>
            <a:r>
              <a:rPr sz="1200" dirty="0">
                <a:solidFill>
                  <a:srgbClr val="231F20"/>
                </a:solidFill>
                <a:latin typeface="Montserrat"/>
                <a:cs typeface="Montserrat"/>
              </a:rPr>
              <a:t>types</a:t>
            </a:r>
            <a:r>
              <a:rPr sz="1200" spc="-35" dirty="0">
                <a:solidFill>
                  <a:srgbClr val="231F20"/>
                </a:solidFill>
                <a:latin typeface="Montserrat"/>
                <a:cs typeface="Montserrat"/>
              </a:rPr>
              <a:t> </a:t>
            </a:r>
            <a:r>
              <a:rPr sz="1200" dirty="0">
                <a:solidFill>
                  <a:srgbClr val="231F20"/>
                </a:solidFill>
                <a:latin typeface="Montserrat"/>
                <a:cs typeface="Montserrat"/>
              </a:rPr>
              <a:t>of</a:t>
            </a:r>
            <a:r>
              <a:rPr sz="1200" spc="-35" dirty="0">
                <a:solidFill>
                  <a:srgbClr val="231F20"/>
                </a:solidFill>
                <a:latin typeface="Montserrat"/>
                <a:cs typeface="Montserrat"/>
              </a:rPr>
              <a:t> </a:t>
            </a:r>
            <a:r>
              <a:rPr sz="1200" dirty="0">
                <a:solidFill>
                  <a:srgbClr val="231F20"/>
                </a:solidFill>
                <a:latin typeface="Montserrat"/>
                <a:cs typeface="Montserrat"/>
              </a:rPr>
              <a:t>writing,</a:t>
            </a:r>
            <a:r>
              <a:rPr sz="1200" spc="-35" dirty="0">
                <a:solidFill>
                  <a:srgbClr val="231F20"/>
                </a:solidFill>
                <a:latin typeface="Montserrat"/>
                <a:cs typeface="Montserrat"/>
              </a:rPr>
              <a:t> </a:t>
            </a:r>
            <a:r>
              <a:rPr sz="1200" dirty="0">
                <a:solidFill>
                  <a:srgbClr val="231F20"/>
                </a:solidFill>
                <a:latin typeface="Montserrat"/>
                <a:cs typeface="Montserrat"/>
              </a:rPr>
              <a:t>including</a:t>
            </a:r>
            <a:r>
              <a:rPr sz="1200" spc="-35" dirty="0">
                <a:solidFill>
                  <a:srgbClr val="231F20"/>
                </a:solidFill>
                <a:latin typeface="Montserrat"/>
                <a:cs typeface="Montserrat"/>
              </a:rPr>
              <a:t> </a:t>
            </a:r>
            <a:r>
              <a:rPr sz="1200" spc="-10" dirty="0">
                <a:solidFill>
                  <a:srgbClr val="231F20"/>
                </a:solidFill>
                <a:latin typeface="Montserrat"/>
                <a:cs typeface="Montserrat"/>
              </a:rPr>
              <a:t>creative</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dirty="0">
                <a:solidFill>
                  <a:srgbClr val="231F20"/>
                </a:solidFill>
                <a:latin typeface="Montserrat"/>
                <a:cs typeface="Montserrat"/>
              </a:rPr>
              <a:t>transactional</a:t>
            </a:r>
            <a:r>
              <a:rPr sz="1200" spc="-30" dirty="0">
                <a:solidFill>
                  <a:srgbClr val="231F20"/>
                </a:solidFill>
                <a:latin typeface="Montserrat"/>
                <a:cs typeface="Montserrat"/>
              </a:rPr>
              <a:t> </a:t>
            </a:r>
            <a:r>
              <a:rPr sz="1200" dirty="0">
                <a:solidFill>
                  <a:srgbClr val="231F20"/>
                </a:solidFill>
                <a:latin typeface="Montserrat"/>
                <a:cs typeface="Montserrat"/>
              </a:rPr>
              <a:t>writing.</a:t>
            </a:r>
            <a:r>
              <a:rPr sz="1200" spc="-35" dirty="0">
                <a:solidFill>
                  <a:srgbClr val="231F20"/>
                </a:solidFill>
                <a:latin typeface="Montserrat"/>
                <a:cs typeface="Montserrat"/>
              </a:rPr>
              <a:t> </a:t>
            </a:r>
            <a:r>
              <a:rPr sz="1200" dirty="0">
                <a:solidFill>
                  <a:srgbClr val="231F20"/>
                </a:solidFill>
                <a:latin typeface="Montserrat"/>
                <a:cs typeface="Montserrat"/>
              </a:rPr>
              <a:t>They</a:t>
            </a:r>
            <a:r>
              <a:rPr sz="1200" spc="-35" dirty="0">
                <a:solidFill>
                  <a:srgbClr val="231F20"/>
                </a:solidFill>
                <a:latin typeface="Montserrat"/>
                <a:cs typeface="Montserrat"/>
              </a:rPr>
              <a:t> </a:t>
            </a:r>
            <a:r>
              <a:rPr sz="1200" dirty="0">
                <a:solidFill>
                  <a:srgbClr val="231F20"/>
                </a:solidFill>
                <a:latin typeface="Montserrat"/>
                <a:cs typeface="Montserrat"/>
              </a:rPr>
              <a:t>will</a:t>
            </a:r>
            <a:r>
              <a:rPr sz="1200" spc="-35" dirty="0">
                <a:solidFill>
                  <a:srgbClr val="231F20"/>
                </a:solidFill>
                <a:latin typeface="Montserrat"/>
                <a:cs typeface="Montserrat"/>
              </a:rPr>
              <a:t> </a:t>
            </a:r>
            <a:r>
              <a:rPr sz="1200" dirty="0">
                <a:solidFill>
                  <a:srgbClr val="231F20"/>
                </a:solidFill>
                <a:latin typeface="Montserrat"/>
                <a:cs typeface="Montserrat"/>
              </a:rPr>
              <a:t>be</a:t>
            </a:r>
            <a:r>
              <a:rPr sz="1200" spc="-35" dirty="0">
                <a:solidFill>
                  <a:srgbClr val="231F20"/>
                </a:solidFill>
                <a:latin typeface="Montserrat"/>
                <a:cs typeface="Montserrat"/>
              </a:rPr>
              <a:t> </a:t>
            </a:r>
            <a:r>
              <a:rPr sz="1200" spc="-10" dirty="0">
                <a:solidFill>
                  <a:srgbClr val="231F20"/>
                </a:solidFill>
                <a:latin typeface="Montserrat"/>
                <a:cs typeface="Montserrat"/>
              </a:rPr>
              <a:t>expected </a:t>
            </a:r>
            <a:r>
              <a:rPr sz="1200" dirty="0">
                <a:solidFill>
                  <a:srgbClr val="231F20"/>
                </a:solidFill>
                <a:latin typeface="Montserrat"/>
                <a:cs typeface="Montserrat"/>
              </a:rPr>
              <a:t>to</a:t>
            </a:r>
            <a:r>
              <a:rPr sz="1200" spc="-35" dirty="0">
                <a:solidFill>
                  <a:srgbClr val="231F20"/>
                </a:solidFill>
                <a:latin typeface="Montserrat"/>
                <a:cs typeface="Montserrat"/>
              </a:rPr>
              <a:t> </a:t>
            </a:r>
            <a:r>
              <a:rPr sz="1200" dirty="0">
                <a:solidFill>
                  <a:srgbClr val="231F20"/>
                </a:solidFill>
                <a:latin typeface="Montserrat"/>
                <a:cs typeface="Montserrat"/>
              </a:rPr>
              <a:t>apply</a:t>
            </a:r>
            <a:r>
              <a:rPr sz="1200" spc="-30" dirty="0">
                <a:solidFill>
                  <a:srgbClr val="231F20"/>
                </a:solidFill>
                <a:latin typeface="Montserrat"/>
                <a:cs typeface="Montserrat"/>
              </a:rPr>
              <a:t> </a:t>
            </a:r>
            <a:r>
              <a:rPr sz="1200" dirty="0">
                <a:solidFill>
                  <a:srgbClr val="231F20"/>
                </a:solidFill>
                <a:latin typeface="Montserrat"/>
                <a:cs typeface="Montserrat"/>
              </a:rPr>
              <a:t>a</a:t>
            </a:r>
            <a:r>
              <a:rPr sz="1200" spc="-30" dirty="0">
                <a:solidFill>
                  <a:srgbClr val="231F20"/>
                </a:solidFill>
                <a:latin typeface="Montserrat"/>
                <a:cs typeface="Montserrat"/>
              </a:rPr>
              <a:t> </a:t>
            </a:r>
            <a:r>
              <a:rPr sz="1200" dirty="0">
                <a:solidFill>
                  <a:srgbClr val="231F20"/>
                </a:solidFill>
                <a:latin typeface="Montserrat"/>
                <a:cs typeface="Montserrat"/>
              </a:rPr>
              <a:t>range</a:t>
            </a:r>
            <a:r>
              <a:rPr sz="1200" spc="-35"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skills</a:t>
            </a:r>
            <a:r>
              <a:rPr sz="1200" spc="-30" dirty="0">
                <a:solidFill>
                  <a:srgbClr val="231F20"/>
                </a:solidFill>
                <a:latin typeface="Montserrat"/>
                <a:cs typeface="Montserrat"/>
              </a:rPr>
              <a:t> </a:t>
            </a:r>
            <a:r>
              <a:rPr sz="1200" dirty="0">
                <a:solidFill>
                  <a:srgbClr val="231F20"/>
                </a:solidFill>
                <a:latin typeface="Montserrat"/>
                <a:cs typeface="Montserrat"/>
              </a:rPr>
              <a:t>including</a:t>
            </a:r>
            <a:r>
              <a:rPr sz="1200" spc="-30" dirty="0">
                <a:solidFill>
                  <a:srgbClr val="231F20"/>
                </a:solidFill>
                <a:latin typeface="Montserrat"/>
                <a:cs typeface="Montserrat"/>
              </a:rPr>
              <a:t> </a:t>
            </a:r>
            <a:r>
              <a:rPr sz="1200" dirty="0">
                <a:solidFill>
                  <a:srgbClr val="231F20"/>
                </a:solidFill>
                <a:latin typeface="Montserrat"/>
                <a:cs typeface="Montserrat"/>
              </a:rPr>
              <a:t>applying</a:t>
            </a:r>
            <a:r>
              <a:rPr sz="1200" spc="-35" dirty="0">
                <a:solidFill>
                  <a:srgbClr val="231F20"/>
                </a:solidFill>
                <a:latin typeface="Montserrat"/>
                <a:cs typeface="Montserrat"/>
              </a:rPr>
              <a:t> </a:t>
            </a:r>
            <a:r>
              <a:rPr sz="1200" dirty="0">
                <a:solidFill>
                  <a:srgbClr val="231F20"/>
                </a:solidFill>
                <a:latin typeface="Montserrat"/>
                <a:cs typeface="Montserrat"/>
              </a:rPr>
              <a:t>a</a:t>
            </a:r>
            <a:r>
              <a:rPr sz="1200" spc="-30" dirty="0">
                <a:solidFill>
                  <a:srgbClr val="231F20"/>
                </a:solidFill>
                <a:latin typeface="Montserrat"/>
                <a:cs typeface="Montserrat"/>
              </a:rPr>
              <a:t> </a:t>
            </a:r>
            <a:r>
              <a:rPr sz="1200" dirty="0">
                <a:solidFill>
                  <a:srgbClr val="231F20"/>
                </a:solidFill>
                <a:latin typeface="Montserrat"/>
                <a:cs typeface="Montserrat"/>
              </a:rPr>
              <a:t>range</a:t>
            </a:r>
            <a:r>
              <a:rPr sz="1200" spc="-30"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vocabulary</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spc="-10" dirty="0">
                <a:solidFill>
                  <a:srgbClr val="231F20"/>
                </a:solidFill>
                <a:latin typeface="Montserrat"/>
                <a:cs typeface="Montserrat"/>
              </a:rPr>
              <a:t>punctuation </a:t>
            </a:r>
            <a:r>
              <a:rPr sz="1200" dirty="0">
                <a:solidFill>
                  <a:srgbClr val="231F20"/>
                </a:solidFill>
                <a:latin typeface="Montserrat"/>
                <a:cs typeface="Montserrat"/>
              </a:rPr>
              <a:t>effectively</a:t>
            </a:r>
            <a:r>
              <a:rPr sz="1200" spc="-55" dirty="0">
                <a:solidFill>
                  <a:srgbClr val="231F20"/>
                </a:solidFill>
                <a:latin typeface="Montserrat"/>
                <a:cs typeface="Montserrat"/>
              </a:rPr>
              <a:t> </a:t>
            </a:r>
            <a:r>
              <a:rPr sz="1200" dirty="0">
                <a:solidFill>
                  <a:srgbClr val="231F20"/>
                </a:solidFill>
                <a:latin typeface="Montserrat"/>
                <a:cs typeface="Montserrat"/>
              </a:rPr>
              <a:t>including</a:t>
            </a:r>
            <a:r>
              <a:rPr sz="1200" spc="-50" dirty="0">
                <a:solidFill>
                  <a:srgbClr val="231F20"/>
                </a:solidFill>
                <a:latin typeface="Montserrat"/>
                <a:cs typeface="Montserrat"/>
              </a:rPr>
              <a:t> </a:t>
            </a:r>
            <a:r>
              <a:rPr sz="1200" dirty="0">
                <a:solidFill>
                  <a:srgbClr val="231F20"/>
                </a:solidFill>
                <a:latin typeface="Montserrat"/>
                <a:cs typeface="Montserrat"/>
              </a:rPr>
              <a:t>organising</a:t>
            </a:r>
            <a:r>
              <a:rPr sz="1200" spc="-50" dirty="0">
                <a:solidFill>
                  <a:srgbClr val="231F20"/>
                </a:solidFill>
                <a:latin typeface="Montserrat"/>
                <a:cs typeface="Montserrat"/>
              </a:rPr>
              <a:t> </a:t>
            </a:r>
            <a:r>
              <a:rPr sz="1200" dirty="0">
                <a:solidFill>
                  <a:srgbClr val="231F20"/>
                </a:solidFill>
                <a:latin typeface="Montserrat"/>
                <a:cs typeface="Montserrat"/>
              </a:rPr>
              <a:t>their</a:t>
            </a:r>
            <a:r>
              <a:rPr sz="1200" spc="-50" dirty="0">
                <a:solidFill>
                  <a:srgbClr val="231F20"/>
                </a:solidFill>
                <a:latin typeface="Montserrat"/>
                <a:cs typeface="Montserrat"/>
              </a:rPr>
              <a:t> </a:t>
            </a:r>
            <a:r>
              <a:rPr sz="1200" dirty="0">
                <a:solidFill>
                  <a:srgbClr val="231F20"/>
                </a:solidFill>
                <a:latin typeface="Montserrat"/>
                <a:cs typeface="Montserrat"/>
              </a:rPr>
              <a:t>writing</a:t>
            </a:r>
            <a:r>
              <a:rPr sz="1200" spc="-50" dirty="0">
                <a:solidFill>
                  <a:srgbClr val="231F20"/>
                </a:solidFill>
                <a:latin typeface="Montserrat"/>
                <a:cs typeface="Montserrat"/>
              </a:rPr>
              <a:t> </a:t>
            </a:r>
            <a:r>
              <a:rPr sz="1200" dirty="0">
                <a:solidFill>
                  <a:srgbClr val="231F20"/>
                </a:solidFill>
                <a:latin typeface="Montserrat"/>
                <a:cs typeface="Montserrat"/>
              </a:rPr>
              <a:t>for</a:t>
            </a:r>
            <a:r>
              <a:rPr sz="1200" spc="-50" dirty="0">
                <a:solidFill>
                  <a:srgbClr val="231F20"/>
                </a:solidFill>
                <a:latin typeface="Montserrat"/>
                <a:cs typeface="Montserrat"/>
              </a:rPr>
              <a:t> </a:t>
            </a:r>
            <a:r>
              <a:rPr sz="1200" dirty="0">
                <a:solidFill>
                  <a:srgbClr val="231F20"/>
                </a:solidFill>
                <a:latin typeface="Montserrat"/>
                <a:cs typeface="Montserrat"/>
              </a:rPr>
              <a:t>effective</a:t>
            </a:r>
            <a:r>
              <a:rPr sz="1200" spc="-50" dirty="0">
                <a:solidFill>
                  <a:srgbClr val="231F20"/>
                </a:solidFill>
                <a:latin typeface="Montserrat"/>
                <a:cs typeface="Montserrat"/>
              </a:rPr>
              <a:t> </a:t>
            </a:r>
            <a:r>
              <a:rPr sz="1200" spc="-10" dirty="0">
                <a:solidFill>
                  <a:srgbClr val="231F20"/>
                </a:solidFill>
                <a:latin typeface="Montserrat"/>
                <a:cs typeface="Montserrat"/>
              </a:rPr>
              <a:t>communication.</a:t>
            </a:r>
            <a:endParaRPr sz="1200">
              <a:latin typeface="Montserrat"/>
              <a:cs typeface="Montserrat"/>
            </a:endParaRPr>
          </a:p>
          <a:p>
            <a:pPr marL="12700" marR="481330">
              <a:lnSpc>
                <a:spcPct val="121500"/>
              </a:lnSpc>
            </a:pPr>
            <a:r>
              <a:rPr sz="1200" dirty="0">
                <a:solidFill>
                  <a:srgbClr val="231F20"/>
                </a:solidFill>
                <a:latin typeface="Montserrat"/>
                <a:cs typeface="Montserrat"/>
              </a:rPr>
              <a:t>Spoken</a:t>
            </a:r>
            <a:r>
              <a:rPr sz="1200" spc="-35" dirty="0">
                <a:solidFill>
                  <a:srgbClr val="231F20"/>
                </a:solidFill>
                <a:latin typeface="Montserrat"/>
                <a:cs typeface="Montserrat"/>
              </a:rPr>
              <a:t> </a:t>
            </a:r>
            <a:r>
              <a:rPr sz="1200" dirty="0">
                <a:solidFill>
                  <a:srgbClr val="231F20"/>
                </a:solidFill>
                <a:latin typeface="Montserrat"/>
                <a:cs typeface="Montserrat"/>
              </a:rPr>
              <a:t>language</a:t>
            </a:r>
            <a:r>
              <a:rPr sz="1200" spc="-35" dirty="0">
                <a:solidFill>
                  <a:srgbClr val="231F20"/>
                </a:solidFill>
                <a:latin typeface="Montserrat"/>
                <a:cs typeface="Montserrat"/>
              </a:rPr>
              <a:t> </a:t>
            </a:r>
            <a:r>
              <a:rPr sz="1200" dirty="0">
                <a:solidFill>
                  <a:srgbClr val="231F20"/>
                </a:solidFill>
                <a:latin typeface="Montserrat"/>
                <a:cs typeface="Montserrat"/>
              </a:rPr>
              <a:t>skills</a:t>
            </a:r>
            <a:r>
              <a:rPr sz="1200" spc="-30" dirty="0">
                <a:solidFill>
                  <a:srgbClr val="231F20"/>
                </a:solidFill>
                <a:latin typeface="Montserrat"/>
                <a:cs typeface="Montserrat"/>
              </a:rPr>
              <a:t> </a:t>
            </a:r>
            <a:r>
              <a:rPr sz="1200" dirty="0">
                <a:solidFill>
                  <a:srgbClr val="231F20"/>
                </a:solidFill>
                <a:latin typeface="Montserrat"/>
                <a:cs typeface="Montserrat"/>
              </a:rPr>
              <a:t>are</a:t>
            </a:r>
            <a:r>
              <a:rPr sz="1200" spc="-35" dirty="0">
                <a:solidFill>
                  <a:srgbClr val="231F20"/>
                </a:solidFill>
                <a:latin typeface="Montserrat"/>
                <a:cs typeface="Montserrat"/>
              </a:rPr>
              <a:t> </a:t>
            </a:r>
            <a:r>
              <a:rPr sz="1200" dirty="0">
                <a:solidFill>
                  <a:srgbClr val="231F20"/>
                </a:solidFill>
                <a:latin typeface="Montserrat"/>
                <a:cs typeface="Montserrat"/>
              </a:rPr>
              <a:t>developed</a:t>
            </a:r>
            <a:r>
              <a:rPr sz="1200" spc="-35" dirty="0">
                <a:solidFill>
                  <a:srgbClr val="231F20"/>
                </a:solidFill>
                <a:latin typeface="Montserrat"/>
                <a:cs typeface="Montserrat"/>
              </a:rPr>
              <a:t> </a:t>
            </a:r>
            <a:r>
              <a:rPr sz="1200" dirty="0">
                <a:solidFill>
                  <a:srgbClr val="231F20"/>
                </a:solidFill>
                <a:latin typeface="Montserrat"/>
                <a:cs typeface="Montserrat"/>
              </a:rPr>
              <a:t>through</a:t>
            </a:r>
            <a:r>
              <a:rPr sz="1200" spc="-30" dirty="0">
                <a:solidFill>
                  <a:srgbClr val="231F20"/>
                </a:solidFill>
                <a:latin typeface="Montserrat"/>
                <a:cs typeface="Montserrat"/>
              </a:rPr>
              <a:t> </a:t>
            </a:r>
            <a:r>
              <a:rPr sz="1200" spc="-10" dirty="0">
                <a:solidFill>
                  <a:srgbClr val="231F20"/>
                </a:solidFill>
                <a:latin typeface="Montserrat"/>
                <a:cs typeface="Montserrat"/>
              </a:rPr>
              <a:t>presentations</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dirty="0">
                <a:solidFill>
                  <a:srgbClr val="231F20"/>
                </a:solidFill>
                <a:latin typeface="Montserrat"/>
                <a:cs typeface="Montserrat"/>
              </a:rPr>
              <a:t>discussions</a:t>
            </a:r>
            <a:r>
              <a:rPr sz="1200" spc="-30" dirty="0">
                <a:solidFill>
                  <a:srgbClr val="231F20"/>
                </a:solidFill>
                <a:latin typeface="Montserrat"/>
                <a:cs typeface="Montserrat"/>
              </a:rPr>
              <a:t> </a:t>
            </a:r>
            <a:r>
              <a:rPr sz="1200" spc="-10" dirty="0">
                <a:solidFill>
                  <a:srgbClr val="231F20"/>
                </a:solidFill>
                <a:latin typeface="Montserrat"/>
                <a:cs typeface="Montserrat"/>
              </a:rPr>
              <a:t>where </a:t>
            </a:r>
            <a:r>
              <a:rPr sz="1200" dirty="0">
                <a:solidFill>
                  <a:srgbClr val="231F20"/>
                </a:solidFill>
                <a:latin typeface="Montserrat"/>
                <a:cs typeface="Montserrat"/>
              </a:rPr>
              <a:t>students</a:t>
            </a:r>
            <a:r>
              <a:rPr sz="1200" spc="-20" dirty="0">
                <a:solidFill>
                  <a:srgbClr val="231F20"/>
                </a:solidFill>
                <a:latin typeface="Montserrat"/>
                <a:cs typeface="Montserrat"/>
              </a:rPr>
              <a:t> </a:t>
            </a:r>
            <a:r>
              <a:rPr sz="1200" dirty="0">
                <a:solidFill>
                  <a:srgbClr val="231F20"/>
                </a:solidFill>
                <a:latin typeface="Montserrat"/>
                <a:cs typeface="Montserrat"/>
              </a:rPr>
              <a:t>will</a:t>
            </a:r>
            <a:r>
              <a:rPr sz="1200" spc="-15" dirty="0">
                <a:solidFill>
                  <a:srgbClr val="231F20"/>
                </a:solidFill>
                <a:latin typeface="Montserrat"/>
                <a:cs typeface="Montserrat"/>
              </a:rPr>
              <a:t> </a:t>
            </a:r>
            <a:r>
              <a:rPr sz="1200" dirty="0">
                <a:solidFill>
                  <a:srgbClr val="231F20"/>
                </a:solidFill>
                <a:latin typeface="Montserrat"/>
                <a:cs typeface="Montserrat"/>
              </a:rPr>
              <a:t>deliver</a:t>
            </a:r>
            <a:r>
              <a:rPr sz="1200" spc="-15"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spc="-10" dirty="0">
                <a:solidFill>
                  <a:srgbClr val="231F20"/>
                </a:solidFill>
                <a:latin typeface="Montserrat"/>
                <a:cs typeface="Montserrat"/>
              </a:rPr>
              <a:t>presentation</a:t>
            </a:r>
            <a:r>
              <a:rPr sz="1200" spc="-15" dirty="0">
                <a:solidFill>
                  <a:srgbClr val="231F20"/>
                </a:solidFill>
                <a:latin typeface="Montserrat"/>
                <a:cs typeface="Montserrat"/>
              </a:rPr>
              <a:t> </a:t>
            </a:r>
            <a:r>
              <a:rPr sz="1200" dirty="0">
                <a:solidFill>
                  <a:srgbClr val="231F20"/>
                </a:solidFill>
                <a:latin typeface="Montserrat"/>
                <a:cs typeface="Montserrat"/>
              </a:rPr>
              <a:t>on</a:t>
            </a:r>
            <a:r>
              <a:rPr sz="1200" spc="-15"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dirty="0">
                <a:solidFill>
                  <a:srgbClr val="231F20"/>
                </a:solidFill>
                <a:latin typeface="Montserrat"/>
                <a:cs typeface="Montserrat"/>
              </a:rPr>
              <a:t>topic</a:t>
            </a:r>
            <a:r>
              <a:rPr sz="1200" spc="-15" dirty="0">
                <a:solidFill>
                  <a:srgbClr val="231F20"/>
                </a:solidFill>
                <a:latin typeface="Montserrat"/>
                <a:cs typeface="Montserrat"/>
              </a:rPr>
              <a:t> </a:t>
            </a:r>
            <a:r>
              <a:rPr sz="1200" dirty="0">
                <a:solidFill>
                  <a:srgbClr val="231F20"/>
                </a:solidFill>
                <a:latin typeface="Montserrat"/>
                <a:cs typeface="Montserrat"/>
              </a:rPr>
              <a:t>of</a:t>
            </a:r>
            <a:r>
              <a:rPr sz="1200" spc="-15" dirty="0">
                <a:solidFill>
                  <a:srgbClr val="231F20"/>
                </a:solidFill>
                <a:latin typeface="Montserrat"/>
                <a:cs typeface="Montserrat"/>
              </a:rPr>
              <a:t> </a:t>
            </a:r>
            <a:r>
              <a:rPr sz="1200" dirty="0">
                <a:solidFill>
                  <a:srgbClr val="231F20"/>
                </a:solidFill>
                <a:latin typeface="Montserrat"/>
                <a:cs typeface="Montserrat"/>
              </a:rPr>
              <a:t>their</a:t>
            </a:r>
            <a:r>
              <a:rPr sz="1200" spc="-15" dirty="0">
                <a:solidFill>
                  <a:srgbClr val="231F20"/>
                </a:solidFill>
                <a:latin typeface="Montserrat"/>
                <a:cs typeface="Montserrat"/>
              </a:rPr>
              <a:t> </a:t>
            </a:r>
            <a:r>
              <a:rPr sz="1200" spc="-10" dirty="0">
                <a:solidFill>
                  <a:srgbClr val="231F20"/>
                </a:solidFill>
                <a:latin typeface="Montserrat"/>
                <a:cs typeface="Montserrat"/>
              </a:rPr>
              <a:t>choice.</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spc="-10" dirty="0">
                <a:solidFill>
                  <a:srgbClr val="231F20"/>
                </a:solidFill>
                <a:latin typeface="Montserrat"/>
                <a:cs typeface="Montserrat"/>
              </a:rPr>
              <a:t>Assessment(s)</a:t>
            </a:r>
            <a:endParaRPr sz="1200">
              <a:latin typeface="Montserrat"/>
              <a:cs typeface="Montserrat"/>
            </a:endParaRPr>
          </a:p>
          <a:p>
            <a:pPr marL="12700">
              <a:lnSpc>
                <a:spcPct val="100000"/>
              </a:lnSpc>
              <a:spcBef>
                <a:spcPts val="310"/>
              </a:spcBef>
            </a:pPr>
            <a:r>
              <a:rPr sz="1200" b="1" dirty="0">
                <a:solidFill>
                  <a:srgbClr val="231F20"/>
                </a:solidFill>
                <a:latin typeface="Montserrat"/>
                <a:cs typeface="Montserrat"/>
              </a:rPr>
              <a:t>Paper</a:t>
            </a:r>
            <a:r>
              <a:rPr sz="1200" b="1" spc="-20" dirty="0">
                <a:solidFill>
                  <a:srgbClr val="231F20"/>
                </a:solidFill>
                <a:latin typeface="Montserrat"/>
                <a:cs typeface="Montserrat"/>
              </a:rPr>
              <a:t> </a:t>
            </a:r>
            <a:r>
              <a:rPr sz="1200" b="1" dirty="0">
                <a:solidFill>
                  <a:srgbClr val="231F20"/>
                </a:solidFill>
                <a:latin typeface="Montserrat"/>
                <a:cs typeface="Montserrat"/>
              </a:rPr>
              <a:t>1:</a:t>
            </a:r>
            <a:r>
              <a:rPr sz="1200" b="1" spc="-15" dirty="0">
                <a:solidFill>
                  <a:srgbClr val="231F20"/>
                </a:solidFill>
                <a:latin typeface="Montserrat"/>
                <a:cs typeface="Montserrat"/>
              </a:rPr>
              <a:t> </a:t>
            </a:r>
            <a:r>
              <a:rPr sz="1200" dirty="0">
                <a:solidFill>
                  <a:srgbClr val="231F20"/>
                </a:solidFill>
                <a:latin typeface="Montserrat"/>
                <a:cs typeface="Montserrat"/>
              </a:rPr>
              <a:t>Fiction</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15" dirty="0">
                <a:solidFill>
                  <a:srgbClr val="231F20"/>
                </a:solidFill>
                <a:latin typeface="Montserrat"/>
                <a:cs typeface="Montserrat"/>
              </a:rPr>
              <a:t> </a:t>
            </a:r>
            <a:r>
              <a:rPr sz="1200" spc="-10" dirty="0">
                <a:solidFill>
                  <a:srgbClr val="231F20"/>
                </a:solidFill>
                <a:latin typeface="Montserrat"/>
                <a:cs typeface="Montserrat"/>
              </a:rPr>
              <a:t>Imaginative Writing</a:t>
            </a:r>
            <a:endParaRPr sz="1200">
              <a:latin typeface="Montserrat"/>
              <a:cs typeface="Montserrat"/>
            </a:endParaRPr>
          </a:p>
          <a:p>
            <a:pPr marL="12700">
              <a:lnSpc>
                <a:spcPct val="100000"/>
              </a:lnSpc>
              <a:spcBef>
                <a:spcPts val="310"/>
              </a:spcBef>
            </a:pPr>
            <a:r>
              <a:rPr sz="1200" b="1" dirty="0">
                <a:solidFill>
                  <a:srgbClr val="231F20"/>
                </a:solidFill>
                <a:latin typeface="Montserrat"/>
                <a:cs typeface="Montserrat"/>
              </a:rPr>
              <a:t>Section</a:t>
            </a:r>
            <a:r>
              <a:rPr sz="1200" b="1" spc="-35" dirty="0">
                <a:solidFill>
                  <a:srgbClr val="231F20"/>
                </a:solidFill>
                <a:latin typeface="Montserrat"/>
                <a:cs typeface="Montserrat"/>
              </a:rPr>
              <a:t> </a:t>
            </a:r>
            <a:r>
              <a:rPr sz="1200" b="1" dirty="0">
                <a:solidFill>
                  <a:srgbClr val="231F20"/>
                </a:solidFill>
                <a:latin typeface="Montserrat"/>
                <a:cs typeface="Montserrat"/>
              </a:rPr>
              <a:t>A:</a:t>
            </a:r>
            <a:r>
              <a:rPr sz="1200" b="1" spc="-60" dirty="0">
                <a:solidFill>
                  <a:srgbClr val="231F20"/>
                </a:solidFill>
                <a:latin typeface="Montserrat"/>
                <a:cs typeface="Montserrat"/>
              </a:rPr>
              <a:t> </a:t>
            </a:r>
            <a:r>
              <a:rPr sz="1200" dirty="0">
                <a:solidFill>
                  <a:srgbClr val="231F20"/>
                </a:solidFill>
                <a:latin typeface="Montserrat"/>
                <a:cs typeface="Montserrat"/>
              </a:rPr>
              <a:t>Reading</a:t>
            </a:r>
            <a:r>
              <a:rPr sz="1200" spc="-35" dirty="0">
                <a:solidFill>
                  <a:srgbClr val="231F20"/>
                </a:solidFill>
                <a:latin typeface="Montserrat"/>
                <a:cs typeface="Montserrat"/>
              </a:rPr>
              <a:t> </a:t>
            </a:r>
            <a:r>
              <a:rPr sz="1200" spc="-10" dirty="0">
                <a:solidFill>
                  <a:srgbClr val="231F20"/>
                </a:solidFill>
                <a:latin typeface="Montserrat"/>
                <a:cs typeface="Montserrat"/>
              </a:rPr>
              <a:t>(Fiction)</a:t>
            </a:r>
            <a:endParaRPr sz="1200">
              <a:latin typeface="Montserrat"/>
              <a:cs typeface="Montserrat"/>
            </a:endParaRPr>
          </a:p>
          <a:p>
            <a:pPr marL="12700">
              <a:lnSpc>
                <a:spcPct val="100000"/>
              </a:lnSpc>
              <a:spcBef>
                <a:spcPts val="310"/>
              </a:spcBef>
            </a:pPr>
            <a:r>
              <a:rPr sz="1200" b="1" dirty="0">
                <a:solidFill>
                  <a:srgbClr val="231F20"/>
                </a:solidFill>
                <a:latin typeface="Montserrat"/>
                <a:cs typeface="Montserrat"/>
              </a:rPr>
              <a:t>Section</a:t>
            </a:r>
            <a:r>
              <a:rPr sz="1200" b="1" spc="-20" dirty="0">
                <a:solidFill>
                  <a:srgbClr val="231F20"/>
                </a:solidFill>
                <a:latin typeface="Montserrat"/>
                <a:cs typeface="Montserrat"/>
              </a:rPr>
              <a:t> </a:t>
            </a:r>
            <a:r>
              <a:rPr sz="1200" b="1" dirty="0">
                <a:solidFill>
                  <a:srgbClr val="231F20"/>
                </a:solidFill>
                <a:latin typeface="Montserrat"/>
                <a:cs typeface="Montserrat"/>
              </a:rPr>
              <a:t>B:</a:t>
            </a:r>
            <a:r>
              <a:rPr sz="1200" b="1" spc="-25" dirty="0">
                <a:solidFill>
                  <a:srgbClr val="231F20"/>
                </a:solidFill>
                <a:latin typeface="Montserrat"/>
                <a:cs typeface="Montserrat"/>
              </a:rPr>
              <a:t> </a:t>
            </a:r>
            <a:r>
              <a:rPr sz="1200" spc="-10" dirty="0">
                <a:solidFill>
                  <a:srgbClr val="231F20"/>
                </a:solidFill>
                <a:latin typeface="Montserrat"/>
                <a:cs typeface="Montserrat"/>
              </a:rPr>
              <a:t>Creative</a:t>
            </a:r>
            <a:r>
              <a:rPr sz="1200" spc="-15" dirty="0">
                <a:solidFill>
                  <a:srgbClr val="231F20"/>
                </a:solidFill>
                <a:latin typeface="Montserrat"/>
                <a:cs typeface="Montserrat"/>
              </a:rPr>
              <a:t> </a:t>
            </a:r>
            <a:r>
              <a:rPr sz="1200" spc="-10" dirty="0">
                <a:solidFill>
                  <a:srgbClr val="231F20"/>
                </a:solidFill>
                <a:latin typeface="Montserrat"/>
                <a:cs typeface="Montserrat"/>
              </a:rPr>
              <a:t>Writing</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Paper</a:t>
            </a:r>
            <a:r>
              <a:rPr sz="1200" b="1" spc="15" dirty="0">
                <a:solidFill>
                  <a:srgbClr val="231F20"/>
                </a:solidFill>
                <a:latin typeface="Montserrat"/>
                <a:cs typeface="Montserrat"/>
              </a:rPr>
              <a:t> </a:t>
            </a:r>
            <a:r>
              <a:rPr sz="1200" b="1" dirty="0">
                <a:solidFill>
                  <a:srgbClr val="231F20"/>
                </a:solidFill>
                <a:latin typeface="Montserrat"/>
                <a:cs typeface="Montserrat"/>
              </a:rPr>
              <a:t>2:</a:t>
            </a:r>
            <a:r>
              <a:rPr sz="1200" b="1" spc="20" dirty="0">
                <a:solidFill>
                  <a:srgbClr val="231F20"/>
                </a:solidFill>
                <a:latin typeface="Montserrat"/>
                <a:cs typeface="Montserrat"/>
              </a:rPr>
              <a:t> </a:t>
            </a:r>
            <a:r>
              <a:rPr sz="1200" spc="-10" dirty="0">
                <a:solidFill>
                  <a:srgbClr val="231F20"/>
                </a:solidFill>
                <a:latin typeface="Montserrat"/>
                <a:cs typeface="Montserrat"/>
              </a:rPr>
              <a:t>Non-</a:t>
            </a:r>
            <a:r>
              <a:rPr sz="1200" dirty="0">
                <a:solidFill>
                  <a:srgbClr val="231F20"/>
                </a:solidFill>
                <a:latin typeface="Montserrat"/>
                <a:cs typeface="Montserrat"/>
              </a:rPr>
              <a:t>fiction</a:t>
            </a:r>
            <a:r>
              <a:rPr sz="1200" spc="10" dirty="0">
                <a:solidFill>
                  <a:srgbClr val="231F20"/>
                </a:solidFill>
                <a:latin typeface="Montserrat"/>
                <a:cs typeface="Montserrat"/>
              </a:rPr>
              <a:t> </a:t>
            </a:r>
            <a:r>
              <a:rPr sz="1200" dirty="0">
                <a:solidFill>
                  <a:srgbClr val="231F20"/>
                </a:solidFill>
                <a:latin typeface="Montserrat"/>
                <a:cs typeface="Montserrat"/>
              </a:rPr>
              <a:t>and</a:t>
            </a:r>
            <a:r>
              <a:rPr sz="1200" spc="15" dirty="0">
                <a:solidFill>
                  <a:srgbClr val="231F20"/>
                </a:solidFill>
                <a:latin typeface="Montserrat"/>
                <a:cs typeface="Montserrat"/>
              </a:rPr>
              <a:t> </a:t>
            </a:r>
            <a:r>
              <a:rPr sz="1200" spc="-10" dirty="0">
                <a:solidFill>
                  <a:srgbClr val="231F20"/>
                </a:solidFill>
                <a:latin typeface="Montserrat"/>
                <a:cs typeface="Montserrat"/>
              </a:rPr>
              <a:t>Transactional</a:t>
            </a:r>
            <a:r>
              <a:rPr sz="1200" spc="15" dirty="0">
                <a:solidFill>
                  <a:srgbClr val="231F20"/>
                </a:solidFill>
                <a:latin typeface="Montserrat"/>
                <a:cs typeface="Montserrat"/>
              </a:rPr>
              <a:t> </a:t>
            </a:r>
            <a:r>
              <a:rPr sz="1200" spc="-10" dirty="0">
                <a:solidFill>
                  <a:srgbClr val="231F20"/>
                </a:solidFill>
                <a:latin typeface="Montserrat"/>
                <a:cs typeface="Montserrat"/>
              </a:rPr>
              <a:t>Writing</a:t>
            </a:r>
            <a:endParaRPr sz="1200">
              <a:latin typeface="Montserrat"/>
              <a:cs typeface="Montserrat"/>
            </a:endParaRPr>
          </a:p>
          <a:p>
            <a:pPr marL="12700">
              <a:lnSpc>
                <a:spcPct val="100000"/>
              </a:lnSpc>
              <a:spcBef>
                <a:spcPts val="310"/>
              </a:spcBef>
            </a:pPr>
            <a:r>
              <a:rPr sz="1200" b="1" dirty="0">
                <a:solidFill>
                  <a:srgbClr val="231F20"/>
                </a:solidFill>
                <a:latin typeface="Montserrat"/>
                <a:cs typeface="Montserrat"/>
              </a:rPr>
              <a:t>Section</a:t>
            </a:r>
            <a:r>
              <a:rPr sz="1200" b="1" spc="-25" dirty="0">
                <a:solidFill>
                  <a:srgbClr val="231F20"/>
                </a:solidFill>
                <a:latin typeface="Montserrat"/>
                <a:cs typeface="Montserrat"/>
              </a:rPr>
              <a:t> </a:t>
            </a:r>
            <a:r>
              <a:rPr sz="1200" b="1" dirty="0">
                <a:solidFill>
                  <a:srgbClr val="231F20"/>
                </a:solidFill>
                <a:latin typeface="Montserrat"/>
                <a:cs typeface="Montserrat"/>
              </a:rPr>
              <a:t>A:</a:t>
            </a:r>
            <a:r>
              <a:rPr sz="1200" b="1" spc="-25" dirty="0">
                <a:solidFill>
                  <a:srgbClr val="231F20"/>
                </a:solidFill>
                <a:latin typeface="Montserrat"/>
                <a:cs typeface="Montserrat"/>
              </a:rPr>
              <a:t> </a:t>
            </a:r>
            <a:r>
              <a:rPr sz="1200" dirty="0">
                <a:solidFill>
                  <a:srgbClr val="231F20"/>
                </a:solidFill>
                <a:latin typeface="Montserrat"/>
                <a:cs typeface="Montserrat"/>
              </a:rPr>
              <a:t>Reading</a:t>
            </a:r>
            <a:r>
              <a:rPr sz="1200" spc="-25" dirty="0">
                <a:solidFill>
                  <a:srgbClr val="231F20"/>
                </a:solidFill>
                <a:latin typeface="Montserrat"/>
                <a:cs typeface="Montserrat"/>
              </a:rPr>
              <a:t> </a:t>
            </a:r>
            <a:r>
              <a:rPr sz="1200" spc="-10" dirty="0">
                <a:solidFill>
                  <a:srgbClr val="231F20"/>
                </a:solidFill>
                <a:latin typeface="Montserrat"/>
                <a:cs typeface="Montserrat"/>
              </a:rPr>
              <a:t>(Non-fiction)</a:t>
            </a:r>
            <a:endParaRPr sz="1200">
              <a:latin typeface="Montserrat"/>
              <a:cs typeface="Montserrat"/>
            </a:endParaRPr>
          </a:p>
          <a:p>
            <a:pPr marL="12700">
              <a:lnSpc>
                <a:spcPct val="100000"/>
              </a:lnSpc>
              <a:spcBef>
                <a:spcPts val="310"/>
              </a:spcBef>
            </a:pPr>
            <a:r>
              <a:rPr sz="1200" b="1" dirty="0">
                <a:solidFill>
                  <a:srgbClr val="231F20"/>
                </a:solidFill>
                <a:latin typeface="Montserrat"/>
                <a:cs typeface="Montserrat"/>
              </a:rPr>
              <a:t>Section</a:t>
            </a:r>
            <a:r>
              <a:rPr sz="1200" b="1" spc="-25" dirty="0">
                <a:solidFill>
                  <a:srgbClr val="231F20"/>
                </a:solidFill>
                <a:latin typeface="Montserrat"/>
                <a:cs typeface="Montserrat"/>
              </a:rPr>
              <a:t> </a:t>
            </a:r>
            <a:r>
              <a:rPr sz="1200" b="1" dirty="0">
                <a:solidFill>
                  <a:srgbClr val="231F20"/>
                </a:solidFill>
                <a:latin typeface="Montserrat"/>
                <a:cs typeface="Montserrat"/>
              </a:rPr>
              <a:t>B:</a:t>
            </a:r>
            <a:r>
              <a:rPr sz="1200" b="1" spc="-20" dirty="0">
                <a:solidFill>
                  <a:srgbClr val="231F20"/>
                </a:solidFill>
                <a:latin typeface="Montserrat"/>
                <a:cs typeface="Montserrat"/>
              </a:rPr>
              <a:t> </a:t>
            </a:r>
            <a:r>
              <a:rPr sz="1200" spc="-10" dirty="0">
                <a:solidFill>
                  <a:srgbClr val="231F20"/>
                </a:solidFill>
                <a:latin typeface="Montserrat"/>
                <a:cs typeface="Montserrat"/>
              </a:rPr>
              <a:t>Transactional</a:t>
            </a:r>
            <a:r>
              <a:rPr sz="1200" spc="-20" dirty="0">
                <a:solidFill>
                  <a:srgbClr val="231F20"/>
                </a:solidFill>
                <a:latin typeface="Montserrat"/>
                <a:cs typeface="Montserrat"/>
              </a:rPr>
              <a:t> </a:t>
            </a:r>
            <a:r>
              <a:rPr sz="1200" spc="-10" dirty="0">
                <a:solidFill>
                  <a:srgbClr val="231F20"/>
                </a:solidFill>
                <a:latin typeface="Montserrat"/>
                <a:cs typeface="Montserrat"/>
              </a:rPr>
              <a:t>Writing</a:t>
            </a:r>
            <a:r>
              <a:rPr sz="1200" spc="-20" dirty="0">
                <a:solidFill>
                  <a:srgbClr val="231F20"/>
                </a:solidFill>
                <a:latin typeface="Montserrat"/>
                <a:cs typeface="Montserrat"/>
              </a:rPr>
              <a:t> </a:t>
            </a:r>
            <a:r>
              <a:rPr sz="1200" dirty="0">
                <a:solidFill>
                  <a:srgbClr val="231F20"/>
                </a:solidFill>
                <a:latin typeface="Montserrat"/>
                <a:cs typeface="Montserrat"/>
              </a:rPr>
              <a:t>(e.g.,</a:t>
            </a:r>
            <a:r>
              <a:rPr sz="1200" spc="-20" dirty="0">
                <a:solidFill>
                  <a:srgbClr val="231F20"/>
                </a:solidFill>
                <a:latin typeface="Montserrat"/>
                <a:cs typeface="Montserrat"/>
              </a:rPr>
              <a:t> </a:t>
            </a:r>
            <a:r>
              <a:rPr sz="1200" dirty="0">
                <a:solidFill>
                  <a:srgbClr val="231F20"/>
                </a:solidFill>
                <a:latin typeface="Montserrat"/>
                <a:cs typeface="Montserrat"/>
              </a:rPr>
              <a:t>letters,</a:t>
            </a:r>
            <a:r>
              <a:rPr sz="1200" spc="-20" dirty="0">
                <a:solidFill>
                  <a:srgbClr val="231F20"/>
                </a:solidFill>
                <a:latin typeface="Montserrat"/>
                <a:cs typeface="Montserrat"/>
              </a:rPr>
              <a:t> </a:t>
            </a:r>
            <a:r>
              <a:rPr sz="1200" dirty="0">
                <a:solidFill>
                  <a:srgbClr val="231F20"/>
                </a:solidFill>
                <a:latin typeface="Montserrat"/>
                <a:cs typeface="Montserrat"/>
              </a:rPr>
              <a:t>speeches,</a:t>
            </a:r>
            <a:r>
              <a:rPr sz="1200" spc="-20" dirty="0">
                <a:solidFill>
                  <a:srgbClr val="231F20"/>
                </a:solidFill>
                <a:latin typeface="Montserrat"/>
                <a:cs typeface="Montserrat"/>
              </a:rPr>
              <a:t> </a:t>
            </a:r>
            <a:r>
              <a:rPr sz="1200" spc="-10" dirty="0">
                <a:solidFill>
                  <a:srgbClr val="231F20"/>
                </a:solidFill>
                <a:latin typeface="Montserrat"/>
                <a:cs typeface="Montserrat"/>
              </a:rPr>
              <a:t>articles)</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Spoken</a:t>
            </a:r>
            <a:r>
              <a:rPr sz="1200" b="1" spc="-30" dirty="0">
                <a:solidFill>
                  <a:srgbClr val="231F20"/>
                </a:solidFill>
                <a:latin typeface="Montserrat"/>
                <a:cs typeface="Montserrat"/>
              </a:rPr>
              <a:t> </a:t>
            </a:r>
            <a:r>
              <a:rPr sz="1200" b="1" dirty="0">
                <a:solidFill>
                  <a:srgbClr val="231F20"/>
                </a:solidFill>
                <a:latin typeface="Montserrat"/>
                <a:cs typeface="Montserrat"/>
              </a:rPr>
              <a:t>Language</a:t>
            </a:r>
            <a:r>
              <a:rPr sz="1200" b="1" spc="-25" dirty="0">
                <a:solidFill>
                  <a:srgbClr val="231F20"/>
                </a:solidFill>
                <a:latin typeface="Montserrat"/>
                <a:cs typeface="Montserrat"/>
              </a:rPr>
              <a:t> </a:t>
            </a:r>
            <a:r>
              <a:rPr sz="1200" b="1" spc="-10" dirty="0">
                <a:solidFill>
                  <a:srgbClr val="231F20"/>
                </a:solidFill>
                <a:latin typeface="Montserrat"/>
                <a:cs typeface="Montserrat"/>
              </a:rPr>
              <a:t>Assessment:</a:t>
            </a:r>
            <a:endParaRPr sz="1200">
              <a:latin typeface="Montserrat"/>
              <a:cs typeface="Montserrat"/>
            </a:endParaRPr>
          </a:p>
          <a:p>
            <a:pPr marL="12700" marR="102235">
              <a:lnSpc>
                <a:spcPct val="121500"/>
              </a:lnSpc>
            </a:pPr>
            <a:r>
              <a:rPr sz="1200" dirty="0">
                <a:solidFill>
                  <a:srgbClr val="231F20"/>
                </a:solidFill>
                <a:latin typeface="Montserrat"/>
                <a:cs typeface="Montserrat"/>
              </a:rPr>
              <a:t>This</a:t>
            </a:r>
            <a:r>
              <a:rPr sz="1200" spc="-30" dirty="0">
                <a:solidFill>
                  <a:srgbClr val="231F20"/>
                </a:solidFill>
                <a:latin typeface="Montserrat"/>
                <a:cs typeface="Montserrat"/>
              </a:rPr>
              <a:t> </a:t>
            </a:r>
            <a:r>
              <a:rPr sz="1200" dirty="0">
                <a:solidFill>
                  <a:srgbClr val="231F20"/>
                </a:solidFill>
                <a:latin typeface="Montserrat"/>
                <a:cs typeface="Montserrat"/>
              </a:rPr>
              <a:t>usually</a:t>
            </a:r>
            <a:r>
              <a:rPr sz="1200" spc="-25" dirty="0">
                <a:solidFill>
                  <a:srgbClr val="231F20"/>
                </a:solidFill>
                <a:latin typeface="Montserrat"/>
                <a:cs typeface="Montserrat"/>
              </a:rPr>
              <a:t> </a:t>
            </a:r>
            <a:r>
              <a:rPr sz="1200" spc="-10" dirty="0">
                <a:solidFill>
                  <a:srgbClr val="231F20"/>
                </a:solidFill>
                <a:latin typeface="Montserrat"/>
                <a:cs typeface="Montserrat"/>
              </a:rPr>
              <a:t>involves</a:t>
            </a:r>
            <a:r>
              <a:rPr sz="1200" spc="-25"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delivering</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spc="-10" dirty="0">
                <a:solidFill>
                  <a:srgbClr val="231F20"/>
                </a:solidFill>
                <a:latin typeface="Montserrat"/>
                <a:cs typeface="Montserrat"/>
              </a:rPr>
              <a:t>presentation</a:t>
            </a:r>
            <a:r>
              <a:rPr sz="1200" spc="-25" dirty="0">
                <a:solidFill>
                  <a:srgbClr val="231F20"/>
                </a:solidFill>
                <a:latin typeface="Montserrat"/>
                <a:cs typeface="Montserrat"/>
              </a:rPr>
              <a:t> </a:t>
            </a:r>
            <a:r>
              <a:rPr sz="1200" dirty="0">
                <a:solidFill>
                  <a:srgbClr val="231F20"/>
                </a:solidFill>
                <a:latin typeface="Montserrat"/>
                <a:cs typeface="Montserrat"/>
              </a:rPr>
              <a:t>or</a:t>
            </a:r>
            <a:r>
              <a:rPr sz="1200" spc="-30" dirty="0">
                <a:solidFill>
                  <a:srgbClr val="231F20"/>
                </a:solidFill>
                <a:latin typeface="Montserrat"/>
                <a:cs typeface="Montserrat"/>
              </a:rPr>
              <a:t> </a:t>
            </a:r>
            <a:r>
              <a:rPr sz="1200" dirty="0">
                <a:solidFill>
                  <a:srgbClr val="231F20"/>
                </a:solidFill>
                <a:latin typeface="Montserrat"/>
                <a:cs typeface="Montserrat"/>
              </a:rPr>
              <a:t>responding</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dirty="0">
                <a:solidFill>
                  <a:srgbClr val="231F20"/>
                </a:solidFill>
                <a:latin typeface="Montserrat"/>
                <a:cs typeface="Montserrat"/>
              </a:rPr>
              <a:t>questions</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spc="-25" dirty="0">
                <a:solidFill>
                  <a:srgbClr val="231F20"/>
                </a:solidFill>
                <a:latin typeface="Montserrat"/>
                <a:cs typeface="Montserrat"/>
              </a:rPr>
              <a:t>is </a:t>
            </a:r>
            <a:r>
              <a:rPr sz="1200" dirty="0">
                <a:solidFill>
                  <a:srgbClr val="231F20"/>
                </a:solidFill>
                <a:latin typeface="Montserrat"/>
                <a:cs typeface="Montserrat"/>
              </a:rPr>
              <a:t>assessed</a:t>
            </a:r>
            <a:r>
              <a:rPr sz="1200" spc="-20" dirty="0">
                <a:solidFill>
                  <a:srgbClr val="231F20"/>
                </a:solidFill>
                <a:latin typeface="Montserrat"/>
                <a:cs typeface="Montserrat"/>
              </a:rPr>
              <a:t> </a:t>
            </a:r>
            <a:r>
              <a:rPr sz="1200" dirty="0">
                <a:solidFill>
                  <a:srgbClr val="231F20"/>
                </a:solidFill>
                <a:latin typeface="Montserrat"/>
                <a:cs typeface="Montserrat"/>
              </a:rPr>
              <a:t>separately</a:t>
            </a:r>
            <a:r>
              <a:rPr sz="1200" spc="-20" dirty="0">
                <a:solidFill>
                  <a:srgbClr val="231F20"/>
                </a:solidFill>
                <a:latin typeface="Montserrat"/>
                <a:cs typeface="Montserrat"/>
              </a:rPr>
              <a:t> </a:t>
            </a:r>
            <a:r>
              <a:rPr sz="1200" dirty="0">
                <a:solidFill>
                  <a:srgbClr val="231F20"/>
                </a:solidFill>
                <a:latin typeface="Montserrat"/>
                <a:cs typeface="Montserrat"/>
              </a:rPr>
              <a:t>from</a:t>
            </a:r>
            <a:r>
              <a:rPr sz="1200" spc="-15" dirty="0">
                <a:solidFill>
                  <a:srgbClr val="231F20"/>
                </a:solidFill>
                <a:latin typeface="Montserrat"/>
                <a:cs typeface="Montserrat"/>
              </a:rPr>
              <a:t> </a:t>
            </a:r>
            <a:r>
              <a:rPr sz="1200" dirty="0">
                <a:solidFill>
                  <a:srgbClr val="231F20"/>
                </a:solidFill>
                <a:latin typeface="Montserrat"/>
                <a:cs typeface="Montserrat"/>
              </a:rPr>
              <a:t>the</a:t>
            </a:r>
            <a:r>
              <a:rPr sz="1200" spc="-20" dirty="0">
                <a:solidFill>
                  <a:srgbClr val="231F20"/>
                </a:solidFill>
                <a:latin typeface="Montserrat"/>
                <a:cs typeface="Montserrat"/>
              </a:rPr>
              <a:t> </a:t>
            </a:r>
            <a:r>
              <a:rPr sz="1200" spc="-10" dirty="0">
                <a:solidFill>
                  <a:srgbClr val="231F20"/>
                </a:solidFill>
                <a:latin typeface="Montserrat"/>
                <a:cs typeface="Montserrat"/>
              </a:rPr>
              <a:t>written</a:t>
            </a:r>
            <a:r>
              <a:rPr sz="1200" spc="-15" dirty="0">
                <a:solidFill>
                  <a:srgbClr val="231F20"/>
                </a:solidFill>
                <a:latin typeface="Montserrat"/>
                <a:cs typeface="Montserrat"/>
              </a:rPr>
              <a:t> </a:t>
            </a:r>
            <a:r>
              <a:rPr sz="1200" spc="-10" dirty="0">
                <a:solidFill>
                  <a:srgbClr val="231F20"/>
                </a:solidFill>
                <a:latin typeface="Montserrat"/>
                <a:cs typeface="Montserrat"/>
              </a:rPr>
              <a:t>exams.</a:t>
            </a:r>
            <a:endParaRPr sz="1200">
              <a:latin typeface="Montserrat"/>
              <a:cs typeface="Montserrat"/>
            </a:endParaRPr>
          </a:p>
          <a:p>
            <a:pPr>
              <a:lnSpc>
                <a:spcPct val="100000"/>
              </a:lnSpc>
              <a:spcBef>
                <a:spcPts val="600"/>
              </a:spcBef>
            </a:pPr>
            <a:endParaRPr sz="1200">
              <a:latin typeface="Montserrat"/>
              <a:cs typeface="Montserrat"/>
            </a:endParaRPr>
          </a:p>
          <a:p>
            <a:pPr marL="12700">
              <a:lnSpc>
                <a:spcPct val="100000"/>
              </a:lnSpc>
            </a:pPr>
            <a:r>
              <a:rPr sz="1200" b="1" dirty="0">
                <a:solidFill>
                  <a:srgbClr val="231F20"/>
                </a:solidFill>
                <a:latin typeface="Montserrat"/>
                <a:cs typeface="Montserrat"/>
              </a:rPr>
              <a:t>Next</a:t>
            </a:r>
            <a:r>
              <a:rPr sz="1200" b="1" spc="-50" dirty="0">
                <a:solidFill>
                  <a:srgbClr val="231F20"/>
                </a:solidFill>
                <a:latin typeface="Montserrat"/>
                <a:cs typeface="Montserrat"/>
              </a:rPr>
              <a:t> </a:t>
            </a:r>
            <a:r>
              <a:rPr sz="1200" b="1" spc="-10" dirty="0">
                <a:solidFill>
                  <a:srgbClr val="231F20"/>
                </a:solidFill>
                <a:latin typeface="Montserrat"/>
                <a:cs typeface="Montserrat"/>
              </a:rPr>
              <a:t>steps</a:t>
            </a:r>
            <a:endParaRPr sz="1200">
              <a:latin typeface="Montserrat"/>
              <a:cs typeface="Montserrat"/>
            </a:endParaRPr>
          </a:p>
          <a:p>
            <a:pPr marL="12700">
              <a:lnSpc>
                <a:spcPct val="100000"/>
              </a:lnSpc>
              <a:spcBef>
                <a:spcPts val="309"/>
              </a:spcBef>
            </a:pPr>
            <a:r>
              <a:rPr sz="1200" spc="-25" dirty="0">
                <a:solidFill>
                  <a:srgbClr val="231F20"/>
                </a:solidFill>
                <a:latin typeface="Montserrat"/>
                <a:cs typeface="Montserrat"/>
              </a:rPr>
              <a:t>A-</a:t>
            </a:r>
            <a:r>
              <a:rPr sz="1200" dirty="0">
                <a:solidFill>
                  <a:srgbClr val="231F20"/>
                </a:solidFill>
                <a:latin typeface="Montserrat"/>
                <a:cs typeface="Montserrat"/>
              </a:rPr>
              <a:t>Level</a:t>
            </a:r>
            <a:r>
              <a:rPr sz="1200" spc="-45" dirty="0">
                <a:solidFill>
                  <a:srgbClr val="231F20"/>
                </a:solidFill>
                <a:latin typeface="Montserrat"/>
                <a:cs typeface="Montserrat"/>
              </a:rPr>
              <a:t> </a:t>
            </a:r>
            <a:r>
              <a:rPr sz="1200" dirty="0">
                <a:solidFill>
                  <a:srgbClr val="231F20"/>
                </a:solidFill>
                <a:latin typeface="Montserrat"/>
                <a:cs typeface="Montserrat"/>
              </a:rPr>
              <a:t>English</a:t>
            </a:r>
            <a:r>
              <a:rPr sz="1200" spc="-40" dirty="0">
                <a:solidFill>
                  <a:srgbClr val="231F20"/>
                </a:solidFill>
                <a:latin typeface="Montserrat"/>
                <a:cs typeface="Montserrat"/>
              </a:rPr>
              <a:t> </a:t>
            </a:r>
            <a:r>
              <a:rPr sz="1200" spc="-10" dirty="0">
                <a:solidFill>
                  <a:srgbClr val="231F20"/>
                </a:solidFill>
                <a:latin typeface="Montserrat"/>
                <a:cs typeface="Montserrat"/>
              </a:rPr>
              <a:t>Language</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Future</a:t>
            </a:r>
            <a:r>
              <a:rPr sz="1200" b="1" spc="-45" dirty="0">
                <a:solidFill>
                  <a:srgbClr val="231F20"/>
                </a:solidFill>
                <a:latin typeface="Montserrat"/>
                <a:cs typeface="Montserrat"/>
              </a:rPr>
              <a:t> </a:t>
            </a:r>
            <a:r>
              <a:rPr sz="1200" b="1" spc="-10" dirty="0">
                <a:solidFill>
                  <a:srgbClr val="231F20"/>
                </a:solidFill>
                <a:latin typeface="Montserrat"/>
                <a:cs typeface="Montserrat"/>
              </a:rPr>
              <a:t>pathways</a:t>
            </a:r>
            <a:endParaRPr sz="1200">
              <a:latin typeface="Montserrat"/>
              <a:cs typeface="Montserrat"/>
            </a:endParaRPr>
          </a:p>
        </p:txBody>
      </p:sp>
      <p:sp>
        <p:nvSpPr>
          <p:cNvPr id="4" name="object 4"/>
          <p:cNvSpPr txBox="1"/>
          <p:nvPr/>
        </p:nvSpPr>
        <p:spPr>
          <a:xfrm>
            <a:off x="329324" y="7955672"/>
            <a:ext cx="2607945" cy="93980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200" spc="-10" dirty="0">
                <a:solidFill>
                  <a:srgbClr val="231F20"/>
                </a:solidFill>
                <a:latin typeface="Montserrat"/>
                <a:cs typeface="Montserrat"/>
              </a:rPr>
              <a:t>Journalism</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Marketing</a:t>
            </a:r>
            <a:endParaRPr sz="1200">
              <a:latin typeface="Montserrat"/>
              <a:cs typeface="Montserrat"/>
            </a:endParaRPr>
          </a:p>
          <a:p>
            <a:pPr marL="240665" indent="-227965">
              <a:lnSpc>
                <a:spcPct val="100000"/>
              </a:lnSpc>
              <a:buChar char="•"/>
              <a:tabLst>
                <a:tab pos="240665" algn="l"/>
              </a:tabLst>
            </a:pPr>
            <a:r>
              <a:rPr sz="1200" dirty="0">
                <a:solidFill>
                  <a:srgbClr val="231F20"/>
                </a:solidFill>
                <a:latin typeface="Montserrat"/>
                <a:cs typeface="Montserrat"/>
              </a:rPr>
              <a:t>Speech</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Language</a:t>
            </a:r>
            <a:r>
              <a:rPr sz="1200" spc="-30" dirty="0">
                <a:solidFill>
                  <a:srgbClr val="231F20"/>
                </a:solidFill>
                <a:latin typeface="Montserrat"/>
                <a:cs typeface="Montserrat"/>
              </a:rPr>
              <a:t> </a:t>
            </a:r>
            <a:r>
              <a:rPr sz="1200" spc="-10" dirty="0">
                <a:solidFill>
                  <a:srgbClr val="231F20"/>
                </a:solidFill>
                <a:latin typeface="Montserrat"/>
                <a:cs typeface="Montserrat"/>
              </a:rPr>
              <a:t>therapy</a:t>
            </a:r>
            <a:endParaRPr sz="1200">
              <a:latin typeface="Montserrat"/>
              <a:cs typeface="Montserrat"/>
            </a:endParaRPr>
          </a:p>
          <a:p>
            <a:pPr marL="240665" indent="-227965">
              <a:lnSpc>
                <a:spcPct val="100000"/>
              </a:lnSpc>
              <a:buChar char="•"/>
              <a:tabLst>
                <a:tab pos="240665" algn="l"/>
              </a:tabLst>
            </a:pPr>
            <a:r>
              <a:rPr sz="1200" spc="-25" dirty="0">
                <a:solidFill>
                  <a:srgbClr val="231F20"/>
                </a:solidFill>
                <a:latin typeface="Montserrat"/>
                <a:cs typeface="Montserrat"/>
              </a:rPr>
              <a:t>Law</a:t>
            </a:r>
            <a:endParaRPr sz="1200">
              <a:latin typeface="Montserrat"/>
              <a:cs typeface="Montserrat"/>
            </a:endParaRPr>
          </a:p>
          <a:p>
            <a:pPr marL="240665" indent="-227965">
              <a:lnSpc>
                <a:spcPct val="100000"/>
              </a:lnSpc>
              <a:buChar char="•"/>
              <a:tabLst>
                <a:tab pos="240665" algn="l"/>
              </a:tabLst>
            </a:pPr>
            <a:r>
              <a:rPr sz="1200" dirty="0">
                <a:solidFill>
                  <a:srgbClr val="231F20"/>
                </a:solidFill>
                <a:latin typeface="Montserrat"/>
                <a:cs typeface="Montserrat"/>
              </a:rPr>
              <a:t>Human</a:t>
            </a:r>
            <a:r>
              <a:rPr sz="1200" spc="-50" dirty="0">
                <a:solidFill>
                  <a:srgbClr val="231F20"/>
                </a:solidFill>
                <a:latin typeface="Montserrat"/>
                <a:cs typeface="Montserrat"/>
              </a:rPr>
              <a:t> </a:t>
            </a:r>
            <a:r>
              <a:rPr sz="1200" spc="-10" dirty="0">
                <a:solidFill>
                  <a:srgbClr val="231F20"/>
                </a:solidFill>
                <a:latin typeface="Montserrat"/>
                <a:cs typeface="Montserrat"/>
              </a:rPr>
              <a:t>Resources</a:t>
            </a:r>
            <a:endParaRPr sz="1200">
              <a:latin typeface="Montserrat"/>
              <a:cs typeface="Montserrat"/>
            </a:endParaRPr>
          </a:p>
        </p:txBody>
      </p:sp>
      <p:sp>
        <p:nvSpPr>
          <p:cNvPr id="5" name="object 5"/>
          <p:cNvSpPr txBox="1"/>
          <p:nvPr/>
        </p:nvSpPr>
        <p:spPr>
          <a:xfrm>
            <a:off x="3843516" y="7955672"/>
            <a:ext cx="2434590" cy="75692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200" dirty="0">
                <a:solidFill>
                  <a:srgbClr val="231F20"/>
                </a:solidFill>
                <a:latin typeface="Montserrat"/>
                <a:cs typeface="Montserrat"/>
              </a:rPr>
              <a:t>Media</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Digital</a:t>
            </a:r>
            <a:r>
              <a:rPr sz="1200" spc="-30" dirty="0">
                <a:solidFill>
                  <a:srgbClr val="231F20"/>
                </a:solidFill>
                <a:latin typeface="Montserrat"/>
                <a:cs typeface="Montserrat"/>
              </a:rPr>
              <a:t> </a:t>
            </a:r>
            <a:r>
              <a:rPr sz="1200" spc="-10" dirty="0">
                <a:solidFill>
                  <a:srgbClr val="231F20"/>
                </a:solidFill>
                <a:latin typeface="Montserrat"/>
                <a:cs typeface="Montserrat"/>
              </a:rPr>
              <a:t>Marketing</a:t>
            </a:r>
            <a:endParaRPr sz="1200">
              <a:latin typeface="Montserrat"/>
              <a:cs typeface="Montserrat"/>
            </a:endParaRPr>
          </a:p>
          <a:p>
            <a:pPr marL="240665" indent="-227965">
              <a:lnSpc>
                <a:spcPct val="100000"/>
              </a:lnSpc>
              <a:buChar char="•"/>
              <a:tabLst>
                <a:tab pos="240665" algn="l"/>
              </a:tabLst>
            </a:pPr>
            <a:r>
              <a:rPr sz="1200" dirty="0">
                <a:solidFill>
                  <a:srgbClr val="231F20"/>
                </a:solidFill>
                <a:latin typeface="Montserrat"/>
                <a:cs typeface="Montserrat"/>
              </a:rPr>
              <a:t>Public</a:t>
            </a:r>
            <a:r>
              <a:rPr sz="1200" spc="-40" dirty="0">
                <a:solidFill>
                  <a:srgbClr val="231F20"/>
                </a:solidFill>
                <a:latin typeface="Montserrat"/>
                <a:cs typeface="Montserrat"/>
              </a:rPr>
              <a:t> </a:t>
            </a:r>
            <a:r>
              <a:rPr sz="1200" spc="-10" dirty="0">
                <a:solidFill>
                  <a:srgbClr val="231F20"/>
                </a:solidFill>
                <a:latin typeface="Montserrat"/>
                <a:cs typeface="Montserrat"/>
              </a:rPr>
              <a:t>Relations</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Publishing</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Writing</a:t>
            </a:r>
            <a:endParaRPr sz="1200">
              <a:latin typeface="Montserrat"/>
              <a:cs typeface="Montserra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052955">
              <a:lnSpc>
                <a:spcPct val="100000"/>
              </a:lnSpc>
              <a:spcBef>
                <a:spcPts val="100"/>
              </a:spcBef>
            </a:pPr>
            <a:r>
              <a:rPr dirty="0"/>
              <a:t>GCSE</a:t>
            </a:r>
            <a:r>
              <a:rPr spc="-10" dirty="0"/>
              <a:t> Spanish</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2527"/>
            <a:ext cx="6835775" cy="7797165"/>
          </a:xfrm>
          <a:prstGeom prst="rect">
            <a:avLst/>
          </a:prstGeom>
        </p:spPr>
        <p:txBody>
          <a:bodyPr vert="horz" wrap="square" lIns="0" tIns="53340" rIns="0" bIns="0" rtlCol="0">
            <a:spAutoFit/>
          </a:bodyPr>
          <a:lstStyle/>
          <a:p>
            <a:pPr marL="12700">
              <a:lnSpc>
                <a:spcPct val="100000"/>
              </a:lnSpc>
              <a:spcBef>
                <a:spcPts val="42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320"/>
              </a:spcBef>
            </a:pPr>
            <a:r>
              <a:rPr sz="1150" spc="-10" dirty="0">
                <a:solidFill>
                  <a:srgbClr val="231F20"/>
                </a:solidFill>
                <a:latin typeface="Montserrat"/>
                <a:cs typeface="Montserrat"/>
              </a:rPr>
              <a:t>Pearson</a:t>
            </a:r>
            <a:endParaRPr sz="1150" dirty="0">
              <a:latin typeface="Montserrat"/>
              <a:cs typeface="Montserrat"/>
            </a:endParaRPr>
          </a:p>
          <a:p>
            <a:pPr>
              <a:lnSpc>
                <a:spcPct val="100000"/>
              </a:lnSpc>
              <a:spcBef>
                <a:spcPts val="6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dirty="0">
              <a:latin typeface="Montserrat"/>
              <a:cs typeface="Montserrat"/>
            </a:endParaRPr>
          </a:p>
          <a:p>
            <a:pPr marL="12700">
              <a:lnSpc>
                <a:spcPct val="100000"/>
              </a:lnSpc>
              <a:spcBef>
                <a:spcPts val="320"/>
              </a:spcBef>
            </a:pPr>
            <a:r>
              <a:rPr sz="1150" dirty="0">
                <a:solidFill>
                  <a:srgbClr val="231F20"/>
                </a:solidFill>
                <a:latin typeface="Montserrat"/>
                <a:cs typeface="Montserrat"/>
              </a:rPr>
              <a:t>M</a:t>
            </a:r>
            <a:r>
              <a:rPr lang="en-GB" sz="1150" dirty="0">
                <a:solidFill>
                  <a:srgbClr val="231F20"/>
                </a:solidFill>
                <a:latin typeface="Montserrat"/>
                <a:cs typeface="Montserrat"/>
              </a:rPr>
              <a:t>s Estrada</a:t>
            </a:r>
            <a:endParaRPr sz="1150" dirty="0">
              <a:latin typeface="Montserrat"/>
              <a:cs typeface="Montserrat"/>
            </a:endParaRPr>
          </a:p>
          <a:p>
            <a:pPr>
              <a:lnSpc>
                <a:spcPct val="100000"/>
              </a:lnSpc>
              <a:spcBef>
                <a:spcPts val="6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marL="12700" marR="5080">
              <a:lnSpc>
                <a:spcPct val="123200"/>
              </a:lnSpc>
            </a:pPr>
            <a:r>
              <a:rPr sz="1150" dirty="0">
                <a:solidFill>
                  <a:srgbClr val="231F20"/>
                </a:solidFill>
                <a:latin typeface="Montserrat"/>
                <a:cs typeface="Montserrat"/>
              </a:rPr>
              <a:t>Languages</a:t>
            </a:r>
            <a:r>
              <a:rPr sz="1150" spc="-20" dirty="0">
                <a:solidFill>
                  <a:srgbClr val="231F20"/>
                </a:solidFill>
                <a:latin typeface="Montserrat"/>
                <a:cs typeface="Montserrat"/>
              </a:rPr>
              <a:t> </a:t>
            </a:r>
            <a:r>
              <a:rPr sz="1150" dirty="0">
                <a:solidFill>
                  <a:srgbClr val="231F20"/>
                </a:solidFill>
                <a:latin typeface="Montserrat"/>
                <a:cs typeface="Montserrat"/>
              </a:rPr>
              <a:t>are</a:t>
            </a:r>
            <a:r>
              <a:rPr sz="1150" spc="-15" dirty="0">
                <a:solidFill>
                  <a:srgbClr val="231F20"/>
                </a:solidFill>
                <a:latin typeface="Montserrat"/>
                <a:cs typeface="Montserrat"/>
              </a:rPr>
              <a:t> </a:t>
            </a:r>
            <a:r>
              <a:rPr sz="1150" dirty="0">
                <a:solidFill>
                  <a:srgbClr val="231F20"/>
                </a:solidFill>
                <a:latin typeface="Montserrat"/>
                <a:cs typeface="Montserrat"/>
              </a:rPr>
              <a:t>important,</a:t>
            </a:r>
            <a:r>
              <a:rPr sz="1150" spc="-20" dirty="0">
                <a:solidFill>
                  <a:srgbClr val="231F20"/>
                </a:solidFill>
                <a:latin typeface="Montserrat"/>
                <a:cs typeface="Montserrat"/>
              </a:rPr>
              <a:t> </a:t>
            </a:r>
            <a:r>
              <a:rPr sz="1150" dirty="0">
                <a:solidFill>
                  <a:srgbClr val="231F20"/>
                </a:solidFill>
                <a:latin typeface="Montserrat"/>
                <a:cs typeface="Montserrat"/>
              </a:rPr>
              <a:t>both</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our</a:t>
            </a:r>
            <a:r>
              <a:rPr sz="1150" spc="-15" dirty="0">
                <a:solidFill>
                  <a:srgbClr val="231F20"/>
                </a:solidFill>
                <a:latin typeface="Montserrat"/>
                <a:cs typeface="Montserrat"/>
              </a:rPr>
              <a:t> </a:t>
            </a:r>
            <a:r>
              <a:rPr sz="1150" spc="-10" dirty="0">
                <a:solidFill>
                  <a:srgbClr val="231F20"/>
                </a:solidFill>
                <a:latin typeface="Montserrat"/>
                <a:cs typeface="Montserrat"/>
              </a:rPr>
              <a:t>everyday</a:t>
            </a:r>
            <a:r>
              <a:rPr sz="1150" spc="-20" dirty="0">
                <a:solidFill>
                  <a:srgbClr val="231F20"/>
                </a:solidFill>
                <a:latin typeface="Montserrat"/>
                <a:cs typeface="Montserrat"/>
              </a:rPr>
              <a:t> </a:t>
            </a:r>
            <a:r>
              <a:rPr sz="1150" dirty="0">
                <a:solidFill>
                  <a:srgbClr val="231F20"/>
                </a:solidFill>
                <a:latin typeface="Montserrat"/>
                <a:cs typeface="Montserrat"/>
              </a:rPr>
              <a:t>lives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world</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work</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leisure.</a:t>
            </a:r>
            <a:r>
              <a:rPr sz="1150" dirty="0">
                <a:solidFill>
                  <a:srgbClr val="231F20"/>
                </a:solidFill>
                <a:latin typeface="Montserrat"/>
                <a:cs typeface="Montserrat"/>
              </a:rPr>
              <a:t> They</a:t>
            </a:r>
            <a:r>
              <a:rPr sz="1150" spc="-25" dirty="0">
                <a:solidFill>
                  <a:srgbClr val="231F20"/>
                </a:solidFill>
                <a:latin typeface="Montserrat"/>
                <a:cs typeface="Montserrat"/>
              </a:rPr>
              <a:t> </a:t>
            </a:r>
            <a:r>
              <a:rPr sz="1150" dirty="0">
                <a:solidFill>
                  <a:srgbClr val="231F20"/>
                </a:solidFill>
                <a:latin typeface="Montserrat"/>
                <a:cs typeface="Montserrat"/>
              </a:rPr>
              <a:t>also</a:t>
            </a:r>
            <a:r>
              <a:rPr sz="1150" spc="-20" dirty="0">
                <a:solidFill>
                  <a:srgbClr val="231F20"/>
                </a:solidFill>
                <a:latin typeface="Montserrat"/>
                <a:cs typeface="Montserrat"/>
              </a:rPr>
              <a:t> </a:t>
            </a:r>
            <a:r>
              <a:rPr sz="1150" dirty="0">
                <a:solidFill>
                  <a:srgbClr val="231F20"/>
                </a:solidFill>
                <a:latin typeface="Montserrat"/>
                <a:cs typeface="Montserrat"/>
              </a:rPr>
              <a:t>provide</a:t>
            </a:r>
            <a:r>
              <a:rPr sz="1150" spc="-20" dirty="0">
                <a:solidFill>
                  <a:srgbClr val="231F20"/>
                </a:solidFill>
                <a:latin typeface="Montserrat"/>
                <a:cs typeface="Montserrat"/>
              </a:rPr>
              <a:t> </a:t>
            </a:r>
            <a:r>
              <a:rPr sz="1150" spc="-10" dirty="0">
                <a:solidFill>
                  <a:srgbClr val="231F20"/>
                </a:solidFill>
                <a:latin typeface="Montserrat"/>
                <a:cs typeface="Montserrat"/>
              </a:rPr>
              <a:t>transferable</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enhance</a:t>
            </a:r>
            <a:r>
              <a:rPr sz="1150" spc="-20" dirty="0">
                <a:solidFill>
                  <a:srgbClr val="231F20"/>
                </a:solidFill>
                <a:latin typeface="Montserrat"/>
                <a:cs typeface="Montserrat"/>
              </a:rPr>
              <a:t> </a:t>
            </a:r>
            <a:r>
              <a:rPr sz="1150" dirty="0">
                <a:solidFill>
                  <a:srgbClr val="231F20"/>
                </a:solidFill>
                <a:latin typeface="Montserrat"/>
                <a:cs typeface="Montserrat"/>
              </a:rPr>
              <a:t>your</a:t>
            </a:r>
            <a:r>
              <a:rPr sz="1150" spc="-20" dirty="0">
                <a:solidFill>
                  <a:srgbClr val="231F20"/>
                </a:solidFill>
                <a:latin typeface="Montserrat"/>
                <a:cs typeface="Montserrat"/>
              </a:rPr>
              <a:t> </a:t>
            </a:r>
            <a:r>
              <a:rPr sz="1150" dirty="0">
                <a:solidFill>
                  <a:srgbClr val="231F20"/>
                </a:solidFill>
                <a:latin typeface="Montserrat"/>
                <a:cs typeface="Montserrat"/>
              </a:rPr>
              <a:t>ability</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communicate</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appreciate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multicultural</a:t>
            </a:r>
            <a:r>
              <a:rPr sz="1150" spc="-20" dirty="0">
                <a:solidFill>
                  <a:srgbClr val="231F20"/>
                </a:solidFill>
                <a:latin typeface="Montserrat"/>
                <a:cs typeface="Montserrat"/>
              </a:rPr>
              <a:t> </a:t>
            </a:r>
            <a:r>
              <a:rPr sz="1150" dirty="0">
                <a:solidFill>
                  <a:srgbClr val="231F20"/>
                </a:solidFill>
                <a:latin typeface="Montserrat"/>
                <a:cs typeface="Montserrat"/>
              </a:rPr>
              <a:t>world</a:t>
            </a:r>
            <a:r>
              <a:rPr sz="1150" spc="-20" dirty="0">
                <a:solidFill>
                  <a:srgbClr val="231F20"/>
                </a:solidFill>
                <a:latin typeface="Montserrat"/>
                <a:cs typeface="Montserrat"/>
              </a:rPr>
              <a:t> </a:t>
            </a:r>
            <a:r>
              <a:rPr sz="1150" dirty="0">
                <a:solidFill>
                  <a:srgbClr val="231F20"/>
                </a:solidFill>
                <a:latin typeface="Montserrat"/>
                <a:cs typeface="Montserrat"/>
              </a:rPr>
              <a:t>that</a:t>
            </a:r>
            <a:r>
              <a:rPr sz="1150" spc="-20" dirty="0">
                <a:solidFill>
                  <a:srgbClr val="231F20"/>
                </a:solidFill>
                <a:latin typeface="Montserrat"/>
                <a:cs typeface="Montserrat"/>
              </a:rPr>
              <a:t> </a:t>
            </a:r>
            <a:r>
              <a:rPr sz="1150" dirty="0">
                <a:solidFill>
                  <a:srgbClr val="231F20"/>
                </a:solidFill>
                <a:latin typeface="Montserrat"/>
                <a:cs typeface="Montserrat"/>
              </a:rPr>
              <a:t>we</a:t>
            </a:r>
            <a:r>
              <a:rPr sz="1150" spc="-20" dirty="0">
                <a:solidFill>
                  <a:srgbClr val="231F20"/>
                </a:solidFill>
                <a:latin typeface="Montserrat"/>
                <a:cs typeface="Montserrat"/>
              </a:rPr>
              <a:t> </a:t>
            </a:r>
            <a:r>
              <a:rPr sz="1150" dirty="0">
                <a:solidFill>
                  <a:srgbClr val="231F20"/>
                </a:solidFill>
                <a:latin typeface="Montserrat"/>
                <a:cs typeface="Montserrat"/>
              </a:rPr>
              <a:t>live</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All</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who</a:t>
            </a:r>
            <a:r>
              <a:rPr sz="1150" spc="-25" dirty="0">
                <a:solidFill>
                  <a:srgbClr val="231F20"/>
                </a:solidFill>
                <a:latin typeface="Montserrat"/>
                <a:cs typeface="Montserrat"/>
              </a:rPr>
              <a:t> </a:t>
            </a:r>
            <a:r>
              <a:rPr sz="1150" dirty="0">
                <a:solidFill>
                  <a:srgbClr val="231F20"/>
                </a:solidFill>
                <a:latin typeface="Montserrat"/>
                <a:cs typeface="Montserrat"/>
              </a:rPr>
              <a:t>study</a:t>
            </a:r>
            <a:r>
              <a:rPr sz="1150" spc="-20" dirty="0">
                <a:solidFill>
                  <a:srgbClr val="231F20"/>
                </a:solidFill>
                <a:latin typeface="Montserrat"/>
                <a:cs typeface="Montserrat"/>
              </a:rPr>
              <a:t> </a:t>
            </a:r>
            <a:r>
              <a:rPr sz="1150" dirty="0">
                <a:solidFill>
                  <a:srgbClr val="231F20"/>
                </a:solidFill>
                <a:latin typeface="Montserrat"/>
                <a:cs typeface="Montserrat"/>
              </a:rPr>
              <a:t>GCSE</a:t>
            </a:r>
            <a:r>
              <a:rPr sz="1150" spc="-20" dirty="0">
                <a:solidFill>
                  <a:srgbClr val="231F20"/>
                </a:solidFill>
                <a:latin typeface="Montserrat"/>
                <a:cs typeface="Montserrat"/>
              </a:rPr>
              <a:t> </a:t>
            </a:r>
            <a:r>
              <a:rPr sz="1150" dirty="0">
                <a:solidFill>
                  <a:srgbClr val="231F20"/>
                </a:solidFill>
                <a:latin typeface="Montserrat"/>
                <a:cs typeface="Montserrat"/>
              </a:rPr>
              <a:t>Spanish</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spc="-10" dirty="0">
                <a:solidFill>
                  <a:srgbClr val="231F20"/>
                </a:solidFill>
                <a:latin typeface="Montserrat"/>
                <a:cs typeface="Montserrat"/>
              </a:rPr>
              <a:t>following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Pearson</a:t>
            </a:r>
            <a:r>
              <a:rPr sz="1150" spc="-15" dirty="0">
                <a:solidFill>
                  <a:srgbClr val="231F20"/>
                </a:solidFill>
                <a:latin typeface="Montserrat"/>
                <a:cs typeface="Montserrat"/>
              </a:rPr>
              <a:t> </a:t>
            </a:r>
            <a:r>
              <a:rPr sz="1150" spc="-10" dirty="0">
                <a:solidFill>
                  <a:srgbClr val="231F20"/>
                </a:solidFill>
                <a:latin typeface="Montserrat"/>
                <a:cs typeface="Montserrat"/>
              </a:rPr>
              <a:t>Edexcel</a:t>
            </a:r>
            <a:r>
              <a:rPr sz="1150" spc="-15" dirty="0">
                <a:solidFill>
                  <a:srgbClr val="231F20"/>
                </a:solidFill>
                <a:latin typeface="Montserrat"/>
                <a:cs typeface="Montserrat"/>
              </a:rPr>
              <a:t> </a:t>
            </a:r>
            <a:r>
              <a:rPr sz="1150" dirty="0">
                <a:solidFill>
                  <a:srgbClr val="231F20"/>
                </a:solidFill>
                <a:latin typeface="Montserrat"/>
                <a:cs typeface="Montserrat"/>
              </a:rPr>
              <a:t>specification.</a:t>
            </a:r>
            <a:r>
              <a:rPr sz="1150" spc="-15"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are</a:t>
            </a:r>
            <a:r>
              <a:rPr sz="1150" spc="-15" dirty="0">
                <a:solidFill>
                  <a:srgbClr val="231F20"/>
                </a:solidFill>
                <a:latin typeface="Montserrat"/>
                <a:cs typeface="Montserrat"/>
              </a:rPr>
              <a:t> </a:t>
            </a:r>
            <a:r>
              <a:rPr sz="1150" dirty="0">
                <a:solidFill>
                  <a:srgbClr val="231F20"/>
                </a:solidFill>
                <a:latin typeface="Montserrat"/>
                <a:cs typeface="Montserrat"/>
              </a:rPr>
              <a:t>assessed</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spc="-10" dirty="0">
                <a:solidFill>
                  <a:srgbClr val="231F20"/>
                </a:solidFill>
                <a:latin typeface="Montserrat"/>
                <a:cs typeface="Montserrat"/>
              </a:rPr>
              <a:t>listening,</a:t>
            </a:r>
            <a:r>
              <a:rPr sz="1150" spc="-15" dirty="0">
                <a:solidFill>
                  <a:srgbClr val="231F20"/>
                </a:solidFill>
                <a:latin typeface="Montserrat"/>
                <a:cs typeface="Montserrat"/>
              </a:rPr>
              <a:t> </a:t>
            </a:r>
            <a:r>
              <a:rPr sz="1150" dirty="0">
                <a:solidFill>
                  <a:srgbClr val="231F20"/>
                </a:solidFill>
                <a:latin typeface="Montserrat"/>
                <a:cs typeface="Montserrat"/>
              </a:rPr>
              <a:t>reading,</a:t>
            </a:r>
            <a:r>
              <a:rPr sz="1150" spc="-15" dirty="0">
                <a:solidFill>
                  <a:srgbClr val="231F20"/>
                </a:solidFill>
                <a:latin typeface="Montserrat"/>
                <a:cs typeface="Montserrat"/>
              </a:rPr>
              <a:t> </a:t>
            </a:r>
            <a:r>
              <a:rPr sz="1150" spc="-10" dirty="0">
                <a:solidFill>
                  <a:srgbClr val="231F20"/>
                </a:solidFill>
                <a:latin typeface="Montserrat"/>
                <a:cs typeface="Montserrat"/>
              </a:rPr>
              <a:t>writing, </a:t>
            </a:r>
            <a:r>
              <a:rPr sz="1150" dirty="0">
                <a:solidFill>
                  <a:srgbClr val="231F20"/>
                </a:solidFill>
                <a:latin typeface="Montserrat"/>
                <a:cs typeface="Montserrat"/>
              </a:rPr>
              <a:t>speaking</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translation</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dirty="0">
                <a:solidFill>
                  <a:srgbClr val="231F20"/>
                </a:solidFill>
                <a:latin typeface="Montserrat"/>
                <a:cs typeface="Montserrat"/>
              </a:rPr>
              <a:t>There</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30" dirty="0">
                <a:solidFill>
                  <a:srgbClr val="231F20"/>
                </a:solidFill>
                <a:latin typeface="Montserrat"/>
                <a:cs typeface="Montserrat"/>
              </a:rPr>
              <a:t> </a:t>
            </a:r>
            <a:r>
              <a:rPr sz="1150" dirty="0">
                <a:solidFill>
                  <a:srgbClr val="231F20"/>
                </a:solidFill>
                <a:latin typeface="Montserrat"/>
                <a:cs typeface="Montserrat"/>
              </a:rPr>
              <a:t>six</a:t>
            </a:r>
            <a:r>
              <a:rPr sz="1150" spc="-25" dirty="0">
                <a:solidFill>
                  <a:srgbClr val="231F20"/>
                </a:solidFill>
                <a:latin typeface="Montserrat"/>
                <a:cs typeface="Montserrat"/>
              </a:rPr>
              <a:t> </a:t>
            </a:r>
            <a:r>
              <a:rPr sz="1150" dirty="0">
                <a:solidFill>
                  <a:srgbClr val="231F20"/>
                </a:solidFill>
                <a:latin typeface="Montserrat"/>
                <a:cs typeface="Montserrat"/>
              </a:rPr>
              <a:t>themes</a:t>
            </a:r>
            <a:r>
              <a:rPr sz="1150" spc="-25" dirty="0">
                <a:solidFill>
                  <a:srgbClr val="231F20"/>
                </a:solidFill>
                <a:latin typeface="Montserrat"/>
                <a:cs typeface="Montserrat"/>
              </a:rPr>
              <a:t> </a:t>
            </a:r>
            <a:r>
              <a:rPr sz="1150" dirty="0">
                <a:solidFill>
                  <a:srgbClr val="231F20"/>
                </a:solidFill>
                <a:latin typeface="Montserrat"/>
                <a:cs typeface="Montserrat"/>
              </a:rPr>
              <a:t>which</a:t>
            </a:r>
            <a:r>
              <a:rPr sz="1150" spc="-30" dirty="0">
                <a:solidFill>
                  <a:srgbClr val="231F20"/>
                </a:solidFill>
                <a:latin typeface="Montserrat"/>
                <a:cs typeface="Montserrat"/>
              </a:rPr>
              <a:t> </a:t>
            </a:r>
            <a:r>
              <a:rPr sz="1150" dirty="0">
                <a:solidFill>
                  <a:srgbClr val="231F20"/>
                </a:solidFill>
                <a:latin typeface="Montserrat"/>
                <a:cs typeface="Montserrat"/>
              </a:rPr>
              <a:t>you</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spc="-10" dirty="0">
                <a:solidFill>
                  <a:srgbClr val="231F20"/>
                </a:solidFill>
                <a:latin typeface="Montserrat"/>
                <a:cs typeface="Montserrat"/>
              </a:rPr>
              <a:t>study:</a:t>
            </a:r>
            <a:endParaRPr sz="1150" dirty="0">
              <a:latin typeface="Montserrat"/>
              <a:cs typeface="Montserrat"/>
            </a:endParaRPr>
          </a:p>
          <a:p>
            <a:pPr marL="93345" indent="-80645">
              <a:lnSpc>
                <a:spcPct val="100000"/>
              </a:lnSpc>
              <a:spcBef>
                <a:spcPts val="320"/>
              </a:spcBef>
              <a:buChar char="•"/>
              <a:tabLst>
                <a:tab pos="93345" algn="l"/>
              </a:tabLst>
            </a:pPr>
            <a:r>
              <a:rPr sz="1150" dirty="0">
                <a:solidFill>
                  <a:srgbClr val="231F20"/>
                </a:solidFill>
                <a:latin typeface="Montserrat"/>
                <a:cs typeface="Montserrat"/>
              </a:rPr>
              <a:t>My</a:t>
            </a:r>
            <a:r>
              <a:rPr sz="1150" spc="-40" dirty="0">
                <a:solidFill>
                  <a:srgbClr val="231F20"/>
                </a:solidFill>
                <a:latin typeface="Montserrat"/>
                <a:cs typeface="Montserrat"/>
              </a:rPr>
              <a:t> </a:t>
            </a:r>
            <a:r>
              <a:rPr sz="1150" dirty="0">
                <a:solidFill>
                  <a:srgbClr val="231F20"/>
                </a:solidFill>
                <a:latin typeface="Montserrat"/>
                <a:cs typeface="Montserrat"/>
              </a:rPr>
              <a:t>personal</a:t>
            </a:r>
            <a:r>
              <a:rPr sz="1150" spc="-40" dirty="0">
                <a:solidFill>
                  <a:srgbClr val="231F20"/>
                </a:solidFill>
                <a:latin typeface="Montserrat"/>
                <a:cs typeface="Montserrat"/>
              </a:rPr>
              <a:t> </a:t>
            </a:r>
            <a:r>
              <a:rPr sz="1150" spc="-20" dirty="0">
                <a:solidFill>
                  <a:srgbClr val="231F20"/>
                </a:solidFill>
                <a:latin typeface="Montserrat"/>
                <a:cs typeface="Montserrat"/>
              </a:rPr>
              <a:t>world</a:t>
            </a:r>
            <a:endParaRPr sz="1150" dirty="0">
              <a:latin typeface="Montserrat"/>
              <a:cs typeface="Montserrat"/>
            </a:endParaRPr>
          </a:p>
          <a:p>
            <a:pPr marL="93345" indent="-80645">
              <a:lnSpc>
                <a:spcPct val="100000"/>
              </a:lnSpc>
              <a:spcBef>
                <a:spcPts val="320"/>
              </a:spcBef>
              <a:buChar char="•"/>
              <a:tabLst>
                <a:tab pos="93345" algn="l"/>
              </a:tabLst>
            </a:pPr>
            <a:r>
              <a:rPr sz="1150" dirty="0">
                <a:solidFill>
                  <a:srgbClr val="231F20"/>
                </a:solidFill>
                <a:latin typeface="Montserrat"/>
                <a:cs typeface="Montserrat"/>
              </a:rPr>
              <a:t>Lifestyle</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wellbeing</a:t>
            </a:r>
            <a:endParaRPr sz="1150" dirty="0">
              <a:latin typeface="Montserrat"/>
              <a:cs typeface="Montserrat"/>
            </a:endParaRPr>
          </a:p>
          <a:p>
            <a:pPr marL="93345" indent="-80645">
              <a:lnSpc>
                <a:spcPct val="100000"/>
              </a:lnSpc>
              <a:spcBef>
                <a:spcPts val="320"/>
              </a:spcBef>
              <a:buChar char="•"/>
              <a:tabLst>
                <a:tab pos="93345" algn="l"/>
              </a:tabLst>
            </a:pPr>
            <a:r>
              <a:rPr sz="1150" dirty="0">
                <a:solidFill>
                  <a:srgbClr val="231F20"/>
                </a:solidFill>
                <a:latin typeface="Montserrat"/>
                <a:cs typeface="Montserrat"/>
              </a:rPr>
              <a:t>My</a:t>
            </a:r>
            <a:r>
              <a:rPr sz="1150" spc="-20" dirty="0">
                <a:solidFill>
                  <a:srgbClr val="231F20"/>
                </a:solidFill>
                <a:latin typeface="Montserrat"/>
                <a:cs typeface="Montserrat"/>
              </a:rPr>
              <a:t> </a:t>
            </a:r>
            <a:r>
              <a:rPr sz="1150" spc="-10" dirty="0">
                <a:solidFill>
                  <a:srgbClr val="231F20"/>
                </a:solidFill>
                <a:latin typeface="Montserrat"/>
                <a:cs typeface="Montserrat"/>
              </a:rPr>
              <a:t>neighbourhood</a:t>
            </a:r>
            <a:endParaRPr sz="1150" dirty="0">
              <a:latin typeface="Montserrat"/>
              <a:cs typeface="Montserrat"/>
            </a:endParaRPr>
          </a:p>
          <a:p>
            <a:pPr marL="93345" indent="-80645">
              <a:lnSpc>
                <a:spcPct val="100000"/>
              </a:lnSpc>
              <a:spcBef>
                <a:spcPts val="320"/>
              </a:spcBef>
              <a:buChar char="•"/>
              <a:tabLst>
                <a:tab pos="93345" algn="l"/>
              </a:tabLst>
            </a:pPr>
            <a:r>
              <a:rPr sz="1150" dirty="0">
                <a:solidFill>
                  <a:srgbClr val="231F20"/>
                </a:solidFill>
                <a:latin typeface="Montserrat"/>
                <a:cs typeface="Montserrat"/>
              </a:rPr>
              <a:t>Media</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technology</a:t>
            </a:r>
            <a:endParaRPr sz="1150" dirty="0">
              <a:latin typeface="Montserrat"/>
              <a:cs typeface="Montserrat"/>
            </a:endParaRPr>
          </a:p>
          <a:p>
            <a:pPr marL="93345" indent="-80645">
              <a:lnSpc>
                <a:spcPct val="100000"/>
              </a:lnSpc>
              <a:spcBef>
                <a:spcPts val="320"/>
              </a:spcBef>
              <a:buChar char="•"/>
              <a:tabLst>
                <a:tab pos="93345" algn="l"/>
              </a:tabLst>
            </a:pPr>
            <a:r>
              <a:rPr sz="1150" dirty="0">
                <a:solidFill>
                  <a:srgbClr val="231F20"/>
                </a:solidFill>
                <a:latin typeface="Montserrat"/>
                <a:cs typeface="Montserrat"/>
              </a:rPr>
              <a:t>Studying</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my</a:t>
            </a:r>
            <a:r>
              <a:rPr sz="1150" spc="-10" dirty="0">
                <a:solidFill>
                  <a:srgbClr val="231F20"/>
                </a:solidFill>
                <a:latin typeface="Montserrat"/>
                <a:cs typeface="Montserrat"/>
              </a:rPr>
              <a:t> future</a:t>
            </a:r>
            <a:endParaRPr sz="1150" dirty="0">
              <a:latin typeface="Montserrat"/>
              <a:cs typeface="Montserrat"/>
            </a:endParaRPr>
          </a:p>
          <a:p>
            <a:pPr marL="93345" indent="-80645">
              <a:lnSpc>
                <a:spcPct val="100000"/>
              </a:lnSpc>
              <a:spcBef>
                <a:spcPts val="320"/>
              </a:spcBef>
              <a:buChar char="•"/>
              <a:tabLst>
                <a:tab pos="93345" algn="l"/>
              </a:tabLst>
            </a:pPr>
            <a:r>
              <a:rPr sz="1150" spc="-10" dirty="0">
                <a:solidFill>
                  <a:srgbClr val="231F20"/>
                </a:solidFill>
                <a:latin typeface="Montserrat"/>
                <a:cs typeface="Montserrat"/>
              </a:rPr>
              <a:t>Travel</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tourism</a:t>
            </a:r>
            <a:endParaRPr sz="1150" dirty="0">
              <a:latin typeface="Montserrat"/>
              <a:cs typeface="Montserrat"/>
            </a:endParaRPr>
          </a:p>
          <a:p>
            <a:pPr marL="12700" marR="111760">
              <a:lnSpc>
                <a:spcPct val="123200"/>
              </a:lnSpc>
            </a:pPr>
            <a:r>
              <a:rPr sz="1150" dirty="0">
                <a:solidFill>
                  <a:srgbClr val="231F20"/>
                </a:solidFill>
                <a:latin typeface="Montserrat"/>
                <a:cs typeface="Montserrat"/>
              </a:rPr>
              <a:t>Lessons</a:t>
            </a:r>
            <a:r>
              <a:rPr sz="1150" spc="-30"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planned</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spc="-10" dirty="0">
                <a:solidFill>
                  <a:srgbClr val="231F20"/>
                </a:solidFill>
                <a:latin typeface="Montserrat"/>
                <a:cs typeface="Montserrat"/>
              </a:rPr>
              <a:t>cover</a:t>
            </a:r>
            <a:r>
              <a:rPr sz="1150" spc="-25" dirty="0">
                <a:solidFill>
                  <a:srgbClr val="231F20"/>
                </a:solidFill>
                <a:latin typeface="Montserrat"/>
                <a:cs typeface="Montserrat"/>
              </a:rPr>
              <a:t> </a:t>
            </a:r>
            <a:r>
              <a:rPr sz="1150" dirty="0">
                <a:solidFill>
                  <a:srgbClr val="231F20"/>
                </a:solidFill>
                <a:latin typeface="Montserrat"/>
                <a:cs typeface="Montserrat"/>
              </a:rPr>
              <a:t>all</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including</a:t>
            </a:r>
            <a:r>
              <a:rPr sz="1150" spc="-30" dirty="0">
                <a:solidFill>
                  <a:srgbClr val="231F20"/>
                </a:solidFill>
                <a:latin typeface="Montserrat"/>
                <a:cs typeface="Montserrat"/>
              </a:rPr>
              <a:t> </a:t>
            </a:r>
            <a:r>
              <a:rPr sz="1150" dirty="0">
                <a:solidFill>
                  <a:srgbClr val="231F20"/>
                </a:solidFill>
                <a:latin typeface="Montserrat"/>
                <a:cs typeface="Montserrat"/>
              </a:rPr>
              <a:t>Spanish</a:t>
            </a:r>
            <a:r>
              <a:rPr sz="1150" spc="-25" dirty="0">
                <a:solidFill>
                  <a:srgbClr val="231F20"/>
                </a:solidFill>
                <a:latin typeface="Montserrat"/>
                <a:cs typeface="Montserrat"/>
              </a:rPr>
              <a:t> </a:t>
            </a:r>
            <a:r>
              <a:rPr sz="1150" dirty="0">
                <a:solidFill>
                  <a:srgbClr val="231F20"/>
                </a:solidFill>
                <a:latin typeface="Montserrat"/>
                <a:cs typeface="Montserrat"/>
              </a:rPr>
              <a:t>speaking</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opportunities</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spc="-20" dirty="0">
                <a:solidFill>
                  <a:srgbClr val="231F20"/>
                </a:solidFill>
                <a:latin typeface="Montserrat"/>
                <a:cs typeface="Montserrat"/>
              </a:rPr>
              <a:t>read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listen</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authentic</a:t>
            </a:r>
            <a:r>
              <a:rPr sz="1150" spc="-30" dirty="0">
                <a:solidFill>
                  <a:srgbClr val="231F20"/>
                </a:solidFill>
                <a:latin typeface="Montserrat"/>
                <a:cs typeface="Montserrat"/>
              </a:rPr>
              <a:t> </a:t>
            </a:r>
            <a:r>
              <a:rPr sz="1150" spc="-10" dirty="0">
                <a:solidFill>
                  <a:srgbClr val="231F20"/>
                </a:solidFill>
                <a:latin typeface="Montserrat"/>
                <a:cs typeface="Montserrat"/>
              </a:rPr>
              <a:t>materials.</a:t>
            </a:r>
            <a:endParaRPr sz="1150" dirty="0">
              <a:latin typeface="Montserrat"/>
              <a:cs typeface="Montserrat"/>
            </a:endParaRPr>
          </a:p>
          <a:p>
            <a:pPr>
              <a:lnSpc>
                <a:spcPct val="100000"/>
              </a:lnSpc>
              <a:spcBef>
                <a:spcPts val="615"/>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dirty="0">
              <a:latin typeface="Montserrat"/>
              <a:cs typeface="Montserrat"/>
            </a:endParaRPr>
          </a:p>
          <a:p>
            <a:pPr marL="240665" indent="-227965">
              <a:lnSpc>
                <a:spcPct val="100000"/>
              </a:lnSpc>
              <a:spcBef>
                <a:spcPts val="320"/>
              </a:spcBef>
              <a:buChar char="•"/>
              <a:tabLst>
                <a:tab pos="240665" algn="l"/>
              </a:tabLst>
            </a:pPr>
            <a:r>
              <a:rPr sz="1150" dirty="0">
                <a:solidFill>
                  <a:srgbClr val="231F20"/>
                </a:solidFill>
                <a:latin typeface="Montserrat"/>
                <a:cs typeface="Montserrat"/>
              </a:rPr>
              <a:t>Three</a:t>
            </a:r>
            <a:r>
              <a:rPr sz="1150" spc="-15" dirty="0">
                <a:solidFill>
                  <a:srgbClr val="231F20"/>
                </a:solidFill>
                <a:latin typeface="Montserrat"/>
                <a:cs typeface="Montserrat"/>
              </a:rPr>
              <a:t> </a:t>
            </a:r>
            <a:r>
              <a:rPr sz="1150" spc="-10" dirty="0">
                <a:solidFill>
                  <a:srgbClr val="231F20"/>
                </a:solidFill>
                <a:latin typeface="Montserrat"/>
                <a:cs typeface="Montserrat"/>
              </a:rPr>
              <a:t>externally-examined</a:t>
            </a:r>
            <a:r>
              <a:rPr sz="1150" spc="-15" dirty="0">
                <a:solidFill>
                  <a:srgbClr val="231F20"/>
                </a:solidFill>
                <a:latin typeface="Montserrat"/>
                <a:cs typeface="Montserrat"/>
              </a:rPr>
              <a:t> </a:t>
            </a:r>
            <a:r>
              <a:rPr sz="1150" dirty="0">
                <a:solidFill>
                  <a:srgbClr val="231F20"/>
                </a:solidFill>
                <a:latin typeface="Montserrat"/>
                <a:cs typeface="Montserrat"/>
              </a:rPr>
              <a:t>papers</a:t>
            </a:r>
            <a:r>
              <a:rPr sz="1150" spc="-15" dirty="0">
                <a:solidFill>
                  <a:srgbClr val="231F20"/>
                </a:solidFill>
                <a:latin typeface="Montserrat"/>
                <a:cs typeface="Montserrat"/>
              </a:rPr>
              <a:t> </a:t>
            </a:r>
            <a:r>
              <a:rPr sz="1150" dirty="0">
                <a:solidFill>
                  <a:srgbClr val="231F20"/>
                </a:solidFill>
                <a:latin typeface="Montserrat"/>
                <a:cs typeface="Montserrat"/>
              </a:rPr>
              <a:t>assessing</a:t>
            </a:r>
            <a:r>
              <a:rPr sz="1150" spc="-15" dirty="0">
                <a:solidFill>
                  <a:srgbClr val="231F20"/>
                </a:solidFill>
                <a:latin typeface="Montserrat"/>
                <a:cs typeface="Montserrat"/>
              </a:rPr>
              <a:t> </a:t>
            </a:r>
            <a:r>
              <a:rPr sz="1150" spc="-10" dirty="0">
                <a:solidFill>
                  <a:srgbClr val="231F20"/>
                </a:solidFill>
                <a:latin typeface="Montserrat"/>
                <a:cs typeface="Montserrat"/>
              </a:rPr>
              <a:t>separately</a:t>
            </a:r>
            <a:r>
              <a:rPr sz="1150" spc="-15" dirty="0">
                <a:solidFill>
                  <a:srgbClr val="231F20"/>
                </a:solidFill>
                <a:latin typeface="Montserrat"/>
                <a:cs typeface="Montserrat"/>
              </a:rPr>
              <a:t> </a:t>
            </a:r>
            <a:r>
              <a:rPr sz="1150" spc="-10" dirty="0">
                <a:solidFill>
                  <a:srgbClr val="231F20"/>
                </a:solidFill>
                <a:latin typeface="Montserrat"/>
                <a:cs typeface="Montserrat"/>
              </a:rPr>
              <a:t>listening,</a:t>
            </a:r>
            <a:r>
              <a:rPr sz="1150" spc="-15" dirty="0">
                <a:solidFill>
                  <a:srgbClr val="231F20"/>
                </a:solidFill>
                <a:latin typeface="Montserrat"/>
                <a:cs typeface="Montserrat"/>
              </a:rPr>
              <a:t> </a:t>
            </a:r>
            <a:r>
              <a:rPr sz="1150" dirty="0">
                <a:solidFill>
                  <a:srgbClr val="231F20"/>
                </a:solidFill>
                <a:latin typeface="Montserrat"/>
                <a:cs typeface="Montserrat"/>
              </a:rPr>
              <a:t>reading</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writing</a:t>
            </a:r>
            <a:endParaRPr sz="1150" dirty="0">
              <a:latin typeface="Montserrat"/>
              <a:cs typeface="Montserrat"/>
            </a:endParaRPr>
          </a:p>
          <a:p>
            <a:pPr marL="240665" indent="-227965">
              <a:lnSpc>
                <a:spcPct val="100000"/>
              </a:lnSpc>
              <a:spcBef>
                <a:spcPts val="320"/>
              </a:spcBef>
              <a:buChar char="•"/>
              <a:tabLst>
                <a:tab pos="240665" algn="l"/>
              </a:tabLst>
            </a:pPr>
            <a:r>
              <a:rPr sz="1150" dirty="0">
                <a:solidFill>
                  <a:srgbClr val="231F20"/>
                </a:solidFill>
                <a:latin typeface="Montserrat"/>
                <a:cs typeface="Montserrat"/>
              </a:rPr>
              <a:t>One</a:t>
            </a:r>
            <a:r>
              <a:rPr sz="1150" spc="-35" dirty="0">
                <a:solidFill>
                  <a:srgbClr val="231F20"/>
                </a:solidFill>
                <a:latin typeface="Montserrat"/>
                <a:cs typeface="Montserrat"/>
              </a:rPr>
              <a:t> </a:t>
            </a:r>
            <a:r>
              <a:rPr sz="1150" dirty="0">
                <a:solidFill>
                  <a:srgbClr val="231F20"/>
                </a:solidFill>
                <a:latin typeface="Montserrat"/>
                <a:cs typeface="Montserrat"/>
              </a:rPr>
              <a:t>speaking</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30" dirty="0">
                <a:solidFill>
                  <a:srgbClr val="231F20"/>
                </a:solidFill>
                <a:latin typeface="Montserrat"/>
                <a:cs typeface="Montserrat"/>
              </a:rPr>
              <a:t> </a:t>
            </a:r>
            <a:r>
              <a:rPr sz="1150" dirty="0">
                <a:solidFill>
                  <a:srgbClr val="231F20"/>
                </a:solidFill>
                <a:latin typeface="Montserrat"/>
                <a:cs typeface="Montserrat"/>
              </a:rPr>
              <a:t>set</a:t>
            </a:r>
            <a:r>
              <a:rPr sz="1150" spc="-35" dirty="0">
                <a:solidFill>
                  <a:srgbClr val="231F20"/>
                </a:solidFill>
                <a:latin typeface="Montserrat"/>
                <a:cs typeface="Montserrat"/>
              </a:rPr>
              <a:t> </a:t>
            </a:r>
            <a:r>
              <a:rPr sz="1150" dirty="0">
                <a:solidFill>
                  <a:srgbClr val="231F20"/>
                </a:solidFill>
                <a:latin typeface="Montserrat"/>
                <a:cs typeface="Montserrat"/>
              </a:rPr>
              <a:t>by</a:t>
            </a:r>
            <a:r>
              <a:rPr sz="1150" spc="-30" dirty="0">
                <a:solidFill>
                  <a:srgbClr val="231F20"/>
                </a:solidFill>
                <a:latin typeface="Montserrat"/>
                <a:cs typeface="Montserrat"/>
              </a:rPr>
              <a:t> </a:t>
            </a:r>
            <a:r>
              <a:rPr sz="1150" dirty="0">
                <a:solidFill>
                  <a:srgbClr val="231F20"/>
                </a:solidFill>
                <a:latin typeface="Montserrat"/>
                <a:cs typeface="Montserrat"/>
              </a:rPr>
              <a:t>Pearson</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5" dirty="0">
                <a:solidFill>
                  <a:srgbClr val="231F20"/>
                </a:solidFill>
                <a:latin typeface="Montserrat"/>
                <a:cs typeface="Montserrat"/>
              </a:rPr>
              <a:t> </a:t>
            </a:r>
            <a:r>
              <a:rPr sz="1150" dirty="0">
                <a:solidFill>
                  <a:srgbClr val="231F20"/>
                </a:solidFill>
                <a:latin typeface="Montserrat"/>
                <a:cs typeface="Montserrat"/>
              </a:rPr>
              <a:t>conducted</a:t>
            </a:r>
            <a:r>
              <a:rPr sz="1150" spc="-30" dirty="0">
                <a:solidFill>
                  <a:srgbClr val="231F20"/>
                </a:solidFill>
                <a:latin typeface="Montserrat"/>
                <a:cs typeface="Montserrat"/>
              </a:rPr>
              <a:t> </a:t>
            </a:r>
            <a:r>
              <a:rPr sz="1150" dirty="0">
                <a:solidFill>
                  <a:srgbClr val="231F20"/>
                </a:solidFill>
                <a:latin typeface="Montserrat"/>
                <a:cs typeface="Montserrat"/>
              </a:rPr>
              <a:t>by</a:t>
            </a:r>
            <a:r>
              <a:rPr sz="1150" spc="-30" dirty="0">
                <a:solidFill>
                  <a:srgbClr val="231F20"/>
                </a:solidFill>
                <a:latin typeface="Montserrat"/>
                <a:cs typeface="Montserrat"/>
              </a:rPr>
              <a:t> </a:t>
            </a:r>
            <a:r>
              <a:rPr sz="1150" dirty="0">
                <a:solidFill>
                  <a:srgbClr val="231F20"/>
                </a:solidFill>
                <a:latin typeface="Montserrat"/>
                <a:cs typeface="Montserrat"/>
              </a:rPr>
              <a:t>a</a:t>
            </a:r>
            <a:r>
              <a:rPr sz="1150" spc="-30" dirty="0">
                <a:solidFill>
                  <a:srgbClr val="231F20"/>
                </a:solidFill>
                <a:latin typeface="Montserrat"/>
                <a:cs typeface="Montserrat"/>
              </a:rPr>
              <a:t> </a:t>
            </a:r>
            <a:r>
              <a:rPr sz="1150" spc="-10" dirty="0">
                <a:solidFill>
                  <a:srgbClr val="231F20"/>
                </a:solidFill>
                <a:latin typeface="Montserrat"/>
                <a:cs typeface="Montserrat"/>
              </a:rPr>
              <a:t>teacher.</a:t>
            </a:r>
            <a:endParaRPr sz="1150" dirty="0">
              <a:latin typeface="Montserrat"/>
              <a:cs typeface="Montserrat"/>
            </a:endParaRPr>
          </a:p>
          <a:p>
            <a:pPr marL="240665" indent="-227965">
              <a:lnSpc>
                <a:spcPct val="100000"/>
              </a:lnSpc>
              <a:spcBef>
                <a:spcPts val="320"/>
              </a:spcBef>
              <a:buChar char="•"/>
              <a:tabLst>
                <a:tab pos="240665" algn="l"/>
              </a:tabLst>
            </a:pPr>
            <a:r>
              <a:rPr sz="1150" dirty="0">
                <a:solidFill>
                  <a:srgbClr val="231F20"/>
                </a:solidFill>
                <a:latin typeface="Montserrat"/>
                <a:cs typeface="Montserrat"/>
              </a:rPr>
              <a:t>Each</a:t>
            </a:r>
            <a:r>
              <a:rPr sz="1150" spc="-25" dirty="0">
                <a:solidFill>
                  <a:srgbClr val="231F20"/>
                </a:solidFill>
                <a:latin typeface="Montserrat"/>
                <a:cs typeface="Montserrat"/>
              </a:rPr>
              <a:t> </a:t>
            </a:r>
            <a:r>
              <a:rPr sz="1150" dirty="0">
                <a:solidFill>
                  <a:srgbClr val="231F20"/>
                </a:solidFill>
                <a:latin typeface="Montserrat"/>
                <a:cs typeface="Montserrat"/>
              </a:rPr>
              <a:t>exam</a:t>
            </a:r>
            <a:r>
              <a:rPr sz="1150" spc="-25" dirty="0">
                <a:solidFill>
                  <a:srgbClr val="231F20"/>
                </a:solidFill>
                <a:latin typeface="Montserrat"/>
                <a:cs typeface="Montserrat"/>
              </a:rPr>
              <a:t> </a:t>
            </a:r>
            <a:r>
              <a:rPr sz="1150" dirty="0">
                <a:solidFill>
                  <a:srgbClr val="231F20"/>
                </a:solidFill>
                <a:latin typeface="Montserrat"/>
                <a:cs typeface="Montserrat"/>
              </a:rPr>
              <a:t>is</a:t>
            </a:r>
            <a:r>
              <a:rPr sz="1150" spc="-25" dirty="0">
                <a:solidFill>
                  <a:srgbClr val="231F20"/>
                </a:solidFill>
                <a:latin typeface="Montserrat"/>
                <a:cs typeface="Montserrat"/>
              </a:rPr>
              <a:t> </a:t>
            </a:r>
            <a:r>
              <a:rPr sz="1150" dirty="0">
                <a:solidFill>
                  <a:srgbClr val="231F20"/>
                </a:solidFill>
                <a:latin typeface="Montserrat"/>
                <a:cs typeface="Montserrat"/>
              </a:rPr>
              <a:t>worth</a:t>
            </a:r>
            <a:r>
              <a:rPr sz="1150" spc="-20" dirty="0">
                <a:solidFill>
                  <a:srgbClr val="231F20"/>
                </a:solidFill>
                <a:latin typeface="Montserrat"/>
                <a:cs typeface="Montserrat"/>
              </a:rPr>
              <a:t> </a:t>
            </a:r>
            <a:r>
              <a:rPr sz="1150" dirty="0">
                <a:solidFill>
                  <a:srgbClr val="231F20"/>
                </a:solidFill>
                <a:latin typeface="Montserrat"/>
                <a:cs typeface="Montserrat"/>
              </a:rPr>
              <a:t>25%</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10" dirty="0">
                <a:solidFill>
                  <a:srgbClr val="231F20"/>
                </a:solidFill>
                <a:latin typeface="Montserrat"/>
                <a:cs typeface="Montserrat"/>
              </a:rPr>
              <a:t>qualification</a:t>
            </a:r>
            <a:endParaRPr sz="1150" dirty="0">
              <a:latin typeface="Montserrat"/>
              <a:cs typeface="Montserrat"/>
            </a:endParaRPr>
          </a:p>
          <a:p>
            <a:pPr>
              <a:lnSpc>
                <a:spcPct val="100000"/>
              </a:lnSpc>
              <a:spcBef>
                <a:spcPts val="620"/>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marR="306070">
              <a:lnSpc>
                <a:spcPct val="123200"/>
              </a:lnSpc>
            </a:pP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Level</a:t>
            </a:r>
            <a:r>
              <a:rPr sz="1150" spc="-20" dirty="0">
                <a:solidFill>
                  <a:srgbClr val="231F20"/>
                </a:solidFill>
                <a:latin typeface="Montserrat"/>
                <a:cs typeface="Montserrat"/>
              </a:rPr>
              <a:t> </a:t>
            </a:r>
            <a:r>
              <a:rPr sz="1150" dirty="0">
                <a:solidFill>
                  <a:srgbClr val="231F20"/>
                </a:solidFill>
                <a:latin typeface="Montserrat"/>
                <a:cs typeface="Montserrat"/>
              </a:rPr>
              <a:t>Spanish,</a:t>
            </a:r>
            <a:r>
              <a:rPr sz="1150" spc="-25" dirty="0">
                <a:solidFill>
                  <a:srgbClr val="231F20"/>
                </a:solidFill>
                <a:latin typeface="Montserrat"/>
                <a:cs typeface="Montserrat"/>
              </a:rPr>
              <a:t> </a:t>
            </a:r>
            <a:r>
              <a:rPr sz="1150" dirty="0">
                <a:solidFill>
                  <a:srgbClr val="231F20"/>
                </a:solidFill>
                <a:latin typeface="Montserrat"/>
                <a:cs typeface="Montserrat"/>
              </a:rPr>
              <a:t>or</a:t>
            </a:r>
            <a:r>
              <a:rPr sz="1150" spc="-20" dirty="0">
                <a:solidFill>
                  <a:srgbClr val="231F20"/>
                </a:solidFill>
                <a:latin typeface="Montserrat"/>
                <a:cs typeface="Montserrat"/>
              </a:rPr>
              <a:t> </a:t>
            </a:r>
            <a:r>
              <a:rPr sz="1150" dirty="0">
                <a:solidFill>
                  <a:srgbClr val="231F20"/>
                </a:solidFill>
                <a:latin typeface="Montserrat"/>
                <a:cs typeface="Montserrat"/>
              </a:rPr>
              <a:t>you</a:t>
            </a:r>
            <a:r>
              <a:rPr sz="1150" spc="-25" dirty="0">
                <a:solidFill>
                  <a:srgbClr val="231F20"/>
                </a:solidFill>
                <a:latin typeface="Montserrat"/>
                <a:cs typeface="Montserrat"/>
              </a:rPr>
              <a:t> </a:t>
            </a:r>
            <a:r>
              <a:rPr sz="1150" dirty="0">
                <a:solidFill>
                  <a:srgbClr val="231F20"/>
                </a:solidFill>
                <a:latin typeface="Montserrat"/>
                <a:cs typeface="Montserrat"/>
              </a:rPr>
              <a:t>can</a:t>
            </a:r>
            <a:r>
              <a:rPr sz="1150" spc="-20" dirty="0">
                <a:solidFill>
                  <a:srgbClr val="231F20"/>
                </a:solidFill>
                <a:latin typeface="Montserrat"/>
                <a:cs typeface="Montserrat"/>
              </a:rPr>
              <a:t> </a:t>
            </a:r>
            <a:r>
              <a:rPr sz="1150" dirty="0">
                <a:solidFill>
                  <a:srgbClr val="231F20"/>
                </a:solidFill>
                <a:latin typeface="Montserrat"/>
                <a:cs typeface="Montserrat"/>
              </a:rPr>
              <a:t>pick</a:t>
            </a:r>
            <a:r>
              <a:rPr sz="1150" spc="-20" dirty="0">
                <a:solidFill>
                  <a:srgbClr val="231F20"/>
                </a:solidFill>
                <a:latin typeface="Montserrat"/>
                <a:cs typeface="Montserrat"/>
              </a:rPr>
              <a:t> </a:t>
            </a:r>
            <a:r>
              <a:rPr sz="1150" dirty="0">
                <a:solidFill>
                  <a:srgbClr val="231F20"/>
                </a:solidFill>
                <a:latin typeface="Montserrat"/>
                <a:cs typeface="Montserrat"/>
              </a:rPr>
              <a:t>up</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new</a:t>
            </a:r>
            <a:r>
              <a:rPr sz="1150" spc="-25" dirty="0">
                <a:solidFill>
                  <a:srgbClr val="231F20"/>
                </a:solidFill>
                <a:latin typeface="Montserrat"/>
                <a:cs typeface="Montserrat"/>
              </a:rPr>
              <a:t> </a:t>
            </a:r>
            <a:r>
              <a:rPr sz="1150" dirty="0">
                <a:solidFill>
                  <a:srgbClr val="231F20"/>
                </a:solidFill>
                <a:latin typeface="Montserrat"/>
                <a:cs typeface="Montserrat"/>
              </a:rPr>
              <a:t>language</a:t>
            </a:r>
            <a:r>
              <a:rPr sz="1150" spc="-20" dirty="0">
                <a:solidFill>
                  <a:srgbClr val="231F20"/>
                </a:solidFill>
                <a:latin typeface="Montserrat"/>
                <a:cs typeface="Montserrat"/>
              </a:rPr>
              <a:t> </a:t>
            </a:r>
            <a:r>
              <a:rPr sz="1150" dirty="0">
                <a:solidFill>
                  <a:srgbClr val="231F20"/>
                </a:solidFill>
                <a:latin typeface="Montserrat"/>
                <a:cs typeface="Montserrat"/>
              </a:rPr>
              <a:t>or</a:t>
            </a:r>
            <a:r>
              <a:rPr sz="1150" spc="-25" dirty="0">
                <a:solidFill>
                  <a:srgbClr val="231F20"/>
                </a:solidFill>
                <a:latin typeface="Montserrat"/>
                <a:cs typeface="Montserrat"/>
              </a:rPr>
              <a:t> </a:t>
            </a:r>
            <a:r>
              <a:rPr sz="1150" dirty="0">
                <a:solidFill>
                  <a:srgbClr val="231F20"/>
                </a:solidFill>
                <a:latin typeface="Montserrat"/>
                <a:cs typeface="Montserrat"/>
              </a:rPr>
              <a:t>continue</a:t>
            </a:r>
            <a:r>
              <a:rPr sz="1150" spc="-20" dirty="0">
                <a:solidFill>
                  <a:srgbClr val="231F20"/>
                </a:solidFill>
                <a:latin typeface="Montserrat"/>
                <a:cs typeface="Montserrat"/>
              </a:rPr>
              <a:t> </a:t>
            </a:r>
            <a:r>
              <a:rPr sz="1150" dirty="0">
                <a:solidFill>
                  <a:srgbClr val="231F20"/>
                </a:solidFill>
                <a:latin typeface="Montserrat"/>
                <a:cs typeface="Montserrat"/>
              </a:rPr>
              <a:t>with</a:t>
            </a:r>
            <a:r>
              <a:rPr sz="1150" spc="-20" dirty="0">
                <a:solidFill>
                  <a:srgbClr val="231F20"/>
                </a:solidFill>
                <a:latin typeface="Montserrat"/>
                <a:cs typeface="Montserrat"/>
              </a:rPr>
              <a:t> </a:t>
            </a:r>
            <a:r>
              <a:rPr sz="1150" dirty="0">
                <a:solidFill>
                  <a:srgbClr val="231F20"/>
                </a:solidFill>
                <a:latin typeface="Montserrat"/>
                <a:cs typeface="Montserrat"/>
              </a:rPr>
              <a:t>Spanish</a:t>
            </a:r>
            <a:r>
              <a:rPr sz="1150" spc="-25" dirty="0">
                <a:solidFill>
                  <a:srgbClr val="231F20"/>
                </a:solidFill>
                <a:latin typeface="Montserrat"/>
                <a:cs typeface="Montserrat"/>
              </a:rPr>
              <a:t> </a:t>
            </a:r>
            <a:r>
              <a:rPr sz="1150" dirty="0">
                <a:solidFill>
                  <a:srgbClr val="231F20"/>
                </a:solidFill>
                <a:latin typeface="Montserrat"/>
                <a:cs typeface="Montserrat"/>
              </a:rPr>
              <a:t>alongside</a:t>
            </a:r>
            <a:r>
              <a:rPr sz="1150" spc="-20" dirty="0">
                <a:solidFill>
                  <a:srgbClr val="231F20"/>
                </a:solidFill>
                <a:latin typeface="Montserrat"/>
                <a:cs typeface="Montserrat"/>
              </a:rPr>
              <a:t> </a:t>
            </a:r>
            <a:r>
              <a:rPr sz="1150" spc="-50" dirty="0">
                <a:solidFill>
                  <a:srgbClr val="231F20"/>
                </a:solidFill>
                <a:latin typeface="Montserrat"/>
                <a:cs typeface="Montserrat"/>
              </a:rPr>
              <a:t>a </a:t>
            </a:r>
            <a:r>
              <a:rPr sz="1150" dirty="0">
                <a:solidFill>
                  <a:srgbClr val="231F20"/>
                </a:solidFill>
                <a:latin typeface="Montserrat"/>
                <a:cs typeface="Montserrat"/>
              </a:rPr>
              <a:t>degree</a:t>
            </a:r>
            <a:r>
              <a:rPr sz="1150" spc="-30" dirty="0">
                <a:solidFill>
                  <a:srgbClr val="231F20"/>
                </a:solidFill>
                <a:latin typeface="Montserrat"/>
                <a:cs typeface="Montserrat"/>
              </a:rPr>
              <a:t> </a:t>
            </a:r>
            <a:r>
              <a:rPr sz="1150" dirty="0">
                <a:solidFill>
                  <a:srgbClr val="231F20"/>
                </a:solidFill>
                <a:latin typeface="Montserrat"/>
                <a:cs typeface="Montserrat"/>
              </a:rPr>
              <a:t>at</a:t>
            </a:r>
            <a:r>
              <a:rPr sz="1150" spc="-30" dirty="0">
                <a:solidFill>
                  <a:srgbClr val="231F20"/>
                </a:solidFill>
                <a:latin typeface="Montserrat"/>
                <a:cs typeface="Montserrat"/>
              </a:rPr>
              <a:t> </a:t>
            </a:r>
            <a:r>
              <a:rPr sz="1150" spc="-10" dirty="0">
                <a:solidFill>
                  <a:srgbClr val="231F20"/>
                </a:solidFill>
                <a:latin typeface="Montserrat"/>
                <a:cs typeface="Montserrat"/>
              </a:rPr>
              <a:t>university.</a:t>
            </a:r>
            <a:endParaRPr sz="1150" dirty="0">
              <a:latin typeface="Montserrat"/>
              <a:cs typeface="Montserrat"/>
            </a:endParaRPr>
          </a:p>
          <a:p>
            <a:pPr>
              <a:lnSpc>
                <a:spcPct val="100000"/>
              </a:lnSpc>
              <a:spcBef>
                <a:spcPts val="6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a:p>
            <a:pPr marL="12700" marR="655955">
              <a:lnSpc>
                <a:spcPct val="123200"/>
              </a:lnSpc>
            </a:pPr>
            <a:r>
              <a:rPr sz="1150" dirty="0">
                <a:solidFill>
                  <a:srgbClr val="231F20"/>
                </a:solidFill>
                <a:latin typeface="Montserrat"/>
                <a:cs typeface="Montserrat"/>
              </a:rPr>
              <a:t>Specialist</a:t>
            </a:r>
            <a:r>
              <a:rPr sz="1150" spc="-20" dirty="0">
                <a:solidFill>
                  <a:srgbClr val="231F20"/>
                </a:solidFill>
                <a:latin typeface="Montserrat"/>
                <a:cs typeface="Montserrat"/>
              </a:rPr>
              <a:t> </a:t>
            </a:r>
            <a:r>
              <a:rPr sz="1150" dirty="0">
                <a:solidFill>
                  <a:srgbClr val="231F20"/>
                </a:solidFill>
                <a:latin typeface="Montserrat"/>
                <a:cs typeface="Montserrat"/>
              </a:rPr>
              <a:t>language</a:t>
            </a:r>
            <a:r>
              <a:rPr sz="1150" spc="-15" dirty="0">
                <a:solidFill>
                  <a:srgbClr val="231F20"/>
                </a:solidFill>
                <a:latin typeface="Montserrat"/>
                <a:cs typeface="Montserrat"/>
              </a:rPr>
              <a:t> </a:t>
            </a:r>
            <a:r>
              <a:rPr sz="1150" dirty="0">
                <a:solidFill>
                  <a:srgbClr val="231F20"/>
                </a:solidFill>
                <a:latin typeface="Montserrat"/>
                <a:cs typeface="Montserrat"/>
              </a:rPr>
              <a:t>occupations</a:t>
            </a:r>
            <a:r>
              <a:rPr sz="1150" spc="-15" dirty="0">
                <a:solidFill>
                  <a:srgbClr val="231F20"/>
                </a:solidFill>
                <a:latin typeface="Montserrat"/>
                <a:cs typeface="Montserrat"/>
              </a:rPr>
              <a:t> </a:t>
            </a:r>
            <a:r>
              <a:rPr sz="1150" dirty="0">
                <a:solidFill>
                  <a:srgbClr val="231F20"/>
                </a:solidFill>
                <a:latin typeface="Montserrat"/>
                <a:cs typeface="Montserrat"/>
              </a:rPr>
              <a:t>-</a:t>
            </a:r>
            <a:r>
              <a:rPr sz="1150" spc="-15" dirty="0">
                <a:solidFill>
                  <a:srgbClr val="231F20"/>
                </a:solidFill>
                <a:latin typeface="Montserrat"/>
                <a:cs typeface="Montserrat"/>
              </a:rPr>
              <a:t> </a:t>
            </a:r>
            <a:r>
              <a:rPr sz="1150" dirty="0">
                <a:solidFill>
                  <a:srgbClr val="231F20"/>
                </a:solidFill>
                <a:latin typeface="Montserrat"/>
                <a:cs typeface="Montserrat"/>
              </a:rPr>
              <a:t>Translating,</a:t>
            </a:r>
            <a:r>
              <a:rPr sz="1150" spc="-20" dirty="0">
                <a:solidFill>
                  <a:srgbClr val="231F20"/>
                </a:solidFill>
                <a:latin typeface="Montserrat"/>
                <a:cs typeface="Montserrat"/>
              </a:rPr>
              <a:t> </a:t>
            </a:r>
            <a:r>
              <a:rPr sz="1150" spc="-10" dirty="0">
                <a:solidFill>
                  <a:srgbClr val="231F20"/>
                </a:solidFill>
                <a:latin typeface="Montserrat"/>
                <a:cs typeface="Montserrat"/>
              </a:rPr>
              <a:t>interpreting,</a:t>
            </a:r>
            <a:r>
              <a:rPr sz="1150" spc="-15" dirty="0">
                <a:solidFill>
                  <a:srgbClr val="231F20"/>
                </a:solidFill>
                <a:latin typeface="Montserrat"/>
                <a:cs typeface="Montserrat"/>
              </a:rPr>
              <a:t> </a:t>
            </a:r>
            <a:r>
              <a:rPr sz="1150" dirty="0">
                <a:solidFill>
                  <a:srgbClr val="231F20"/>
                </a:solidFill>
                <a:latin typeface="Montserrat"/>
                <a:cs typeface="Montserrat"/>
              </a:rPr>
              <a:t>language</a:t>
            </a:r>
            <a:r>
              <a:rPr sz="1150" spc="-15" dirty="0">
                <a:solidFill>
                  <a:srgbClr val="231F20"/>
                </a:solidFill>
                <a:latin typeface="Montserrat"/>
                <a:cs typeface="Montserrat"/>
              </a:rPr>
              <a:t> </a:t>
            </a:r>
            <a:r>
              <a:rPr sz="1150" spc="-10" dirty="0">
                <a:solidFill>
                  <a:srgbClr val="231F20"/>
                </a:solidFill>
                <a:latin typeface="Montserrat"/>
                <a:cs typeface="Montserrat"/>
              </a:rPr>
              <a:t>teaching,</a:t>
            </a:r>
            <a:r>
              <a:rPr sz="1150" spc="-15" dirty="0">
                <a:solidFill>
                  <a:srgbClr val="231F20"/>
                </a:solidFill>
                <a:latin typeface="Montserrat"/>
                <a:cs typeface="Montserrat"/>
              </a:rPr>
              <a:t> </a:t>
            </a:r>
            <a:r>
              <a:rPr sz="1150" spc="-20" dirty="0">
                <a:solidFill>
                  <a:srgbClr val="231F20"/>
                </a:solidFill>
                <a:latin typeface="Montserrat"/>
                <a:cs typeface="Montserrat"/>
              </a:rPr>
              <a:t>film </a:t>
            </a:r>
            <a:r>
              <a:rPr sz="1150" dirty="0">
                <a:solidFill>
                  <a:srgbClr val="231F20"/>
                </a:solidFill>
                <a:latin typeface="Montserrat"/>
                <a:cs typeface="Montserrat"/>
              </a:rPr>
              <a:t>subtitling,</a:t>
            </a:r>
            <a:r>
              <a:rPr sz="1150" spc="-20" dirty="0">
                <a:solidFill>
                  <a:srgbClr val="231F20"/>
                </a:solidFill>
                <a:latin typeface="Montserrat"/>
                <a:cs typeface="Montserrat"/>
              </a:rPr>
              <a:t> </a:t>
            </a:r>
            <a:r>
              <a:rPr sz="1150" dirty="0">
                <a:solidFill>
                  <a:srgbClr val="231F20"/>
                </a:solidFill>
                <a:latin typeface="Montserrat"/>
                <a:cs typeface="Montserrat"/>
              </a:rPr>
              <a:t>video</a:t>
            </a:r>
            <a:r>
              <a:rPr sz="1150" spc="-15" dirty="0">
                <a:solidFill>
                  <a:srgbClr val="231F20"/>
                </a:solidFill>
                <a:latin typeface="Montserrat"/>
                <a:cs typeface="Montserrat"/>
              </a:rPr>
              <a:t> </a:t>
            </a:r>
            <a:r>
              <a:rPr sz="1150" dirty="0">
                <a:solidFill>
                  <a:srgbClr val="231F20"/>
                </a:solidFill>
                <a:latin typeface="Montserrat"/>
                <a:cs typeface="Montserrat"/>
              </a:rPr>
              <a:t>game</a:t>
            </a:r>
            <a:r>
              <a:rPr sz="1150" spc="-20" dirty="0">
                <a:solidFill>
                  <a:srgbClr val="231F20"/>
                </a:solidFill>
                <a:latin typeface="Montserrat"/>
                <a:cs typeface="Montserrat"/>
              </a:rPr>
              <a:t> </a:t>
            </a:r>
            <a:r>
              <a:rPr sz="1150" dirty="0">
                <a:solidFill>
                  <a:srgbClr val="231F20"/>
                </a:solidFill>
                <a:latin typeface="Montserrat"/>
                <a:cs typeface="Montserrat"/>
              </a:rPr>
              <a:t>translation.</a:t>
            </a:r>
            <a:r>
              <a:rPr sz="1150" spc="-15" dirty="0">
                <a:solidFill>
                  <a:srgbClr val="231F20"/>
                </a:solidFill>
                <a:latin typeface="Montserrat"/>
                <a:cs typeface="Montserrat"/>
              </a:rPr>
              <a:t> </a:t>
            </a:r>
            <a:r>
              <a:rPr sz="1150" dirty="0">
                <a:solidFill>
                  <a:srgbClr val="231F20"/>
                </a:solidFill>
                <a:latin typeface="Montserrat"/>
                <a:cs typeface="Montserrat"/>
              </a:rPr>
              <a:t>Occupations</a:t>
            </a:r>
            <a:r>
              <a:rPr sz="1150" spc="-20" dirty="0">
                <a:solidFill>
                  <a:srgbClr val="231F20"/>
                </a:solidFill>
                <a:latin typeface="Montserrat"/>
                <a:cs typeface="Montserrat"/>
              </a:rPr>
              <a:t> </a:t>
            </a:r>
            <a:r>
              <a:rPr sz="1150" dirty="0">
                <a:solidFill>
                  <a:srgbClr val="231F20"/>
                </a:solidFill>
                <a:latin typeface="Montserrat"/>
                <a:cs typeface="Montserrat"/>
              </a:rPr>
              <a:t>with</a:t>
            </a:r>
            <a:r>
              <a:rPr sz="1150" spc="-15" dirty="0">
                <a:solidFill>
                  <a:srgbClr val="231F20"/>
                </a:solidFill>
                <a:latin typeface="Montserrat"/>
                <a:cs typeface="Montserrat"/>
              </a:rPr>
              <a:t> </a:t>
            </a:r>
            <a:r>
              <a:rPr sz="1150" dirty="0">
                <a:solidFill>
                  <a:srgbClr val="231F20"/>
                </a:solidFill>
                <a:latin typeface="Montserrat"/>
                <a:cs typeface="Montserrat"/>
              </a:rPr>
              <a:t>languages</a:t>
            </a:r>
            <a:r>
              <a:rPr sz="1150" spc="-15" dirty="0">
                <a:solidFill>
                  <a:srgbClr val="231F20"/>
                </a:solidFill>
                <a:latin typeface="Montserrat"/>
                <a:cs typeface="Montserrat"/>
              </a:rPr>
              <a:t> </a:t>
            </a:r>
            <a:r>
              <a:rPr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Journalist,</a:t>
            </a:r>
            <a:r>
              <a:rPr sz="1150" spc="-15" dirty="0">
                <a:solidFill>
                  <a:srgbClr val="231F20"/>
                </a:solidFill>
                <a:latin typeface="Montserrat"/>
                <a:cs typeface="Montserrat"/>
              </a:rPr>
              <a:t> </a:t>
            </a:r>
            <a:r>
              <a:rPr sz="1150" spc="-10" dirty="0">
                <a:solidFill>
                  <a:srgbClr val="231F20"/>
                </a:solidFill>
                <a:latin typeface="Montserrat"/>
                <a:cs typeface="Montserrat"/>
              </a:rPr>
              <a:t>market researcher,</a:t>
            </a:r>
            <a:r>
              <a:rPr sz="1150" spc="-30" dirty="0">
                <a:solidFill>
                  <a:srgbClr val="231F20"/>
                </a:solidFill>
                <a:latin typeface="Montserrat"/>
                <a:cs typeface="Montserrat"/>
              </a:rPr>
              <a:t> </a:t>
            </a:r>
            <a:r>
              <a:rPr sz="1150" dirty="0">
                <a:solidFill>
                  <a:srgbClr val="231F20"/>
                </a:solidFill>
                <a:latin typeface="Montserrat"/>
                <a:cs typeface="Montserrat"/>
              </a:rPr>
              <a:t>accountant,</a:t>
            </a:r>
            <a:r>
              <a:rPr sz="1150" spc="-25" dirty="0">
                <a:solidFill>
                  <a:srgbClr val="231F20"/>
                </a:solidFill>
                <a:latin typeface="Montserrat"/>
                <a:cs typeface="Montserrat"/>
              </a:rPr>
              <a:t> </a:t>
            </a:r>
            <a:r>
              <a:rPr sz="1150" dirty="0">
                <a:solidFill>
                  <a:srgbClr val="231F20"/>
                </a:solidFill>
                <a:latin typeface="Montserrat"/>
                <a:cs typeface="Montserrat"/>
              </a:rPr>
              <a:t>software</a:t>
            </a:r>
            <a:r>
              <a:rPr sz="1150" spc="-25" dirty="0">
                <a:solidFill>
                  <a:srgbClr val="231F20"/>
                </a:solidFill>
                <a:latin typeface="Montserrat"/>
                <a:cs typeface="Montserrat"/>
              </a:rPr>
              <a:t> </a:t>
            </a:r>
            <a:r>
              <a:rPr sz="1150" spc="-10" dirty="0">
                <a:solidFill>
                  <a:srgbClr val="231F20"/>
                </a:solidFill>
                <a:latin typeface="Montserrat"/>
                <a:cs typeface="Montserrat"/>
              </a:rPr>
              <a:t>developer</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engineer.</a:t>
            </a:r>
            <a:r>
              <a:rPr sz="1150" spc="-30" dirty="0">
                <a:solidFill>
                  <a:srgbClr val="231F20"/>
                </a:solidFill>
                <a:latin typeface="Montserrat"/>
                <a:cs typeface="Montserrat"/>
              </a:rPr>
              <a:t> </a:t>
            </a:r>
            <a:r>
              <a:rPr sz="1150" dirty="0">
                <a:solidFill>
                  <a:srgbClr val="231F20"/>
                </a:solidFill>
                <a:latin typeface="Montserrat"/>
                <a:cs typeface="Montserrat"/>
              </a:rPr>
              <a:t>Industry</a:t>
            </a:r>
            <a:r>
              <a:rPr sz="1150" spc="-25" dirty="0">
                <a:solidFill>
                  <a:srgbClr val="231F20"/>
                </a:solidFill>
                <a:latin typeface="Montserrat"/>
                <a:cs typeface="Montserrat"/>
              </a:rPr>
              <a:t> </a:t>
            </a:r>
            <a:r>
              <a:rPr sz="1150" dirty="0">
                <a:solidFill>
                  <a:srgbClr val="231F20"/>
                </a:solidFill>
                <a:latin typeface="Montserrat"/>
                <a:cs typeface="Montserrat"/>
              </a:rPr>
              <a:t>sectors</a:t>
            </a:r>
            <a:r>
              <a:rPr sz="1150" spc="-25"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spc="-20" dirty="0">
                <a:solidFill>
                  <a:srgbClr val="231F20"/>
                </a:solidFill>
                <a:latin typeface="Montserrat"/>
                <a:cs typeface="Montserrat"/>
              </a:rPr>
              <a:t>need </a:t>
            </a:r>
            <a:r>
              <a:rPr sz="1150" dirty="0">
                <a:solidFill>
                  <a:srgbClr val="231F20"/>
                </a:solidFill>
                <a:latin typeface="Montserrat"/>
                <a:cs typeface="Montserrat"/>
              </a:rPr>
              <a:t>languages</a:t>
            </a:r>
            <a:r>
              <a:rPr sz="1150" spc="-20" dirty="0">
                <a:solidFill>
                  <a:srgbClr val="231F20"/>
                </a:solidFill>
                <a:latin typeface="Montserrat"/>
                <a:cs typeface="Montserrat"/>
              </a:rPr>
              <a:t> </a:t>
            </a:r>
            <a:r>
              <a:rPr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Financial</a:t>
            </a:r>
            <a:r>
              <a:rPr sz="1150" spc="-20" dirty="0">
                <a:solidFill>
                  <a:srgbClr val="231F20"/>
                </a:solidFill>
                <a:latin typeface="Montserrat"/>
                <a:cs typeface="Montserrat"/>
              </a:rPr>
              <a:t> </a:t>
            </a:r>
            <a:r>
              <a:rPr sz="1150" dirty="0">
                <a:solidFill>
                  <a:srgbClr val="231F20"/>
                </a:solidFill>
                <a:latin typeface="Montserrat"/>
                <a:cs typeface="Montserrat"/>
              </a:rPr>
              <a:t>&amp;</a:t>
            </a:r>
            <a:r>
              <a:rPr sz="1150" spc="-20" dirty="0">
                <a:solidFill>
                  <a:srgbClr val="231F20"/>
                </a:solidFill>
                <a:latin typeface="Montserrat"/>
                <a:cs typeface="Montserrat"/>
              </a:rPr>
              <a:t> </a:t>
            </a: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dirty="0">
                <a:solidFill>
                  <a:srgbClr val="231F20"/>
                </a:solidFill>
                <a:latin typeface="Montserrat"/>
                <a:cs typeface="Montserrat"/>
              </a:rPr>
              <a:t>services,</a:t>
            </a:r>
            <a:r>
              <a:rPr sz="1150" spc="-20" dirty="0">
                <a:solidFill>
                  <a:srgbClr val="231F20"/>
                </a:solidFill>
                <a:latin typeface="Montserrat"/>
                <a:cs typeface="Montserrat"/>
              </a:rPr>
              <a:t> </a:t>
            </a:r>
            <a:r>
              <a:rPr sz="1150" spc="-10" dirty="0">
                <a:solidFill>
                  <a:srgbClr val="231F20"/>
                </a:solidFill>
                <a:latin typeface="Montserrat"/>
                <a:cs typeface="Montserrat"/>
              </a:rPr>
              <a:t>government</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civil</a:t>
            </a:r>
            <a:r>
              <a:rPr sz="1150" spc="-20" dirty="0">
                <a:solidFill>
                  <a:srgbClr val="231F20"/>
                </a:solidFill>
                <a:latin typeface="Montserrat"/>
                <a:cs typeface="Montserrat"/>
              </a:rPr>
              <a:t> </a:t>
            </a:r>
            <a:r>
              <a:rPr sz="1150" dirty="0">
                <a:solidFill>
                  <a:srgbClr val="231F20"/>
                </a:solidFill>
                <a:latin typeface="Montserrat"/>
                <a:cs typeface="Montserrat"/>
              </a:rPr>
              <a:t>service,</a:t>
            </a:r>
            <a:r>
              <a:rPr sz="1150" spc="-20" dirty="0">
                <a:solidFill>
                  <a:srgbClr val="231F20"/>
                </a:solidFill>
                <a:latin typeface="Montserrat"/>
                <a:cs typeface="Montserrat"/>
              </a:rPr>
              <a:t> </a:t>
            </a:r>
            <a:r>
              <a:rPr sz="1150" spc="-10" dirty="0">
                <a:solidFill>
                  <a:srgbClr val="231F20"/>
                </a:solidFill>
                <a:latin typeface="Montserrat"/>
                <a:cs typeface="Montserrat"/>
              </a:rPr>
              <a:t>military, </a:t>
            </a:r>
            <a:r>
              <a:rPr sz="1150" dirty="0">
                <a:solidFill>
                  <a:srgbClr val="231F20"/>
                </a:solidFill>
                <a:latin typeface="Montserrat"/>
                <a:cs typeface="Montserrat"/>
              </a:rPr>
              <a:t>engineering,</a:t>
            </a:r>
            <a:r>
              <a:rPr sz="1150" spc="-20" dirty="0">
                <a:solidFill>
                  <a:srgbClr val="231F20"/>
                </a:solidFill>
                <a:latin typeface="Montserrat"/>
                <a:cs typeface="Montserrat"/>
              </a:rPr>
              <a:t> </a:t>
            </a:r>
            <a:r>
              <a:rPr sz="1150" spc="-10" dirty="0">
                <a:solidFill>
                  <a:srgbClr val="231F20"/>
                </a:solidFill>
                <a:latin typeface="Montserrat"/>
                <a:cs typeface="Montserrat"/>
              </a:rPr>
              <a:t>marketing,</a:t>
            </a:r>
            <a:r>
              <a:rPr sz="1150" spc="-15" dirty="0">
                <a:solidFill>
                  <a:srgbClr val="231F20"/>
                </a:solidFill>
                <a:latin typeface="Montserrat"/>
                <a:cs typeface="Montserrat"/>
              </a:rPr>
              <a:t> </a:t>
            </a:r>
            <a:r>
              <a:rPr sz="1150" dirty="0">
                <a:solidFill>
                  <a:srgbClr val="231F20"/>
                </a:solidFill>
                <a:latin typeface="Montserrat"/>
                <a:cs typeface="Montserrat"/>
              </a:rPr>
              <a:t>media,</a:t>
            </a:r>
            <a:r>
              <a:rPr sz="1150" spc="-15" dirty="0">
                <a:solidFill>
                  <a:srgbClr val="231F20"/>
                </a:solidFill>
                <a:latin typeface="Montserrat"/>
                <a:cs typeface="Montserrat"/>
              </a:rPr>
              <a:t> </a:t>
            </a:r>
            <a:r>
              <a:rPr sz="1150" spc="-10" dirty="0">
                <a:solidFill>
                  <a:srgbClr val="231F20"/>
                </a:solidFill>
                <a:latin typeface="Montserrat"/>
                <a:cs typeface="Montserrat"/>
              </a:rPr>
              <a:t>technology,</a:t>
            </a:r>
            <a:r>
              <a:rPr sz="1150" spc="-15" dirty="0">
                <a:solidFill>
                  <a:srgbClr val="231F20"/>
                </a:solidFill>
                <a:latin typeface="Montserrat"/>
                <a:cs typeface="Montserrat"/>
              </a:rPr>
              <a:t> </a:t>
            </a:r>
            <a:r>
              <a:rPr sz="1150" spc="-10" dirty="0">
                <a:solidFill>
                  <a:srgbClr val="231F20"/>
                </a:solidFill>
                <a:latin typeface="Montserrat"/>
                <a:cs typeface="Montserrat"/>
              </a:rPr>
              <a:t>travel,</a:t>
            </a:r>
            <a:r>
              <a:rPr sz="1150" spc="-15" dirty="0">
                <a:solidFill>
                  <a:srgbClr val="231F20"/>
                </a:solidFill>
                <a:latin typeface="Montserrat"/>
                <a:cs typeface="Montserrat"/>
              </a:rPr>
              <a:t> </a:t>
            </a:r>
            <a:r>
              <a:rPr sz="1150" spc="-10" dirty="0">
                <a:solidFill>
                  <a:srgbClr val="231F20"/>
                </a:solidFill>
                <a:latin typeface="Montserrat"/>
                <a:cs typeface="Montserrat"/>
              </a:rPr>
              <a:t>tourism</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voluntary</a:t>
            </a:r>
            <a:r>
              <a:rPr sz="1150" spc="-15" dirty="0">
                <a:solidFill>
                  <a:srgbClr val="231F20"/>
                </a:solidFill>
                <a:latin typeface="Montserrat"/>
                <a:cs typeface="Montserrat"/>
              </a:rPr>
              <a:t> </a:t>
            </a:r>
            <a:r>
              <a:rPr sz="1150" spc="-10" dirty="0">
                <a:solidFill>
                  <a:srgbClr val="231F20"/>
                </a:solidFill>
                <a:latin typeface="Montserrat"/>
                <a:cs typeface="Montserrat"/>
              </a:rPr>
              <a:t>sector.</a:t>
            </a:r>
            <a:endParaRPr sz="1150" dirty="0">
              <a:latin typeface="Montserrat"/>
              <a:cs typeface="Montserra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470660">
              <a:lnSpc>
                <a:spcPct val="100000"/>
              </a:lnSpc>
              <a:spcBef>
                <a:spcPts val="100"/>
              </a:spcBef>
            </a:pPr>
            <a:r>
              <a:rPr dirty="0"/>
              <a:t>BTEC</a:t>
            </a:r>
            <a:r>
              <a:rPr spc="-80" dirty="0"/>
              <a:t> </a:t>
            </a:r>
            <a:r>
              <a:rPr dirty="0"/>
              <a:t>Performing</a:t>
            </a:r>
            <a:r>
              <a:rPr spc="-80" dirty="0"/>
              <a:t> </a:t>
            </a:r>
            <a:r>
              <a:rPr spc="-20" dirty="0"/>
              <a:t>Arts</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89299" y="691938"/>
            <a:ext cx="6762750" cy="7263130"/>
          </a:xfrm>
          <a:prstGeom prst="rect">
            <a:avLst/>
          </a:prstGeom>
        </p:spPr>
        <p:txBody>
          <a:bodyPr vert="horz" wrap="square" lIns="0" tIns="27939" rIns="0" bIns="0" rtlCol="0">
            <a:spAutoFit/>
          </a:bodyPr>
          <a:lstStyle/>
          <a:p>
            <a:pPr marL="12700">
              <a:lnSpc>
                <a:spcPct val="100000"/>
              </a:lnSpc>
              <a:spcBef>
                <a:spcPts val="219"/>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a:latin typeface="Montserrat"/>
              <a:cs typeface="Montserrat"/>
            </a:endParaRPr>
          </a:p>
          <a:p>
            <a:pPr marL="12700">
              <a:lnSpc>
                <a:spcPct val="100000"/>
              </a:lnSpc>
              <a:spcBef>
                <a:spcPts val="120"/>
              </a:spcBef>
            </a:pPr>
            <a:r>
              <a:rPr sz="1150" spc="-10" dirty="0">
                <a:solidFill>
                  <a:srgbClr val="231F20"/>
                </a:solidFill>
                <a:latin typeface="Montserrat"/>
                <a:cs typeface="Montserrat"/>
              </a:rPr>
              <a:t>Pearson</a:t>
            </a:r>
            <a:endParaRPr sz="1150">
              <a:latin typeface="Montserrat"/>
              <a:cs typeface="Montserrat"/>
            </a:endParaRPr>
          </a:p>
          <a:p>
            <a:pPr>
              <a:lnSpc>
                <a:spcPct val="100000"/>
              </a:lnSpc>
              <a:spcBef>
                <a:spcPts val="215"/>
              </a:spcBef>
            </a:pPr>
            <a:endParaRPr sz="115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Ms</a:t>
            </a:r>
            <a:r>
              <a:rPr sz="1150" spc="-20" dirty="0">
                <a:solidFill>
                  <a:srgbClr val="231F20"/>
                </a:solidFill>
                <a:latin typeface="Montserrat"/>
                <a:cs typeface="Montserrat"/>
              </a:rPr>
              <a:t> </a:t>
            </a:r>
            <a:r>
              <a:rPr sz="1150" spc="-10" dirty="0">
                <a:solidFill>
                  <a:srgbClr val="231F20"/>
                </a:solidFill>
                <a:latin typeface="Montserrat"/>
                <a:cs typeface="Montserrat"/>
              </a:rPr>
              <a:t>Dickenson</a:t>
            </a:r>
            <a:endParaRPr sz="1150">
              <a:latin typeface="Montserrat"/>
              <a:cs typeface="Montserrat"/>
            </a:endParaRPr>
          </a:p>
          <a:p>
            <a:pPr>
              <a:lnSpc>
                <a:spcPct val="100000"/>
              </a:lnSpc>
              <a:spcBef>
                <a:spcPts val="220"/>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a:latin typeface="Montserrat"/>
              <a:cs typeface="Montserrat"/>
            </a:endParaRPr>
          </a:p>
          <a:p>
            <a:pPr marL="12700" marR="118110">
              <a:lnSpc>
                <a:spcPct val="108700"/>
              </a:lnSpc>
            </a:pP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Pearson</a:t>
            </a:r>
            <a:r>
              <a:rPr sz="1150" spc="-30" dirty="0">
                <a:solidFill>
                  <a:srgbClr val="231F20"/>
                </a:solidFill>
                <a:latin typeface="Montserrat"/>
                <a:cs typeface="Montserrat"/>
              </a:rPr>
              <a:t> </a:t>
            </a:r>
            <a:r>
              <a:rPr sz="1150" dirty="0">
                <a:solidFill>
                  <a:srgbClr val="231F20"/>
                </a:solidFill>
                <a:latin typeface="Montserrat"/>
                <a:cs typeface="Montserrat"/>
              </a:rPr>
              <a:t>BTEC</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25" dirty="0">
                <a:solidFill>
                  <a:srgbClr val="231F20"/>
                </a:solidFill>
                <a:latin typeface="Montserrat"/>
                <a:cs typeface="Montserrat"/>
              </a:rPr>
              <a:t> </a:t>
            </a:r>
            <a:r>
              <a:rPr sz="1150" dirty="0">
                <a:solidFill>
                  <a:srgbClr val="231F20"/>
                </a:solidFill>
                <a:latin typeface="Montserrat"/>
                <a:cs typeface="Montserrat"/>
              </a:rPr>
              <a:t>1/Level</a:t>
            </a:r>
            <a:r>
              <a:rPr sz="1150" spc="-30" dirty="0">
                <a:solidFill>
                  <a:srgbClr val="231F20"/>
                </a:solidFill>
                <a:latin typeface="Montserrat"/>
                <a:cs typeface="Montserrat"/>
              </a:rPr>
              <a:t> </a:t>
            </a:r>
            <a:r>
              <a:rPr sz="1150" dirty="0">
                <a:solidFill>
                  <a:srgbClr val="231F20"/>
                </a:solidFill>
                <a:latin typeface="Montserrat"/>
                <a:cs typeface="Montserrat"/>
              </a:rPr>
              <a:t>2</a:t>
            </a:r>
            <a:r>
              <a:rPr sz="1150" spc="-30" dirty="0">
                <a:solidFill>
                  <a:srgbClr val="231F20"/>
                </a:solidFill>
                <a:latin typeface="Montserrat"/>
                <a:cs typeface="Montserrat"/>
              </a:rPr>
              <a:t> </a:t>
            </a:r>
            <a:r>
              <a:rPr sz="1150" spc="-10" dirty="0">
                <a:solidFill>
                  <a:srgbClr val="231F20"/>
                </a:solidFill>
                <a:latin typeface="Montserrat"/>
                <a:cs typeface="Montserrat"/>
              </a:rPr>
              <a:t>Tech</a:t>
            </a:r>
            <a:r>
              <a:rPr sz="1150" spc="-25" dirty="0">
                <a:solidFill>
                  <a:srgbClr val="231F20"/>
                </a:solidFill>
                <a:latin typeface="Montserrat"/>
                <a:cs typeface="Montserrat"/>
              </a:rPr>
              <a:t> </a:t>
            </a:r>
            <a:r>
              <a:rPr sz="1150" spc="-10" dirty="0">
                <a:solidFill>
                  <a:srgbClr val="231F20"/>
                </a:solidFill>
                <a:latin typeface="Montserrat"/>
                <a:cs typeface="Montserrat"/>
              </a:rPr>
              <a:t>Award</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spc="-10" dirty="0">
                <a:solidFill>
                  <a:srgbClr val="231F20"/>
                </a:solidFill>
                <a:latin typeface="Montserrat"/>
                <a:cs typeface="Montserrat"/>
              </a:rPr>
              <a:t>Performing</a:t>
            </a:r>
            <a:r>
              <a:rPr sz="1150" spc="-30" dirty="0">
                <a:solidFill>
                  <a:srgbClr val="231F20"/>
                </a:solidFill>
                <a:latin typeface="Montserrat"/>
                <a:cs typeface="Montserrat"/>
              </a:rPr>
              <a:t> </a:t>
            </a:r>
            <a:r>
              <a:rPr sz="1150" dirty="0">
                <a:solidFill>
                  <a:srgbClr val="231F20"/>
                </a:solidFill>
                <a:latin typeface="Montserrat"/>
                <a:cs typeface="Montserrat"/>
              </a:rPr>
              <a:t>Arts</a:t>
            </a:r>
            <a:r>
              <a:rPr sz="1150" spc="-25" dirty="0">
                <a:solidFill>
                  <a:srgbClr val="231F20"/>
                </a:solidFill>
                <a:latin typeface="Montserrat"/>
                <a:cs typeface="Montserrat"/>
              </a:rPr>
              <a:t> </a:t>
            </a:r>
            <a:r>
              <a:rPr sz="1150" dirty="0">
                <a:solidFill>
                  <a:srgbClr val="231F20"/>
                </a:solidFill>
                <a:latin typeface="Montserrat"/>
                <a:cs typeface="Montserrat"/>
              </a:rPr>
              <a:t>(603/7054/3)</a:t>
            </a:r>
            <a:r>
              <a:rPr sz="1150" spc="-30" dirty="0">
                <a:solidFill>
                  <a:srgbClr val="231F20"/>
                </a:solidFill>
                <a:latin typeface="Montserrat"/>
                <a:cs typeface="Montserrat"/>
              </a:rPr>
              <a:t> </a:t>
            </a:r>
            <a:r>
              <a:rPr sz="1150" dirty="0">
                <a:solidFill>
                  <a:srgbClr val="231F20"/>
                </a:solidFill>
                <a:latin typeface="Montserrat"/>
                <a:cs typeface="Montserrat"/>
              </a:rPr>
              <a:t>is</a:t>
            </a:r>
            <a:r>
              <a:rPr sz="1150" spc="-30" dirty="0">
                <a:solidFill>
                  <a:srgbClr val="231F20"/>
                </a:solidFill>
                <a:latin typeface="Montserrat"/>
                <a:cs typeface="Montserrat"/>
              </a:rPr>
              <a:t> </a:t>
            </a:r>
            <a:r>
              <a:rPr sz="1150" dirty="0">
                <a:solidFill>
                  <a:srgbClr val="231F20"/>
                </a:solidFill>
                <a:latin typeface="Montserrat"/>
                <a:cs typeface="Montserrat"/>
              </a:rPr>
              <a:t>for</a:t>
            </a:r>
            <a:r>
              <a:rPr sz="1150" spc="-25" dirty="0">
                <a:solidFill>
                  <a:srgbClr val="231F20"/>
                </a:solidFill>
                <a:latin typeface="Montserrat"/>
                <a:cs typeface="Montserrat"/>
              </a:rPr>
              <a:t> </a:t>
            </a:r>
            <a:r>
              <a:rPr sz="1150" spc="-10" dirty="0">
                <a:solidFill>
                  <a:srgbClr val="231F20"/>
                </a:solidFill>
                <a:latin typeface="Montserrat"/>
                <a:cs typeface="Montserrat"/>
              </a:rPr>
              <a:t>learners </a:t>
            </a:r>
            <a:r>
              <a:rPr sz="1150" dirty="0">
                <a:solidFill>
                  <a:srgbClr val="231F20"/>
                </a:solidFill>
                <a:latin typeface="Montserrat"/>
                <a:cs typeface="Montserrat"/>
              </a:rPr>
              <a:t>who</a:t>
            </a:r>
            <a:r>
              <a:rPr sz="1150" spc="-15" dirty="0">
                <a:solidFill>
                  <a:srgbClr val="231F20"/>
                </a:solidFill>
                <a:latin typeface="Montserrat"/>
                <a:cs typeface="Montserrat"/>
              </a:rPr>
              <a:t> </a:t>
            </a:r>
            <a:r>
              <a:rPr sz="1150" dirty="0">
                <a:solidFill>
                  <a:srgbClr val="231F20"/>
                </a:solidFill>
                <a:latin typeface="Montserrat"/>
                <a:cs typeface="Montserrat"/>
              </a:rPr>
              <a:t>want</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acquire</a:t>
            </a:r>
            <a:r>
              <a:rPr sz="1150" spc="-15" dirty="0">
                <a:solidFill>
                  <a:srgbClr val="231F20"/>
                </a:solidFill>
                <a:latin typeface="Montserrat"/>
                <a:cs typeface="Montserrat"/>
              </a:rPr>
              <a:t> </a:t>
            </a:r>
            <a:r>
              <a:rPr sz="1150" spc="-10" dirty="0">
                <a:solidFill>
                  <a:srgbClr val="231F20"/>
                </a:solidFill>
                <a:latin typeface="Montserrat"/>
                <a:cs typeface="Montserrat"/>
              </a:rPr>
              <a:t>sector-</a:t>
            </a:r>
            <a:r>
              <a:rPr sz="1150" dirty="0">
                <a:solidFill>
                  <a:srgbClr val="231F20"/>
                </a:solidFill>
                <a:latin typeface="Montserrat"/>
                <a:cs typeface="Montserrat"/>
              </a:rPr>
              <a:t>specific</a:t>
            </a:r>
            <a:r>
              <a:rPr sz="1150" spc="-15" dirty="0">
                <a:solidFill>
                  <a:srgbClr val="231F20"/>
                </a:solidFill>
                <a:latin typeface="Montserrat"/>
                <a:cs typeface="Montserrat"/>
              </a:rPr>
              <a:t> </a:t>
            </a:r>
            <a:r>
              <a:rPr sz="1150" dirty="0">
                <a:solidFill>
                  <a:srgbClr val="231F20"/>
                </a:solidFill>
                <a:latin typeface="Montserrat"/>
                <a:cs typeface="Montserrat"/>
              </a:rPr>
              <a:t>applied</a:t>
            </a:r>
            <a:r>
              <a:rPr sz="1150" spc="-15" dirty="0">
                <a:solidFill>
                  <a:srgbClr val="231F20"/>
                </a:solidFill>
                <a:latin typeface="Montserrat"/>
                <a:cs typeface="Montserrat"/>
              </a:rPr>
              <a:t> </a:t>
            </a:r>
            <a:r>
              <a:rPr sz="1150" spc="-10" dirty="0">
                <a:solidFill>
                  <a:srgbClr val="231F20"/>
                </a:solidFill>
                <a:latin typeface="Montserrat"/>
                <a:cs typeface="Montserrat"/>
              </a:rPr>
              <a:t>knowledge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through</a:t>
            </a:r>
            <a:r>
              <a:rPr sz="1150" spc="-20" dirty="0">
                <a:solidFill>
                  <a:srgbClr val="231F20"/>
                </a:solidFill>
                <a:latin typeface="Montserrat"/>
                <a:cs typeface="Montserrat"/>
              </a:rPr>
              <a:t> </a:t>
            </a:r>
            <a:r>
              <a:rPr sz="1150" spc="-10" dirty="0">
                <a:solidFill>
                  <a:srgbClr val="231F20"/>
                </a:solidFill>
                <a:latin typeface="Montserrat"/>
                <a:cs typeface="Montserrat"/>
              </a:rPr>
              <a:t>vocational </a:t>
            </a:r>
            <a:r>
              <a:rPr sz="1150" dirty="0">
                <a:solidFill>
                  <a:srgbClr val="231F20"/>
                </a:solidFill>
                <a:latin typeface="Montserrat"/>
                <a:cs typeface="Montserrat"/>
              </a:rPr>
              <a:t>contexts</a:t>
            </a:r>
            <a:r>
              <a:rPr sz="1150" spc="-25" dirty="0">
                <a:solidFill>
                  <a:srgbClr val="231F20"/>
                </a:solidFill>
                <a:latin typeface="Montserrat"/>
                <a:cs typeface="Montserrat"/>
              </a:rPr>
              <a:t> </a:t>
            </a:r>
            <a:r>
              <a:rPr sz="1150" dirty="0">
                <a:solidFill>
                  <a:srgbClr val="231F20"/>
                </a:solidFill>
                <a:latin typeface="Montserrat"/>
                <a:cs typeface="Montserrat"/>
              </a:rPr>
              <a:t>by</a:t>
            </a:r>
            <a:r>
              <a:rPr sz="1150" spc="-20" dirty="0">
                <a:solidFill>
                  <a:srgbClr val="231F20"/>
                </a:solidFill>
                <a:latin typeface="Montserrat"/>
                <a:cs typeface="Montserrat"/>
              </a:rPr>
              <a:t> </a:t>
            </a:r>
            <a:r>
              <a:rPr sz="1150" dirty="0">
                <a:solidFill>
                  <a:srgbClr val="231F20"/>
                </a:solidFill>
                <a:latin typeface="Montserrat"/>
                <a:cs typeface="Montserrat"/>
              </a:rPr>
              <a:t>studying</a:t>
            </a:r>
            <a:r>
              <a:rPr sz="1150" spc="-25" dirty="0">
                <a:solidFill>
                  <a:srgbClr val="231F20"/>
                </a:solidFill>
                <a:latin typeface="Montserrat"/>
                <a:cs typeface="Montserrat"/>
              </a:rPr>
              <a:t> </a:t>
            </a:r>
            <a:r>
              <a:rPr sz="1150" spc="-10" dirty="0">
                <a:solidFill>
                  <a:srgbClr val="231F20"/>
                </a:solidFill>
                <a:latin typeface="Montserrat"/>
                <a:cs typeface="Montserrat"/>
              </a:rPr>
              <a:t>professionals’</a:t>
            </a:r>
            <a:r>
              <a:rPr sz="1150" spc="-20" dirty="0">
                <a:solidFill>
                  <a:srgbClr val="231F20"/>
                </a:solidFill>
                <a:latin typeface="Montserrat"/>
                <a:cs typeface="Montserrat"/>
              </a:rPr>
              <a:t> </a:t>
            </a:r>
            <a:r>
              <a:rPr sz="1150" dirty="0">
                <a:solidFill>
                  <a:srgbClr val="231F20"/>
                </a:solidFill>
                <a:latin typeface="Montserrat"/>
                <a:cs typeface="Montserrat"/>
              </a:rPr>
              <a:t>work</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processes</a:t>
            </a:r>
            <a:r>
              <a:rPr sz="1150" spc="-25" dirty="0">
                <a:solidFill>
                  <a:srgbClr val="231F20"/>
                </a:solidFill>
                <a:latin typeface="Montserrat"/>
                <a:cs typeface="Montserrat"/>
              </a:rPr>
              <a:t> </a:t>
            </a:r>
            <a:r>
              <a:rPr sz="1150" dirty="0">
                <a:solidFill>
                  <a:srgbClr val="231F20"/>
                </a:solidFill>
                <a:latin typeface="Montserrat"/>
                <a:cs typeface="Montserrat"/>
              </a:rPr>
              <a:t>used,</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techniques </a:t>
            </a:r>
            <a:r>
              <a:rPr sz="1150" dirty="0">
                <a:solidFill>
                  <a:srgbClr val="231F20"/>
                </a:solidFill>
                <a:latin typeface="Montserrat"/>
                <a:cs typeface="Montserrat"/>
              </a:rPr>
              <a:t>used</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different</a:t>
            </a:r>
            <a:r>
              <a:rPr sz="1150" spc="-25" dirty="0">
                <a:solidFill>
                  <a:srgbClr val="231F20"/>
                </a:solidFill>
                <a:latin typeface="Montserrat"/>
                <a:cs typeface="Montserrat"/>
              </a:rPr>
              <a:t> </a:t>
            </a:r>
            <a:r>
              <a:rPr sz="1150" dirty="0">
                <a:solidFill>
                  <a:srgbClr val="231F20"/>
                </a:solidFill>
                <a:latin typeface="Montserrat"/>
                <a:cs typeface="Montserrat"/>
              </a:rPr>
              <a:t>roles,</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how</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contribute</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creation</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30" dirty="0">
                <a:solidFill>
                  <a:srgbClr val="231F20"/>
                </a:solidFill>
                <a:latin typeface="Montserrat"/>
                <a:cs typeface="Montserrat"/>
              </a:rPr>
              <a:t> </a:t>
            </a:r>
            <a:r>
              <a:rPr sz="1150" dirty="0">
                <a:solidFill>
                  <a:srgbClr val="231F20"/>
                </a:solidFill>
                <a:latin typeface="Montserrat"/>
                <a:cs typeface="Montserrat"/>
              </a:rPr>
              <a:t>performance</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either</a:t>
            </a:r>
            <a:r>
              <a:rPr sz="1150" spc="-30" dirty="0">
                <a:solidFill>
                  <a:srgbClr val="231F20"/>
                </a:solidFill>
                <a:latin typeface="Montserrat"/>
                <a:cs typeface="Montserrat"/>
              </a:rPr>
              <a:t> </a:t>
            </a:r>
            <a:r>
              <a:rPr sz="1150" spc="-50" dirty="0">
                <a:solidFill>
                  <a:srgbClr val="231F20"/>
                </a:solidFill>
                <a:latin typeface="Montserrat"/>
                <a:cs typeface="Montserrat"/>
              </a:rPr>
              <a:t>a</a:t>
            </a:r>
            <a:endParaRPr sz="1150">
              <a:latin typeface="Montserrat"/>
              <a:cs typeface="Montserrat"/>
            </a:endParaRPr>
          </a:p>
          <a:p>
            <a:pPr marL="12700" marR="5080">
              <a:lnSpc>
                <a:spcPct val="108700"/>
              </a:lnSpc>
            </a:pPr>
            <a:r>
              <a:rPr sz="1150" dirty="0">
                <a:solidFill>
                  <a:srgbClr val="231F20"/>
                </a:solidFill>
                <a:latin typeface="Montserrat"/>
                <a:cs typeface="Montserrat"/>
              </a:rPr>
              <a:t>performance</a:t>
            </a:r>
            <a:r>
              <a:rPr sz="1150" spc="-30" dirty="0">
                <a:solidFill>
                  <a:srgbClr val="231F20"/>
                </a:solidFill>
                <a:latin typeface="Montserrat"/>
                <a:cs typeface="Montserrat"/>
              </a:rPr>
              <a:t> </a:t>
            </a:r>
            <a:r>
              <a:rPr sz="1150" dirty="0">
                <a:solidFill>
                  <a:srgbClr val="231F20"/>
                </a:solidFill>
                <a:latin typeface="Montserrat"/>
                <a:cs typeface="Montserrat"/>
              </a:rPr>
              <a:t>or</a:t>
            </a:r>
            <a:r>
              <a:rPr sz="1150" spc="-25" dirty="0">
                <a:solidFill>
                  <a:srgbClr val="231F20"/>
                </a:solidFill>
                <a:latin typeface="Montserrat"/>
                <a:cs typeface="Montserrat"/>
              </a:rPr>
              <a:t> </a:t>
            </a:r>
            <a:r>
              <a:rPr sz="1150" dirty="0">
                <a:solidFill>
                  <a:srgbClr val="231F20"/>
                </a:solidFill>
                <a:latin typeface="Montserrat"/>
                <a:cs typeface="Montserrat"/>
              </a:rPr>
              <a:t>non-performance</a:t>
            </a:r>
            <a:r>
              <a:rPr sz="1150" spc="-25" dirty="0">
                <a:solidFill>
                  <a:srgbClr val="231F20"/>
                </a:solidFill>
                <a:latin typeface="Montserrat"/>
                <a:cs typeface="Montserrat"/>
              </a:rPr>
              <a:t> </a:t>
            </a:r>
            <a:r>
              <a:rPr sz="1150" dirty="0">
                <a:solidFill>
                  <a:srgbClr val="231F20"/>
                </a:solidFill>
                <a:latin typeface="Montserrat"/>
                <a:cs typeface="Montserrat"/>
              </a:rPr>
              <a:t>role</a:t>
            </a:r>
            <a:r>
              <a:rPr sz="1150" spc="-25" dirty="0">
                <a:solidFill>
                  <a:srgbClr val="231F20"/>
                </a:solidFill>
                <a:latin typeface="Montserrat"/>
                <a:cs typeface="Montserrat"/>
              </a:rPr>
              <a:t> </a:t>
            </a:r>
            <a:r>
              <a:rPr sz="1150" dirty="0">
                <a:solidFill>
                  <a:srgbClr val="231F20"/>
                </a:solidFill>
                <a:latin typeface="Montserrat"/>
                <a:cs typeface="Montserrat"/>
              </a:rPr>
              <a:t>as</a:t>
            </a:r>
            <a:r>
              <a:rPr sz="1150" spc="-25" dirty="0">
                <a:solidFill>
                  <a:srgbClr val="231F20"/>
                </a:solidFill>
                <a:latin typeface="Montserrat"/>
                <a:cs typeface="Montserrat"/>
              </a:rPr>
              <a:t> </a:t>
            </a:r>
            <a:r>
              <a:rPr sz="1150" dirty="0">
                <a:solidFill>
                  <a:srgbClr val="231F20"/>
                </a:solidFill>
                <a:latin typeface="Montserrat"/>
                <a:cs typeface="Montserrat"/>
              </a:rPr>
              <a:t>part</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their</a:t>
            </a:r>
            <a:r>
              <a:rPr sz="1150" spc="-30" dirty="0">
                <a:solidFill>
                  <a:srgbClr val="231F20"/>
                </a:solidFill>
                <a:latin typeface="Montserrat"/>
                <a:cs typeface="Montserrat"/>
              </a:rPr>
              <a:t> </a:t>
            </a:r>
            <a:r>
              <a:rPr sz="1150" dirty="0">
                <a:solidFill>
                  <a:srgbClr val="231F20"/>
                </a:solidFill>
                <a:latin typeface="Montserrat"/>
                <a:cs typeface="Montserrat"/>
              </a:rPr>
              <a:t>Key</a:t>
            </a:r>
            <a:r>
              <a:rPr sz="1150" spc="-25" dirty="0">
                <a:solidFill>
                  <a:srgbClr val="231F20"/>
                </a:solidFill>
                <a:latin typeface="Montserrat"/>
                <a:cs typeface="Montserrat"/>
              </a:rPr>
              <a:t> </a:t>
            </a:r>
            <a:r>
              <a:rPr sz="1150" dirty="0">
                <a:solidFill>
                  <a:srgbClr val="231F20"/>
                </a:solidFill>
                <a:latin typeface="Montserrat"/>
                <a:cs typeface="Montserrat"/>
              </a:rPr>
              <a:t>Stage</a:t>
            </a:r>
            <a:r>
              <a:rPr sz="1150" spc="-25" dirty="0">
                <a:solidFill>
                  <a:srgbClr val="231F20"/>
                </a:solidFill>
                <a:latin typeface="Montserrat"/>
                <a:cs typeface="Montserrat"/>
              </a:rPr>
              <a:t> </a:t>
            </a:r>
            <a:r>
              <a:rPr sz="1150" dirty="0">
                <a:solidFill>
                  <a:srgbClr val="231F20"/>
                </a:solidFill>
                <a:latin typeface="Montserrat"/>
                <a:cs typeface="Montserrat"/>
              </a:rPr>
              <a:t>4</a:t>
            </a:r>
            <a:r>
              <a:rPr sz="1150" spc="-25" dirty="0">
                <a:solidFill>
                  <a:srgbClr val="231F20"/>
                </a:solidFill>
                <a:latin typeface="Montserrat"/>
                <a:cs typeface="Montserrat"/>
              </a:rPr>
              <a:t> </a:t>
            </a:r>
            <a:r>
              <a:rPr sz="1150" dirty="0">
                <a:solidFill>
                  <a:srgbClr val="231F20"/>
                </a:solidFill>
                <a:latin typeface="Montserrat"/>
                <a:cs typeface="Montserrat"/>
              </a:rPr>
              <a:t>learning.</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spc="-10" dirty="0">
                <a:solidFill>
                  <a:srgbClr val="231F20"/>
                </a:solidFill>
                <a:latin typeface="Montserrat"/>
                <a:cs typeface="Montserrat"/>
              </a:rPr>
              <a:t>qualification </a:t>
            </a:r>
            <a:r>
              <a:rPr sz="1150" dirty="0">
                <a:solidFill>
                  <a:srgbClr val="231F20"/>
                </a:solidFill>
                <a:latin typeface="Montserrat"/>
                <a:cs typeface="Montserrat"/>
              </a:rPr>
              <a:t>enables</a:t>
            </a:r>
            <a:r>
              <a:rPr sz="1150" spc="-15" dirty="0">
                <a:solidFill>
                  <a:srgbClr val="231F20"/>
                </a:solidFill>
                <a:latin typeface="Montserrat"/>
                <a:cs typeface="Montserrat"/>
              </a:rPr>
              <a:t> </a:t>
            </a:r>
            <a:r>
              <a:rPr sz="1150" dirty="0">
                <a:solidFill>
                  <a:srgbClr val="231F20"/>
                </a:solidFill>
                <a:latin typeface="Montserrat"/>
                <a:cs typeface="Montserrat"/>
              </a:rPr>
              <a:t>learners</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develop</a:t>
            </a:r>
            <a:r>
              <a:rPr sz="1150" spc="-15" dirty="0">
                <a:solidFill>
                  <a:srgbClr val="231F20"/>
                </a:solidFill>
                <a:latin typeface="Montserrat"/>
                <a:cs typeface="Montserrat"/>
              </a:rPr>
              <a:t> </a:t>
            </a:r>
            <a:r>
              <a:rPr sz="1150" dirty="0">
                <a:solidFill>
                  <a:srgbClr val="231F20"/>
                </a:solidFill>
                <a:latin typeface="Montserrat"/>
                <a:cs typeface="Montserrat"/>
              </a:rPr>
              <a:t>their</a:t>
            </a:r>
            <a:r>
              <a:rPr sz="1150" spc="-15" dirty="0">
                <a:solidFill>
                  <a:srgbClr val="231F20"/>
                </a:solidFill>
                <a:latin typeface="Montserrat"/>
                <a:cs typeface="Montserrat"/>
              </a:rPr>
              <a:t> </a:t>
            </a:r>
            <a:r>
              <a:rPr sz="1150" spc="-10" dirty="0">
                <a:solidFill>
                  <a:srgbClr val="231F20"/>
                </a:solidFill>
                <a:latin typeface="Montserrat"/>
                <a:cs typeface="Montserrat"/>
              </a:rPr>
              <a:t>sector-</a:t>
            </a:r>
            <a:r>
              <a:rPr sz="1150" dirty="0">
                <a:solidFill>
                  <a:srgbClr val="231F20"/>
                </a:solidFill>
                <a:latin typeface="Montserrat"/>
                <a:cs typeface="Montserrat"/>
              </a:rPr>
              <a:t>specific</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such</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5" dirty="0">
                <a:solidFill>
                  <a:srgbClr val="231F20"/>
                </a:solidFill>
                <a:latin typeface="Montserrat"/>
                <a:cs typeface="Montserrat"/>
              </a:rPr>
              <a:t> </a:t>
            </a:r>
            <a:r>
              <a:rPr sz="1150" dirty="0">
                <a:solidFill>
                  <a:srgbClr val="231F20"/>
                </a:solidFill>
                <a:latin typeface="Montserrat"/>
                <a:cs typeface="Montserrat"/>
              </a:rPr>
              <a:t>refining</a:t>
            </a:r>
            <a:r>
              <a:rPr sz="1150" spc="-15" dirty="0">
                <a:solidFill>
                  <a:srgbClr val="231F20"/>
                </a:solidFill>
                <a:latin typeface="Montserrat"/>
                <a:cs typeface="Montserrat"/>
              </a:rPr>
              <a:t> </a:t>
            </a:r>
            <a:r>
              <a:rPr sz="1150" dirty="0">
                <a:solidFill>
                  <a:srgbClr val="231F20"/>
                </a:solidFill>
                <a:latin typeface="Montserrat"/>
                <a:cs typeface="Montserrat"/>
              </a:rPr>
              <a:t>work</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applying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for</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performance</a:t>
            </a:r>
            <a:r>
              <a:rPr sz="1150" spc="-15" dirty="0">
                <a:solidFill>
                  <a:srgbClr val="231F20"/>
                </a:solidFill>
                <a:latin typeface="Montserrat"/>
                <a:cs typeface="Montserrat"/>
              </a:rPr>
              <a:t> </a:t>
            </a:r>
            <a:r>
              <a:rPr sz="1150" dirty="0">
                <a:solidFill>
                  <a:srgbClr val="231F20"/>
                </a:solidFill>
                <a:latin typeface="Montserrat"/>
                <a:cs typeface="Montserrat"/>
              </a:rPr>
              <a:t>using</a:t>
            </a:r>
            <a:r>
              <a:rPr sz="1150" spc="-20" dirty="0">
                <a:solidFill>
                  <a:srgbClr val="231F20"/>
                </a:solidFill>
                <a:latin typeface="Montserrat"/>
                <a:cs typeface="Montserrat"/>
              </a:rPr>
              <a:t> </a:t>
            </a:r>
            <a:r>
              <a:rPr sz="1150" spc="-10" dirty="0">
                <a:solidFill>
                  <a:srgbClr val="231F20"/>
                </a:solidFill>
                <a:latin typeface="Montserrat"/>
                <a:cs typeface="Montserrat"/>
              </a:rPr>
              <a:t>realistic</a:t>
            </a:r>
            <a:r>
              <a:rPr sz="1150" spc="-20" dirty="0">
                <a:solidFill>
                  <a:srgbClr val="231F20"/>
                </a:solidFill>
                <a:latin typeface="Montserrat"/>
                <a:cs typeface="Montserrat"/>
              </a:rPr>
              <a:t> </a:t>
            </a:r>
            <a:r>
              <a:rPr sz="1150" spc="-10" dirty="0">
                <a:solidFill>
                  <a:srgbClr val="231F20"/>
                </a:solidFill>
                <a:latin typeface="Montserrat"/>
                <a:cs typeface="Montserrat"/>
              </a:rPr>
              <a:t>vocational</a:t>
            </a:r>
            <a:r>
              <a:rPr sz="1150" spc="-20" dirty="0">
                <a:solidFill>
                  <a:srgbClr val="231F20"/>
                </a:solidFill>
                <a:latin typeface="Montserrat"/>
                <a:cs typeface="Montserrat"/>
              </a:rPr>
              <a:t> </a:t>
            </a:r>
            <a:r>
              <a:rPr sz="1150" spc="-10" dirty="0">
                <a:solidFill>
                  <a:srgbClr val="231F20"/>
                </a:solidFill>
                <a:latin typeface="Montserrat"/>
                <a:cs typeface="Montserrat"/>
              </a:rPr>
              <a:t>contexts,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personal</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such</a:t>
            </a:r>
            <a:r>
              <a:rPr sz="1150" spc="-20" dirty="0">
                <a:solidFill>
                  <a:srgbClr val="231F20"/>
                </a:solidFill>
                <a:latin typeface="Montserrat"/>
                <a:cs typeface="Montserrat"/>
              </a:rPr>
              <a:t> </a:t>
            </a:r>
            <a:r>
              <a:rPr sz="1150" spc="-25" dirty="0">
                <a:solidFill>
                  <a:srgbClr val="231F20"/>
                </a:solidFill>
                <a:latin typeface="Montserrat"/>
                <a:cs typeface="Montserrat"/>
              </a:rPr>
              <a:t>as </a:t>
            </a:r>
            <a:r>
              <a:rPr sz="1150" dirty="0">
                <a:solidFill>
                  <a:srgbClr val="231F20"/>
                </a:solidFill>
                <a:latin typeface="Montserrat"/>
                <a:cs typeface="Montserrat"/>
              </a:rPr>
              <a:t>working</a:t>
            </a:r>
            <a:r>
              <a:rPr sz="1150" spc="-40" dirty="0">
                <a:solidFill>
                  <a:srgbClr val="231F20"/>
                </a:solidFill>
                <a:latin typeface="Montserrat"/>
                <a:cs typeface="Montserrat"/>
              </a:rPr>
              <a:t> </a:t>
            </a:r>
            <a:r>
              <a:rPr sz="1150" dirty="0">
                <a:solidFill>
                  <a:srgbClr val="231F20"/>
                </a:solidFill>
                <a:latin typeface="Montserrat"/>
                <a:cs typeface="Montserrat"/>
              </a:rPr>
              <a:t>with</a:t>
            </a:r>
            <a:r>
              <a:rPr sz="1150" spc="-35" dirty="0">
                <a:solidFill>
                  <a:srgbClr val="231F20"/>
                </a:solidFill>
                <a:latin typeface="Montserrat"/>
                <a:cs typeface="Montserrat"/>
              </a:rPr>
              <a:t> </a:t>
            </a:r>
            <a:r>
              <a:rPr sz="1150" dirty="0">
                <a:solidFill>
                  <a:srgbClr val="231F20"/>
                </a:solidFill>
                <a:latin typeface="Montserrat"/>
                <a:cs typeface="Montserrat"/>
              </a:rPr>
              <a:t>others,</a:t>
            </a:r>
            <a:r>
              <a:rPr sz="1150" spc="-35" dirty="0">
                <a:solidFill>
                  <a:srgbClr val="231F20"/>
                </a:solidFill>
                <a:latin typeface="Montserrat"/>
                <a:cs typeface="Montserrat"/>
              </a:rPr>
              <a:t> </a:t>
            </a:r>
            <a:r>
              <a:rPr sz="1150" dirty="0">
                <a:solidFill>
                  <a:srgbClr val="231F20"/>
                </a:solidFill>
                <a:latin typeface="Montserrat"/>
                <a:cs typeface="Montserrat"/>
              </a:rPr>
              <a:t>working</a:t>
            </a:r>
            <a:r>
              <a:rPr sz="1150" spc="-35" dirty="0">
                <a:solidFill>
                  <a:srgbClr val="231F20"/>
                </a:solidFill>
                <a:latin typeface="Montserrat"/>
                <a:cs typeface="Montserrat"/>
              </a:rPr>
              <a:t> </a:t>
            </a:r>
            <a:r>
              <a:rPr sz="1150" dirty="0">
                <a:solidFill>
                  <a:srgbClr val="231F20"/>
                </a:solidFill>
                <a:latin typeface="Montserrat"/>
                <a:cs typeface="Montserrat"/>
              </a:rPr>
              <a:t>to</a:t>
            </a:r>
            <a:r>
              <a:rPr sz="1150" spc="-35" dirty="0">
                <a:solidFill>
                  <a:srgbClr val="231F20"/>
                </a:solidFill>
                <a:latin typeface="Montserrat"/>
                <a:cs typeface="Montserrat"/>
              </a:rPr>
              <a:t> </a:t>
            </a:r>
            <a:r>
              <a:rPr sz="1150" dirty="0">
                <a:solidFill>
                  <a:srgbClr val="231F20"/>
                </a:solidFill>
                <a:latin typeface="Montserrat"/>
                <a:cs typeface="Montserrat"/>
              </a:rPr>
              <a:t>deadlines,</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5" dirty="0">
                <a:solidFill>
                  <a:srgbClr val="231F20"/>
                </a:solidFill>
                <a:latin typeface="Montserrat"/>
                <a:cs typeface="Montserrat"/>
              </a:rPr>
              <a:t> </a:t>
            </a:r>
            <a:r>
              <a:rPr sz="1150" dirty="0">
                <a:solidFill>
                  <a:srgbClr val="231F20"/>
                </a:solidFill>
                <a:latin typeface="Montserrat"/>
                <a:cs typeface="Montserrat"/>
              </a:rPr>
              <a:t>responding</a:t>
            </a:r>
            <a:r>
              <a:rPr sz="1150" spc="-40" dirty="0">
                <a:solidFill>
                  <a:srgbClr val="231F20"/>
                </a:solidFill>
                <a:latin typeface="Montserrat"/>
                <a:cs typeface="Montserrat"/>
              </a:rPr>
              <a:t> </a:t>
            </a:r>
            <a:r>
              <a:rPr sz="1150" dirty="0">
                <a:solidFill>
                  <a:srgbClr val="231F20"/>
                </a:solidFill>
                <a:latin typeface="Montserrat"/>
                <a:cs typeface="Montserrat"/>
              </a:rPr>
              <a:t>to</a:t>
            </a:r>
            <a:r>
              <a:rPr sz="1150" spc="-35" dirty="0">
                <a:solidFill>
                  <a:srgbClr val="231F20"/>
                </a:solidFill>
                <a:latin typeface="Montserrat"/>
                <a:cs typeface="Montserrat"/>
              </a:rPr>
              <a:t> </a:t>
            </a:r>
            <a:r>
              <a:rPr sz="1150" dirty="0">
                <a:solidFill>
                  <a:srgbClr val="231F20"/>
                </a:solidFill>
                <a:latin typeface="Montserrat"/>
                <a:cs typeface="Montserrat"/>
              </a:rPr>
              <a:t>feedback</a:t>
            </a:r>
            <a:r>
              <a:rPr sz="1150" spc="-35" dirty="0">
                <a:solidFill>
                  <a:srgbClr val="231F20"/>
                </a:solidFill>
                <a:latin typeface="Montserrat"/>
                <a:cs typeface="Montserrat"/>
              </a:rPr>
              <a:t> </a:t>
            </a:r>
            <a:r>
              <a:rPr sz="1150" dirty="0">
                <a:solidFill>
                  <a:srgbClr val="231F20"/>
                </a:solidFill>
                <a:latin typeface="Montserrat"/>
                <a:cs typeface="Montserrat"/>
              </a:rPr>
              <a:t>through</a:t>
            </a:r>
            <a:r>
              <a:rPr sz="1150" spc="-40" dirty="0">
                <a:solidFill>
                  <a:srgbClr val="231F20"/>
                </a:solidFill>
                <a:latin typeface="Montserrat"/>
                <a:cs typeface="Montserrat"/>
              </a:rPr>
              <a:t> </a:t>
            </a:r>
            <a:r>
              <a:rPr sz="1150" dirty="0">
                <a:solidFill>
                  <a:srgbClr val="231F20"/>
                </a:solidFill>
                <a:latin typeface="Montserrat"/>
                <a:cs typeface="Montserrat"/>
              </a:rPr>
              <a:t>a</a:t>
            </a:r>
            <a:r>
              <a:rPr sz="1150" spc="-35" dirty="0">
                <a:solidFill>
                  <a:srgbClr val="231F20"/>
                </a:solidFill>
                <a:latin typeface="Montserrat"/>
                <a:cs typeface="Montserrat"/>
              </a:rPr>
              <a:t> </a:t>
            </a:r>
            <a:r>
              <a:rPr sz="1150" spc="-10" dirty="0">
                <a:solidFill>
                  <a:srgbClr val="231F20"/>
                </a:solidFill>
                <a:latin typeface="Montserrat"/>
                <a:cs typeface="Montserrat"/>
              </a:rPr>
              <a:t>practical </a:t>
            </a:r>
            <a:r>
              <a:rPr sz="1150" dirty="0">
                <a:solidFill>
                  <a:srgbClr val="231F20"/>
                </a:solidFill>
                <a:latin typeface="Montserrat"/>
                <a:cs typeface="Montserrat"/>
              </a:rPr>
              <a:t>and</a:t>
            </a:r>
            <a:r>
              <a:rPr sz="1150" spc="-10" dirty="0">
                <a:solidFill>
                  <a:srgbClr val="231F20"/>
                </a:solidFill>
                <a:latin typeface="Montserrat"/>
                <a:cs typeface="Montserrat"/>
              </a:rPr>
              <a:t> skills-</a:t>
            </a:r>
            <a:r>
              <a:rPr sz="1150" dirty="0">
                <a:solidFill>
                  <a:srgbClr val="231F20"/>
                </a:solidFill>
                <a:latin typeface="Montserrat"/>
                <a:cs typeface="Montserrat"/>
              </a:rPr>
              <a:t>based</a:t>
            </a:r>
            <a:r>
              <a:rPr sz="1150" spc="-5" dirty="0">
                <a:solidFill>
                  <a:srgbClr val="231F20"/>
                </a:solidFill>
                <a:latin typeface="Montserrat"/>
                <a:cs typeface="Montserrat"/>
              </a:rPr>
              <a:t> </a:t>
            </a:r>
            <a:r>
              <a:rPr sz="1150" dirty="0">
                <a:solidFill>
                  <a:srgbClr val="231F20"/>
                </a:solidFill>
                <a:latin typeface="Montserrat"/>
                <a:cs typeface="Montserrat"/>
              </a:rPr>
              <a:t>approach</a:t>
            </a:r>
            <a:r>
              <a:rPr sz="1150" spc="-5" dirty="0">
                <a:solidFill>
                  <a:srgbClr val="231F20"/>
                </a:solidFill>
                <a:latin typeface="Montserrat"/>
                <a:cs typeface="Montserrat"/>
              </a:rPr>
              <a:t> </a:t>
            </a:r>
            <a:r>
              <a:rPr sz="1150" dirty="0">
                <a:solidFill>
                  <a:srgbClr val="231F20"/>
                </a:solidFill>
                <a:latin typeface="Montserrat"/>
                <a:cs typeface="Montserrat"/>
              </a:rPr>
              <a:t>to</a:t>
            </a:r>
            <a:r>
              <a:rPr sz="1150" spc="-5" dirty="0">
                <a:solidFill>
                  <a:srgbClr val="231F20"/>
                </a:solidFill>
                <a:latin typeface="Montserrat"/>
                <a:cs typeface="Montserrat"/>
              </a:rPr>
              <a:t> </a:t>
            </a:r>
            <a:r>
              <a:rPr sz="1150" dirty="0">
                <a:solidFill>
                  <a:srgbClr val="231F20"/>
                </a:solidFill>
                <a:latin typeface="Montserrat"/>
                <a:cs typeface="Montserrat"/>
              </a:rPr>
              <a:t>learning</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dirty="0">
                <a:solidFill>
                  <a:srgbClr val="231F20"/>
                </a:solidFill>
                <a:latin typeface="Montserrat"/>
                <a:cs typeface="Montserrat"/>
              </a:rPr>
              <a:t>assessment.</a:t>
            </a:r>
            <a:r>
              <a:rPr sz="1150" spc="-5" dirty="0">
                <a:solidFill>
                  <a:srgbClr val="231F20"/>
                </a:solidFill>
                <a:latin typeface="Montserrat"/>
                <a:cs typeface="Montserrat"/>
              </a:rPr>
              <a:t> </a:t>
            </a:r>
            <a:r>
              <a:rPr sz="1150" dirty="0">
                <a:solidFill>
                  <a:srgbClr val="231F20"/>
                </a:solidFill>
                <a:latin typeface="Montserrat"/>
                <a:cs typeface="Montserrat"/>
              </a:rPr>
              <a:t>The</a:t>
            </a:r>
            <a:r>
              <a:rPr sz="1150" spc="-5" dirty="0">
                <a:solidFill>
                  <a:srgbClr val="231F20"/>
                </a:solidFill>
                <a:latin typeface="Montserrat"/>
                <a:cs typeface="Montserrat"/>
              </a:rPr>
              <a:t> </a:t>
            </a:r>
            <a:r>
              <a:rPr sz="1150" dirty="0">
                <a:solidFill>
                  <a:srgbClr val="231F20"/>
                </a:solidFill>
                <a:latin typeface="Montserrat"/>
                <a:cs typeface="Montserrat"/>
              </a:rPr>
              <a:t>qualification</a:t>
            </a:r>
            <a:r>
              <a:rPr sz="1150" spc="-10" dirty="0">
                <a:solidFill>
                  <a:srgbClr val="231F20"/>
                </a:solidFill>
                <a:latin typeface="Montserrat"/>
                <a:cs typeface="Montserrat"/>
              </a:rPr>
              <a:t> recognises</a:t>
            </a:r>
            <a:r>
              <a:rPr sz="1150" spc="-5" dirty="0">
                <a:solidFill>
                  <a:srgbClr val="231F20"/>
                </a:solidFill>
                <a:latin typeface="Montserrat"/>
                <a:cs typeface="Montserrat"/>
              </a:rPr>
              <a:t> </a:t>
            </a:r>
            <a:r>
              <a:rPr sz="1150" spc="-25" dirty="0">
                <a:solidFill>
                  <a:srgbClr val="231F20"/>
                </a:solidFill>
                <a:latin typeface="Montserrat"/>
                <a:cs typeface="Montserrat"/>
              </a:rPr>
              <a:t>the</a:t>
            </a:r>
            <a:r>
              <a:rPr sz="1150" spc="500" dirty="0">
                <a:solidFill>
                  <a:srgbClr val="231F20"/>
                </a:solidFill>
                <a:latin typeface="Montserrat"/>
                <a:cs typeface="Montserrat"/>
              </a:rPr>
              <a:t> </a:t>
            </a:r>
            <a:r>
              <a:rPr sz="1150" dirty="0">
                <a:solidFill>
                  <a:srgbClr val="231F20"/>
                </a:solidFill>
                <a:latin typeface="Montserrat"/>
                <a:cs typeface="Montserrat"/>
              </a:rPr>
              <a:t>value</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learning</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spc="-10" dirty="0">
                <a:solidFill>
                  <a:srgbClr val="231F20"/>
                </a:solidFill>
                <a:latin typeface="Montserrat"/>
                <a:cs typeface="Montserrat"/>
              </a:rPr>
              <a:t>knowledge</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vocational</a:t>
            </a:r>
            <a:r>
              <a:rPr sz="1150" spc="-30" dirty="0">
                <a:solidFill>
                  <a:srgbClr val="231F20"/>
                </a:solidFill>
                <a:latin typeface="Montserrat"/>
                <a:cs typeface="Montserrat"/>
              </a:rPr>
              <a:t> </a:t>
            </a:r>
            <a:r>
              <a:rPr sz="1150" dirty="0">
                <a:solidFill>
                  <a:srgbClr val="231F20"/>
                </a:solidFill>
                <a:latin typeface="Montserrat"/>
                <a:cs typeface="Montserrat"/>
              </a:rPr>
              <a:t>attributes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complement</a:t>
            </a:r>
            <a:r>
              <a:rPr sz="1150" spc="-30" dirty="0">
                <a:solidFill>
                  <a:srgbClr val="231F20"/>
                </a:solidFill>
                <a:latin typeface="Montserrat"/>
                <a:cs typeface="Montserrat"/>
              </a:rPr>
              <a:t> </a:t>
            </a:r>
            <a:r>
              <a:rPr sz="1150" dirty="0">
                <a:solidFill>
                  <a:srgbClr val="231F20"/>
                </a:solidFill>
                <a:latin typeface="Montserrat"/>
                <a:cs typeface="Montserrat"/>
              </a:rPr>
              <a:t>GCSEs.</a:t>
            </a:r>
            <a:r>
              <a:rPr sz="1150" spc="-25" dirty="0">
                <a:solidFill>
                  <a:srgbClr val="231F20"/>
                </a:solidFill>
                <a:latin typeface="Montserrat"/>
                <a:cs typeface="Montserrat"/>
              </a:rPr>
              <a:t> The </a:t>
            </a:r>
            <a:r>
              <a:rPr sz="1150" dirty="0">
                <a:solidFill>
                  <a:srgbClr val="231F20"/>
                </a:solidFill>
                <a:latin typeface="Montserrat"/>
                <a:cs typeface="Montserrat"/>
              </a:rPr>
              <a:t>qualification</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broaden</a:t>
            </a:r>
            <a:r>
              <a:rPr sz="1150" spc="-15" dirty="0">
                <a:solidFill>
                  <a:srgbClr val="231F20"/>
                </a:solidFill>
                <a:latin typeface="Montserrat"/>
                <a:cs typeface="Montserrat"/>
              </a:rPr>
              <a:t> </a:t>
            </a:r>
            <a:r>
              <a:rPr sz="1150" dirty="0">
                <a:solidFill>
                  <a:srgbClr val="231F20"/>
                </a:solidFill>
                <a:latin typeface="Montserrat"/>
                <a:cs typeface="Montserrat"/>
              </a:rPr>
              <a:t>learners’</a:t>
            </a:r>
            <a:r>
              <a:rPr sz="1150" spc="-15" dirty="0">
                <a:solidFill>
                  <a:srgbClr val="231F20"/>
                </a:solidFill>
                <a:latin typeface="Montserrat"/>
                <a:cs typeface="Montserrat"/>
              </a:rPr>
              <a:t> </a:t>
            </a:r>
            <a:r>
              <a:rPr sz="1150" spc="-10" dirty="0">
                <a:solidFill>
                  <a:srgbClr val="231F20"/>
                </a:solidFill>
                <a:latin typeface="Montserrat"/>
                <a:cs typeface="Montserrat"/>
              </a:rPr>
              <a:t>experience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understanding</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varied</a:t>
            </a:r>
            <a:r>
              <a:rPr sz="1150" spc="-15" dirty="0">
                <a:solidFill>
                  <a:srgbClr val="231F20"/>
                </a:solidFill>
                <a:latin typeface="Montserrat"/>
                <a:cs typeface="Montserrat"/>
              </a:rPr>
              <a:t> </a:t>
            </a:r>
            <a:r>
              <a:rPr sz="1150" spc="-10" dirty="0">
                <a:solidFill>
                  <a:srgbClr val="231F20"/>
                </a:solidFill>
                <a:latin typeface="Montserrat"/>
                <a:cs typeface="Montserrat"/>
              </a:rPr>
              <a:t>progression </a:t>
            </a:r>
            <a:r>
              <a:rPr sz="1150" dirty="0">
                <a:solidFill>
                  <a:srgbClr val="231F20"/>
                </a:solidFill>
                <a:latin typeface="Montserrat"/>
                <a:cs typeface="Montserrat"/>
              </a:rPr>
              <a:t>options</a:t>
            </a:r>
            <a:r>
              <a:rPr sz="1150" spc="-10" dirty="0">
                <a:solidFill>
                  <a:srgbClr val="231F20"/>
                </a:solidFill>
                <a:latin typeface="Montserrat"/>
                <a:cs typeface="Montserrat"/>
              </a:rPr>
              <a:t> available</a:t>
            </a:r>
            <a:r>
              <a:rPr sz="1150" spc="-5"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them.</a:t>
            </a:r>
            <a:endParaRPr sz="1150">
              <a:latin typeface="Montserrat"/>
              <a:cs typeface="Montserrat"/>
            </a:endParaRPr>
          </a:p>
          <a:p>
            <a:pPr>
              <a:lnSpc>
                <a:spcPct val="100000"/>
              </a:lnSpc>
              <a:spcBef>
                <a:spcPts val="215"/>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Controlled</a:t>
            </a:r>
            <a:r>
              <a:rPr sz="1150" spc="-45" dirty="0">
                <a:solidFill>
                  <a:srgbClr val="231F20"/>
                </a:solidFill>
                <a:latin typeface="Montserrat"/>
                <a:cs typeface="Montserrat"/>
              </a:rPr>
              <a:t> </a:t>
            </a:r>
            <a:r>
              <a:rPr sz="1150" dirty="0">
                <a:solidFill>
                  <a:srgbClr val="231F20"/>
                </a:solidFill>
                <a:latin typeface="Montserrat"/>
                <a:cs typeface="Montserrat"/>
              </a:rPr>
              <a:t>assessment</a:t>
            </a:r>
            <a:r>
              <a:rPr sz="1150" spc="-40" dirty="0">
                <a:solidFill>
                  <a:srgbClr val="231F20"/>
                </a:solidFill>
                <a:latin typeface="Montserrat"/>
                <a:cs typeface="Montserrat"/>
              </a:rPr>
              <a:t> </a:t>
            </a:r>
            <a:r>
              <a:rPr sz="1150" dirty="0">
                <a:solidFill>
                  <a:srgbClr val="231F20"/>
                </a:solidFill>
                <a:latin typeface="Montserrat"/>
                <a:cs typeface="Montserrat"/>
              </a:rPr>
              <a:t>and</a:t>
            </a:r>
            <a:r>
              <a:rPr sz="1150" spc="-40" dirty="0">
                <a:solidFill>
                  <a:srgbClr val="231F20"/>
                </a:solidFill>
                <a:latin typeface="Montserrat"/>
                <a:cs typeface="Montserrat"/>
              </a:rPr>
              <a:t> </a:t>
            </a:r>
            <a:r>
              <a:rPr sz="1150" spc="-10" dirty="0">
                <a:solidFill>
                  <a:srgbClr val="231F20"/>
                </a:solidFill>
                <a:latin typeface="Montserrat"/>
                <a:cs typeface="Montserrat"/>
              </a:rPr>
              <a:t>coursework</a:t>
            </a:r>
            <a:endParaRPr sz="1150">
              <a:latin typeface="Montserrat"/>
              <a:cs typeface="Montserrat"/>
            </a:endParaRPr>
          </a:p>
          <a:p>
            <a:pPr>
              <a:lnSpc>
                <a:spcPct val="100000"/>
              </a:lnSpc>
              <a:spcBef>
                <a:spcPts val="220"/>
              </a:spcBef>
            </a:pPr>
            <a:endParaRPr sz="115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6th</a:t>
            </a:r>
            <a:r>
              <a:rPr sz="1150" spc="-15" dirty="0">
                <a:solidFill>
                  <a:srgbClr val="231F20"/>
                </a:solidFill>
                <a:latin typeface="Montserrat"/>
                <a:cs typeface="Montserrat"/>
              </a:rPr>
              <a:t> </a:t>
            </a:r>
            <a:r>
              <a:rPr sz="1150" dirty="0">
                <a:solidFill>
                  <a:srgbClr val="231F20"/>
                </a:solidFill>
                <a:latin typeface="Montserrat"/>
                <a:cs typeface="Montserrat"/>
              </a:rPr>
              <a:t>Form</a:t>
            </a:r>
            <a:r>
              <a:rPr sz="1150" spc="-15" dirty="0">
                <a:solidFill>
                  <a:srgbClr val="231F20"/>
                </a:solidFill>
                <a:latin typeface="Montserrat"/>
                <a:cs typeface="Montserrat"/>
              </a:rPr>
              <a:t> </a:t>
            </a:r>
            <a:r>
              <a:rPr sz="1150" spc="-10" dirty="0">
                <a:solidFill>
                  <a:srgbClr val="231F20"/>
                </a:solidFill>
                <a:latin typeface="Montserrat"/>
                <a:cs typeface="Montserrat"/>
              </a:rPr>
              <a:t>Performing</a:t>
            </a:r>
            <a:r>
              <a:rPr sz="1150" spc="-15" dirty="0">
                <a:solidFill>
                  <a:srgbClr val="231F20"/>
                </a:solidFill>
                <a:latin typeface="Montserrat"/>
                <a:cs typeface="Montserrat"/>
              </a:rPr>
              <a:t> </a:t>
            </a:r>
            <a:r>
              <a:rPr sz="1150" dirty="0">
                <a:solidFill>
                  <a:srgbClr val="231F20"/>
                </a:solidFill>
                <a:latin typeface="Montserrat"/>
                <a:cs typeface="Montserrat"/>
              </a:rPr>
              <a:t>Arts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Music</a:t>
            </a:r>
            <a:r>
              <a:rPr sz="1150" spc="-15" dirty="0">
                <a:solidFill>
                  <a:srgbClr val="231F20"/>
                </a:solidFill>
                <a:latin typeface="Montserrat"/>
                <a:cs typeface="Montserrat"/>
              </a:rPr>
              <a:t> </a:t>
            </a:r>
            <a:r>
              <a:rPr sz="1150" spc="-10" dirty="0">
                <a:solidFill>
                  <a:srgbClr val="231F20"/>
                </a:solidFill>
                <a:latin typeface="Montserrat"/>
                <a:cs typeface="Montserrat"/>
              </a:rPr>
              <a:t>Courses</a:t>
            </a:r>
            <a:endParaRPr sz="1150">
              <a:latin typeface="Montserrat"/>
              <a:cs typeface="Montserrat"/>
            </a:endParaRPr>
          </a:p>
          <a:p>
            <a:pPr>
              <a:lnSpc>
                <a:spcPct val="100000"/>
              </a:lnSpc>
              <a:spcBef>
                <a:spcPts val="215"/>
              </a:spcBef>
            </a:pPr>
            <a:endParaRPr sz="115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Jobs</a:t>
            </a:r>
            <a:r>
              <a:rPr sz="1150" spc="-35" dirty="0">
                <a:solidFill>
                  <a:srgbClr val="231F20"/>
                </a:solidFill>
                <a:latin typeface="Montserrat"/>
                <a:cs typeface="Montserrat"/>
              </a:rPr>
              <a:t> </a:t>
            </a:r>
            <a:r>
              <a:rPr sz="1150" dirty="0">
                <a:solidFill>
                  <a:srgbClr val="231F20"/>
                </a:solidFill>
                <a:latin typeface="Montserrat"/>
                <a:cs typeface="Montserrat"/>
              </a:rPr>
              <a:t>directly</a:t>
            </a:r>
            <a:r>
              <a:rPr sz="1150" spc="-30" dirty="0">
                <a:solidFill>
                  <a:srgbClr val="231F20"/>
                </a:solidFill>
                <a:latin typeface="Montserrat"/>
                <a:cs typeface="Montserrat"/>
              </a:rPr>
              <a:t> </a:t>
            </a:r>
            <a:r>
              <a:rPr sz="1150" spc="-10" dirty="0">
                <a:solidFill>
                  <a:srgbClr val="231F20"/>
                </a:solidFill>
                <a:latin typeface="Montserrat"/>
                <a:cs typeface="Montserrat"/>
              </a:rPr>
              <a:t>related</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your</a:t>
            </a:r>
            <a:r>
              <a:rPr sz="1150" spc="-30" dirty="0">
                <a:solidFill>
                  <a:srgbClr val="231F20"/>
                </a:solidFill>
                <a:latin typeface="Montserrat"/>
                <a:cs typeface="Montserrat"/>
              </a:rPr>
              <a:t> </a:t>
            </a:r>
            <a:r>
              <a:rPr sz="1150" dirty="0">
                <a:solidFill>
                  <a:srgbClr val="231F20"/>
                </a:solidFill>
                <a:latin typeface="Montserrat"/>
                <a:cs typeface="Montserrat"/>
              </a:rPr>
              <a:t>course</a:t>
            </a:r>
            <a:r>
              <a:rPr sz="1150" spc="-35" dirty="0">
                <a:solidFill>
                  <a:srgbClr val="231F20"/>
                </a:solidFill>
                <a:latin typeface="Montserrat"/>
                <a:cs typeface="Montserrat"/>
              </a:rPr>
              <a:t> </a:t>
            </a:r>
            <a:r>
              <a:rPr sz="1150" spc="-10" dirty="0">
                <a:solidFill>
                  <a:srgbClr val="231F20"/>
                </a:solidFill>
                <a:latin typeface="Montserrat"/>
                <a:cs typeface="Montserrat"/>
              </a:rPr>
              <a:t>include:</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Actor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Broadcast</a:t>
            </a:r>
            <a:r>
              <a:rPr sz="1150" spc="-30" dirty="0">
                <a:solidFill>
                  <a:srgbClr val="231F20"/>
                </a:solidFill>
                <a:latin typeface="Montserrat"/>
                <a:cs typeface="Montserrat"/>
              </a:rPr>
              <a:t> </a:t>
            </a:r>
            <a:r>
              <a:rPr sz="1150" spc="-10" dirty="0">
                <a:solidFill>
                  <a:srgbClr val="231F20"/>
                </a:solidFill>
                <a:latin typeface="Montserrat"/>
                <a:cs typeface="Montserrat"/>
              </a:rPr>
              <a:t>presenter</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Community</a:t>
            </a:r>
            <a:r>
              <a:rPr sz="1150" spc="-5" dirty="0">
                <a:solidFill>
                  <a:srgbClr val="231F20"/>
                </a:solidFill>
                <a:latin typeface="Montserrat"/>
                <a:cs typeface="Montserrat"/>
              </a:rPr>
              <a:t> </a:t>
            </a:r>
            <a:r>
              <a:rPr sz="1150" dirty="0">
                <a:solidFill>
                  <a:srgbClr val="231F20"/>
                </a:solidFill>
                <a:latin typeface="Montserrat"/>
                <a:cs typeface="Montserrat"/>
              </a:rPr>
              <a:t>arts </a:t>
            </a:r>
            <a:r>
              <a:rPr sz="1150" spc="-10" dirty="0">
                <a:solidFill>
                  <a:srgbClr val="231F20"/>
                </a:solidFill>
                <a:latin typeface="Montserrat"/>
                <a:cs typeface="Montserrat"/>
              </a:rPr>
              <a:t>worker</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Choreographer</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Dancer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Drama</a:t>
            </a:r>
            <a:r>
              <a:rPr sz="1150" spc="-30" dirty="0">
                <a:solidFill>
                  <a:srgbClr val="231F20"/>
                </a:solidFill>
                <a:latin typeface="Montserrat"/>
                <a:cs typeface="Montserrat"/>
              </a:rPr>
              <a:t> </a:t>
            </a:r>
            <a:r>
              <a:rPr sz="1150" spc="-10" dirty="0">
                <a:solidFill>
                  <a:srgbClr val="231F20"/>
                </a:solidFill>
                <a:latin typeface="Montserrat"/>
                <a:cs typeface="Montserrat"/>
              </a:rPr>
              <a:t>therapist</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Music</a:t>
            </a:r>
            <a:r>
              <a:rPr sz="1150" spc="-35" dirty="0">
                <a:solidFill>
                  <a:srgbClr val="231F20"/>
                </a:solidFill>
                <a:latin typeface="Montserrat"/>
                <a:cs typeface="Montserrat"/>
              </a:rPr>
              <a:t> </a:t>
            </a:r>
            <a:r>
              <a:rPr sz="1150" spc="-10" dirty="0">
                <a:solidFill>
                  <a:srgbClr val="231F20"/>
                </a:solidFill>
                <a:latin typeface="Montserrat"/>
                <a:cs typeface="Montserrat"/>
              </a:rPr>
              <a:t>producer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Music</a:t>
            </a:r>
            <a:r>
              <a:rPr sz="1150" spc="-35" dirty="0">
                <a:solidFill>
                  <a:srgbClr val="231F20"/>
                </a:solidFill>
                <a:latin typeface="Montserrat"/>
                <a:cs typeface="Montserrat"/>
              </a:rPr>
              <a:t> </a:t>
            </a:r>
            <a:r>
              <a:rPr sz="1150" spc="-10" dirty="0">
                <a:solidFill>
                  <a:srgbClr val="231F20"/>
                </a:solidFill>
                <a:latin typeface="Montserrat"/>
                <a:cs typeface="Montserrat"/>
              </a:rPr>
              <a:t>therapist</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Theatre</a:t>
            </a:r>
            <a:r>
              <a:rPr sz="1150" spc="-50" dirty="0">
                <a:solidFill>
                  <a:srgbClr val="231F20"/>
                </a:solidFill>
                <a:latin typeface="Montserrat"/>
                <a:cs typeface="Montserrat"/>
              </a:rPr>
              <a:t> </a:t>
            </a:r>
            <a:r>
              <a:rPr sz="1150" spc="-10" dirty="0">
                <a:solidFill>
                  <a:srgbClr val="231F20"/>
                </a:solidFill>
                <a:latin typeface="Montserrat"/>
                <a:cs typeface="Montserrat"/>
              </a:rPr>
              <a:t>director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Theatre</a:t>
            </a:r>
            <a:r>
              <a:rPr sz="1150" spc="-35" dirty="0">
                <a:solidFill>
                  <a:srgbClr val="231F20"/>
                </a:solidFill>
                <a:latin typeface="Montserrat"/>
                <a:cs typeface="Montserrat"/>
              </a:rPr>
              <a:t> </a:t>
            </a:r>
            <a:r>
              <a:rPr sz="1150" dirty="0">
                <a:solidFill>
                  <a:srgbClr val="231F20"/>
                </a:solidFill>
                <a:latin typeface="Montserrat"/>
                <a:cs typeface="Montserrat"/>
              </a:rPr>
              <a:t>stage</a:t>
            </a:r>
            <a:r>
              <a:rPr sz="1150" spc="-30" dirty="0">
                <a:solidFill>
                  <a:srgbClr val="231F20"/>
                </a:solidFill>
                <a:latin typeface="Montserrat"/>
                <a:cs typeface="Montserrat"/>
              </a:rPr>
              <a:t> </a:t>
            </a:r>
            <a:r>
              <a:rPr sz="1150" spc="-10" dirty="0">
                <a:solidFill>
                  <a:srgbClr val="231F20"/>
                </a:solidFill>
                <a:latin typeface="Montserrat"/>
                <a:cs typeface="Montserrat"/>
              </a:rPr>
              <a:t>manager</a:t>
            </a:r>
            <a:endParaRPr sz="1150">
              <a:latin typeface="Montserrat"/>
              <a:cs typeface="Montserra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0218711"/>
            <a:ext cx="7560309" cy="293370"/>
          </a:xfrm>
          <a:custGeom>
            <a:avLst/>
            <a:gdLst/>
            <a:ahLst/>
            <a:cxnLst/>
            <a:rect l="l" t="t" r="r" b="b"/>
            <a:pathLst>
              <a:path w="7560309" h="293370">
                <a:moveTo>
                  <a:pt x="7560005" y="0"/>
                </a:moveTo>
                <a:lnTo>
                  <a:pt x="0" y="0"/>
                </a:lnTo>
                <a:lnTo>
                  <a:pt x="0" y="293293"/>
                </a:lnTo>
                <a:lnTo>
                  <a:pt x="7560005" y="293293"/>
                </a:lnTo>
                <a:lnTo>
                  <a:pt x="7560005" y="0"/>
                </a:lnTo>
                <a:close/>
              </a:path>
            </a:pathLst>
          </a:custGeom>
          <a:solidFill>
            <a:srgbClr val="25408F"/>
          </a:solidFill>
        </p:spPr>
        <p:txBody>
          <a:bodyPr wrap="square" lIns="0" tIns="0" rIns="0" bIns="0" rtlCol="0"/>
          <a:lstStyle/>
          <a:p>
            <a:endParaRPr/>
          </a:p>
        </p:txBody>
      </p:sp>
      <p:sp>
        <p:nvSpPr>
          <p:cNvPr id="3" name="object 3"/>
          <p:cNvSpPr txBox="1"/>
          <p:nvPr/>
        </p:nvSpPr>
        <p:spPr>
          <a:xfrm>
            <a:off x="393579" y="780777"/>
            <a:ext cx="470534" cy="208279"/>
          </a:xfrm>
          <a:prstGeom prst="rect">
            <a:avLst/>
          </a:prstGeom>
        </p:spPr>
        <p:txBody>
          <a:bodyPr vert="horz" wrap="square" lIns="0" tIns="12700" rIns="0" bIns="0" rtlCol="0">
            <a:spAutoFit/>
          </a:bodyPr>
          <a:lstStyle/>
          <a:p>
            <a:pPr marL="12700">
              <a:lnSpc>
                <a:spcPct val="100000"/>
              </a:lnSpc>
              <a:spcBef>
                <a:spcPts val="100"/>
              </a:spcBef>
            </a:pPr>
            <a:r>
              <a:rPr sz="1200" spc="-10" dirty="0">
                <a:solidFill>
                  <a:srgbClr val="231F20"/>
                </a:solidFill>
                <a:latin typeface="Montserrat"/>
                <a:cs typeface="Montserrat"/>
              </a:rPr>
              <a:t>Notes</a:t>
            </a:r>
            <a:endParaRPr sz="1200">
              <a:latin typeface="Montserrat"/>
              <a:cs typeface="Montserrat"/>
            </a:endParaRPr>
          </a:p>
        </p:txBody>
      </p:sp>
      <p:sp>
        <p:nvSpPr>
          <p:cNvPr id="4" name="object 4"/>
          <p:cNvSpPr/>
          <p:nvPr/>
        </p:nvSpPr>
        <p:spPr>
          <a:xfrm>
            <a:off x="359994" y="792010"/>
            <a:ext cx="6769734" cy="9286240"/>
          </a:xfrm>
          <a:custGeom>
            <a:avLst/>
            <a:gdLst/>
            <a:ahLst/>
            <a:cxnLst/>
            <a:rect l="l" t="t" r="r" b="b"/>
            <a:pathLst>
              <a:path w="6769734" h="9286240">
                <a:moveTo>
                  <a:pt x="0" y="9286227"/>
                </a:moveTo>
                <a:lnTo>
                  <a:pt x="6769557" y="9286227"/>
                </a:lnTo>
                <a:lnTo>
                  <a:pt x="6769557" y="0"/>
                </a:lnTo>
                <a:lnTo>
                  <a:pt x="0" y="0"/>
                </a:lnTo>
                <a:lnTo>
                  <a:pt x="0" y="9286227"/>
                </a:lnTo>
                <a:close/>
              </a:path>
            </a:pathLst>
          </a:custGeom>
          <a:ln w="12700">
            <a:solidFill>
              <a:srgbClr val="25408F"/>
            </a:solidFill>
          </a:ln>
        </p:spPr>
        <p:txBody>
          <a:bodyPr wrap="square" lIns="0" tIns="0" rIns="0" bIns="0" rtlCol="0"/>
          <a:lstStyle/>
          <a:p>
            <a:endParaRPr/>
          </a:p>
        </p:txBody>
      </p:sp>
      <p:sp>
        <p:nvSpPr>
          <p:cNvPr id="5" name="object 5"/>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0218711"/>
            <a:ext cx="7560309" cy="293370"/>
          </a:xfrm>
          <a:custGeom>
            <a:avLst/>
            <a:gdLst/>
            <a:ahLst/>
            <a:cxnLst/>
            <a:rect l="l" t="t" r="r" b="b"/>
            <a:pathLst>
              <a:path w="7560309" h="293370">
                <a:moveTo>
                  <a:pt x="7560005" y="0"/>
                </a:moveTo>
                <a:lnTo>
                  <a:pt x="0" y="0"/>
                </a:lnTo>
                <a:lnTo>
                  <a:pt x="0" y="293293"/>
                </a:lnTo>
                <a:lnTo>
                  <a:pt x="7560005" y="293293"/>
                </a:lnTo>
                <a:lnTo>
                  <a:pt x="7560005" y="0"/>
                </a:lnTo>
                <a:close/>
              </a:path>
            </a:pathLst>
          </a:custGeom>
          <a:solidFill>
            <a:srgbClr val="25408F"/>
          </a:solidFill>
        </p:spPr>
        <p:txBody>
          <a:bodyPr wrap="square" lIns="0" tIns="0" rIns="0" bIns="0" rtlCol="0"/>
          <a:lstStyle/>
          <a:p>
            <a:endParaRPr/>
          </a:p>
        </p:txBody>
      </p:sp>
      <p:sp>
        <p:nvSpPr>
          <p:cNvPr id="3" name="object 3"/>
          <p:cNvSpPr txBox="1"/>
          <p:nvPr/>
        </p:nvSpPr>
        <p:spPr>
          <a:xfrm>
            <a:off x="4488700" y="180009"/>
            <a:ext cx="3071495" cy="467995"/>
          </a:xfrm>
          <a:prstGeom prst="rect">
            <a:avLst/>
          </a:prstGeom>
          <a:solidFill>
            <a:srgbClr val="25408F"/>
          </a:solidFill>
        </p:spPr>
        <p:txBody>
          <a:bodyPr vert="horz" wrap="square" lIns="0" tIns="53340" rIns="0" bIns="0" rtlCol="0">
            <a:spAutoFit/>
          </a:bodyPr>
          <a:lstStyle/>
          <a:p>
            <a:pPr marL="29845">
              <a:lnSpc>
                <a:spcPct val="100000"/>
              </a:lnSpc>
              <a:spcBef>
                <a:spcPts val="420"/>
              </a:spcBef>
            </a:pPr>
            <a:r>
              <a:rPr sz="2300" dirty="0">
                <a:solidFill>
                  <a:srgbClr val="FFFFFF"/>
                </a:solidFill>
                <a:latin typeface="Montserrat"/>
                <a:cs typeface="Montserrat"/>
              </a:rPr>
              <a:t>Subjects</a:t>
            </a:r>
            <a:r>
              <a:rPr sz="2300" spc="-90" dirty="0">
                <a:solidFill>
                  <a:srgbClr val="FFFFFF"/>
                </a:solidFill>
                <a:latin typeface="Montserrat"/>
                <a:cs typeface="Montserrat"/>
              </a:rPr>
              <a:t> </a:t>
            </a:r>
            <a:r>
              <a:rPr sz="2300" spc="-10" dirty="0">
                <a:solidFill>
                  <a:srgbClr val="FFFFFF"/>
                </a:solidFill>
                <a:latin typeface="Montserrat"/>
                <a:cs typeface="Montserrat"/>
              </a:rPr>
              <a:t>Overview</a:t>
            </a:r>
            <a:endParaRPr sz="2300">
              <a:latin typeface="Montserrat"/>
              <a:cs typeface="Montserrat"/>
            </a:endParaRPr>
          </a:p>
        </p:txBody>
      </p:sp>
      <p:pic>
        <p:nvPicPr>
          <p:cNvPr id="4" name="object 4"/>
          <p:cNvPicPr/>
          <p:nvPr/>
        </p:nvPicPr>
        <p:blipFill>
          <a:blip r:embed="rId2" cstate="print"/>
          <a:stretch>
            <a:fillRect/>
          </a:stretch>
        </p:blipFill>
        <p:spPr>
          <a:xfrm>
            <a:off x="0" y="180009"/>
            <a:ext cx="4488700" cy="467995"/>
          </a:xfrm>
          <a:prstGeom prst="rect">
            <a:avLst/>
          </a:prstGeom>
        </p:spPr>
      </p:pic>
      <p:sp>
        <p:nvSpPr>
          <p:cNvPr id="5" name="object 5"/>
          <p:cNvSpPr txBox="1">
            <a:spLocks noGrp="1"/>
          </p:cNvSpPr>
          <p:nvPr>
            <p:ph type="title"/>
          </p:nvPr>
        </p:nvSpPr>
        <p:spPr>
          <a:xfrm>
            <a:off x="1048251" y="220952"/>
            <a:ext cx="2310130" cy="375920"/>
          </a:xfrm>
          <a:prstGeom prst="rect">
            <a:avLst/>
          </a:prstGeom>
        </p:spPr>
        <p:txBody>
          <a:bodyPr vert="horz" wrap="square" lIns="0" tIns="12700" rIns="0" bIns="0" rtlCol="0">
            <a:spAutoFit/>
          </a:bodyPr>
          <a:lstStyle/>
          <a:p>
            <a:pPr marL="12700">
              <a:lnSpc>
                <a:spcPct val="100000"/>
              </a:lnSpc>
              <a:spcBef>
                <a:spcPts val="100"/>
              </a:spcBef>
            </a:pPr>
            <a:r>
              <a:rPr spc="-20" dirty="0">
                <a:solidFill>
                  <a:srgbClr val="25408F"/>
                </a:solidFill>
              </a:rPr>
              <a:t>Yellow</a:t>
            </a:r>
            <a:r>
              <a:rPr spc="-90" dirty="0">
                <a:solidFill>
                  <a:srgbClr val="25408F"/>
                </a:solidFill>
              </a:rPr>
              <a:t> </a:t>
            </a:r>
            <a:r>
              <a:rPr spc="-10" dirty="0">
                <a:solidFill>
                  <a:srgbClr val="25408F"/>
                </a:solidFill>
              </a:rPr>
              <a:t>Pathway</a:t>
            </a:r>
          </a:p>
        </p:txBody>
      </p:sp>
      <p:sp>
        <p:nvSpPr>
          <p:cNvPr id="7" name="object 7"/>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6" name="object 6"/>
          <p:cNvSpPr txBox="1"/>
          <p:nvPr/>
        </p:nvSpPr>
        <p:spPr>
          <a:xfrm>
            <a:off x="338300" y="757253"/>
            <a:ext cx="5719445" cy="7975453"/>
          </a:xfrm>
          <a:prstGeom prst="rect">
            <a:avLst/>
          </a:prstGeom>
        </p:spPr>
        <p:txBody>
          <a:bodyPr vert="horz" wrap="square" lIns="0" tIns="83820" rIns="0" bIns="0" rtlCol="0">
            <a:spAutoFit/>
          </a:bodyPr>
          <a:lstStyle/>
          <a:p>
            <a:pPr marL="12700">
              <a:lnSpc>
                <a:spcPct val="100000"/>
              </a:lnSpc>
              <a:spcBef>
                <a:spcPts val="660"/>
              </a:spcBef>
            </a:pPr>
            <a:r>
              <a:rPr sz="1200" b="1" dirty="0">
                <a:solidFill>
                  <a:srgbClr val="231F20"/>
                </a:solidFill>
                <a:latin typeface="Montserrat"/>
                <a:cs typeface="Montserrat"/>
              </a:rPr>
              <a:t>All</a:t>
            </a:r>
            <a:r>
              <a:rPr sz="1200" b="1" spc="-35" dirty="0">
                <a:solidFill>
                  <a:srgbClr val="231F20"/>
                </a:solidFill>
                <a:latin typeface="Montserrat"/>
                <a:cs typeface="Montserrat"/>
              </a:rPr>
              <a:t> </a:t>
            </a:r>
            <a:r>
              <a:rPr sz="1200" b="1" dirty="0">
                <a:solidFill>
                  <a:srgbClr val="231F20"/>
                </a:solidFill>
                <a:latin typeface="Montserrat"/>
                <a:cs typeface="Montserrat"/>
              </a:rPr>
              <a:t>students</a:t>
            </a:r>
            <a:r>
              <a:rPr sz="1200" b="1" spc="-30" dirty="0">
                <a:solidFill>
                  <a:srgbClr val="231F20"/>
                </a:solidFill>
                <a:latin typeface="Montserrat"/>
                <a:cs typeface="Montserrat"/>
              </a:rPr>
              <a:t> </a:t>
            </a:r>
            <a:r>
              <a:rPr sz="1200" b="1" dirty="0">
                <a:solidFill>
                  <a:srgbClr val="231F20"/>
                </a:solidFill>
                <a:latin typeface="Montserrat"/>
                <a:cs typeface="Montserrat"/>
              </a:rPr>
              <a:t>will</a:t>
            </a:r>
            <a:r>
              <a:rPr sz="1200" b="1" spc="-30" dirty="0">
                <a:solidFill>
                  <a:srgbClr val="231F20"/>
                </a:solidFill>
                <a:latin typeface="Montserrat"/>
                <a:cs typeface="Montserrat"/>
              </a:rPr>
              <a:t> </a:t>
            </a:r>
            <a:r>
              <a:rPr sz="1200" b="1" spc="-10" dirty="0">
                <a:solidFill>
                  <a:srgbClr val="231F20"/>
                </a:solidFill>
                <a:latin typeface="Montserrat"/>
                <a:cs typeface="Montserrat"/>
              </a:rPr>
              <a:t>study:</a:t>
            </a:r>
            <a:endParaRPr sz="1200" dirty="0">
              <a:latin typeface="Montserrat"/>
              <a:cs typeface="Montserrat"/>
            </a:endParaRPr>
          </a:p>
          <a:p>
            <a:pPr marL="12700" marR="3848735" algn="just">
              <a:lnSpc>
                <a:spcPct val="138900"/>
              </a:lnSpc>
            </a:pPr>
            <a:r>
              <a:rPr sz="1200" dirty="0">
                <a:solidFill>
                  <a:srgbClr val="231F20"/>
                </a:solidFill>
                <a:latin typeface="Montserrat"/>
                <a:cs typeface="Montserrat"/>
              </a:rPr>
              <a:t>GCSE</a:t>
            </a:r>
            <a:r>
              <a:rPr sz="1200" spc="-20" dirty="0">
                <a:solidFill>
                  <a:srgbClr val="231F20"/>
                </a:solidFill>
                <a:latin typeface="Montserrat"/>
                <a:cs typeface="Montserrat"/>
              </a:rPr>
              <a:t> </a:t>
            </a:r>
            <a:r>
              <a:rPr sz="1200" dirty="0">
                <a:solidFill>
                  <a:srgbClr val="231F20"/>
                </a:solidFill>
                <a:latin typeface="Montserrat"/>
                <a:cs typeface="Montserrat"/>
              </a:rPr>
              <a:t>English</a:t>
            </a:r>
            <a:r>
              <a:rPr sz="1200" spc="-15" dirty="0">
                <a:solidFill>
                  <a:srgbClr val="231F20"/>
                </a:solidFill>
                <a:latin typeface="Montserrat"/>
                <a:cs typeface="Montserrat"/>
              </a:rPr>
              <a:t> </a:t>
            </a:r>
            <a:r>
              <a:rPr sz="1200" spc="-10" dirty="0">
                <a:solidFill>
                  <a:srgbClr val="231F20"/>
                </a:solidFill>
                <a:latin typeface="Montserrat"/>
                <a:cs typeface="Montserrat"/>
              </a:rPr>
              <a:t>Language </a:t>
            </a:r>
            <a:r>
              <a:rPr sz="1200" dirty="0">
                <a:solidFill>
                  <a:srgbClr val="231F20"/>
                </a:solidFill>
                <a:latin typeface="Montserrat"/>
                <a:cs typeface="Montserrat"/>
              </a:rPr>
              <a:t>GCSE</a:t>
            </a:r>
            <a:r>
              <a:rPr sz="1200" spc="-20" dirty="0">
                <a:solidFill>
                  <a:srgbClr val="231F20"/>
                </a:solidFill>
                <a:latin typeface="Montserrat"/>
                <a:cs typeface="Montserrat"/>
              </a:rPr>
              <a:t> </a:t>
            </a:r>
            <a:r>
              <a:rPr sz="1200" dirty="0">
                <a:solidFill>
                  <a:srgbClr val="231F20"/>
                </a:solidFill>
                <a:latin typeface="Montserrat"/>
                <a:cs typeface="Montserrat"/>
              </a:rPr>
              <a:t>English</a:t>
            </a:r>
            <a:r>
              <a:rPr sz="1200" spc="-15" dirty="0">
                <a:solidFill>
                  <a:srgbClr val="231F20"/>
                </a:solidFill>
                <a:latin typeface="Montserrat"/>
                <a:cs typeface="Montserrat"/>
              </a:rPr>
              <a:t> </a:t>
            </a:r>
            <a:r>
              <a:rPr sz="1200" spc="-10" dirty="0">
                <a:solidFill>
                  <a:srgbClr val="231F20"/>
                </a:solidFill>
                <a:latin typeface="Montserrat"/>
                <a:cs typeface="Montserrat"/>
              </a:rPr>
              <a:t>Literature </a:t>
            </a:r>
            <a:r>
              <a:rPr sz="1200" dirty="0">
                <a:solidFill>
                  <a:srgbClr val="231F20"/>
                </a:solidFill>
                <a:latin typeface="Montserrat"/>
                <a:cs typeface="Montserrat"/>
              </a:rPr>
              <a:t>GCSE</a:t>
            </a:r>
            <a:r>
              <a:rPr sz="1200" spc="-5" dirty="0">
                <a:solidFill>
                  <a:srgbClr val="231F20"/>
                </a:solidFill>
                <a:latin typeface="Montserrat"/>
                <a:cs typeface="Montserrat"/>
              </a:rPr>
              <a:t> </a:t>
            </a:r>
            <a:r>
              <a:rPr sz="1200" spc="-10" dirty="0">
                <a:solidFill>
                  <a:srgbClr val="231F20"/>
                </a:solidFill>
                <a:latin typeface="Montserrat"/>
                <a:cs typeface="Montserrat"/>
              </a:rPr>
              <a:t>Maths</a:t>
            </a:r>
            <a:endParaRPr sz="1200" dirty="0">
              <a:latin typeface="Montserrat"/>
              <a:cs typeface="Montserrat"/>
            </a:endParaRPr>
          </a:p>
          <a:p>
            <a:pPr marL="12700">
              <a:lnSpc>
                <a:spcPct val="100000"/>
              </a:lnSpc>
              <a:spcBef>
                <a:spcPts val="560"/>
              </a:spcBef>
            </a:pPr>
            <a:r>
              <a:rPr sz="1200" dirty="0">
                <a:solidFill>
                  <a:srgbClr val="231F20"/>
                </a:solidFill>
                <a:latin typeface="Montserrat"/>
                <a:cs typeface="Montserrat"/>
              </a:rPr>
              <a:t>GCSE</a:t>
            </a:r>
            <a:r>
              <a:rPr sz="1200" spc="-35" dirty="0">
                <a:solidFill>
                  <a:srgbClr val="231F20"/>
                </a:solidFill>
                <a:latin typeface="Montserrat"/>
                <a:cs typeface="Montserrat"/>
              </a:rPr>
              <a:t> </a:t>
            </a:r>
            <a:r>
              <a:rPr sz="1200" dirty="0">
                <a:solidFill>
                  <a:srgbClr val="231F20"/>
                </a:solidFill>
                <a:latin typeface="Montserrat"/>
                <a:cs typeface="Montserrat"/>
              </a:rPr>
              <a:t>Science</a:t>
            </a:r>
            <a:r>
              <a:rPr sz="1200" spc="-35" dirty="0">
                <a:solidFill>
                  <a:srgbClr val="231F20"/>
                </a:solidFill>
                <a:latin typeface="Montserrat"/>
                <a:cs typeface="Montserrat"/>
              </a:rPr>
              <a:t> </a:t>
            </a:r>
            <a:r>
              <a:rPr sz="1200" dirty="0">
                <a:solidFill>
                  <a:srgbClr val="231F20"/>
                </a:solidFill>
                <a:latin typeface="Montserrat"/>
                <a:cs typeface="Montserrat"/>
              </a:rPr>
              <a:t>(double</a:t>
            </a:r>
            <a:r>
              <a:rPr sz="1200" spc="-30" dirty="0">
                <a:solidFill>
                  <a:srgbClr val="231F20"/>
                </a:solidFill>
                <a:latin typeface="Montserrat"/>
                <a:cs typeface="Montserrat"/>
              </a:rPr>
              <a:t> </a:t>
            </a:r>
            <a:r>
              <a:rPr sz="1200" dirty="0">
                <a:solidFill>
                  <a:srgbClr val="231F20"/>
                </a:solidFill>
                <a:latin typeface="Montserrat"/>
                <a:cs typeface="Montserrat"/>
              </a:rPr>
              <a:t>award:</a:t>
            </a:r>
            <a:r>
              <a:rPr sz="1200" spc="-35" dirty="0">
                <a:solidFill>
                  <a:srgbClr val="231F20"/>
                </a:solidFill>
                <a:latin typeface="Montserrat"/>
                <a:cs typeface="Montserrat"/>
              </a:rPr>
              <a:t> </a:t>
            </a:r>
            <a:r>
              <a:rPr sz="1200" dirty="0">
                <a:solidFill>
                  <a:srgbClr val="231F20"/>
                </a:solidFill>
                <a:latin typeface="Montserrat"/>
                <a:cs typeface="Montserrat"/>
              </a:rPr>
              <a:t>biology,</a:t>
            </a:r>
            <a:r>
              <a:rPr sz="1200" spc="-30" dirty="0">
                <a:solidFill>
                  <a:srgbClr val="231F20"/>
                </a:solidFill>
                <a:latin typeface="Montserrat"/>
                <a:cs typeface="Montserrat"/>
              </a:rPr>
              <a:t> </a:t>
            </a:r>
            <a:r>
              <a:rPr sz="1200" dirty="0">
                <a:solidFill>
                  <a:srgbClr val="231F20"/>
                </a:solidFill>
                <a:latin typeface="Montserrat"/>
                <a:cs typeface="Montserrat"/>
              </a:rPr>
              <a:t>chemistry</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spc="-10" dirty="0">
                <a:solidFill>
                  <a:srgbClr val="231F20"/>
                </a:solidFill>
                <a:latin typeface="Montserrat"/>
                <a:cs typeface="Montserrat"/>
              </a:rPr>
              <a:t>physics)</a:t>
            </a:r>
            <a:endParaRPr sz="1200" dirty="0">
              <a:latin typeface="Montserrat"/>
              <a:cs typeface="Montserrat"/>
            </a:endParaRPr>
          </a:p>
          <a:p>
            <a:pPr>
              <a:lnSpc>
                <a:spcPct val="100000"/>
              </a:lnSpc>
              <a:spcBef>
                <a:spcPts val="1095"/>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Students</a:t>
            </a:r>
            <a:r>
              <a:rPr sz="1200" b="1" spc="-15" dirty="0">
                <a:solidFill>
                  <a:srgbClr val="231F20"/>
                </a:solidFill>
                <a:latin typeface="Montserrat"/>
                <a:cs typeface="Montserrat"/>
              </a:rPr>
              <a:t> </a:t>
            </a:r>
            <a:r>
              <a:rPr sz="1200" b="1" dirty="0">
                <a:solidFill>
                  <a:srgbClr val="231F20"/>
                </a:solidFill>
                <a:latin typeface="Montserrat"/>
                <a:cs typeface="Montserrat"/>
              </a:rPr>
              <a:t>must</a:t>
            </a:r>
            <a:r>
              <a:rPr sz="1200" b="1" spc="-10" dirty="0">
                <a:solidFill>
                  <a:srgbClr val="231F20"/>
                </a:solidFill>
                <a:latin typeface="Montserrat"/>
                <a:cs typeface="Montserrat"/>
              </a:rPr>
              <a:t> </a:t>
            </a:r>
            <a:r>
              <a:rPr sz="1200" b="1" dirty="0">
                <a:solidFill>
                  <a:srgbClr val="231F20"/>
                </a:solidFill>
                <a:latin typeface="Montserrat"/>
                <a:cs typeface="Montserrat"/>
              </a:rPr>
              <a:t>pick</a:t>
            </a:r>
            <a:r>
              <a:rPr sz="1200" b="1" spc="-10" dirty="0">
                <a:solidFill>
                  <a:srgbClr val="231F20"/>
                </a:solidFill>
                <a:latin typeface="Montserrat"/>
                <a:cs typeface="Montserrat"/>
              </a:rPr>
              <a:t> </a:t>
            </a:r>
            <a:r>
              <a:rPr sz="1200" b="1" dirty="0">
                <a:solidFill>
                  <a:srgbClr val="231F20"/>
                </a:solidFill>
                <a:latin typeface="Montserrat"/>
                <a:cs typeface="Montserrat"/>
              </a:rPr>
              <a:t>one</a:t>
            </a:r>
            <a:r>
              <a:rPr sz="1200" b="1" spc="-10" dirty="0">
                <a:solidFill>
                  <a:srgbClr val="231F20"/>
                </a:solidFill>
                <a:latin typeface="Montserrat"/>
                <a:cs typeface="Montserrat"/>
              </a:rPr>
              <a:t> </a:t>
            </a:r>
            <a:r>
              <a:rPr sz="1200" b="1" dirty="0">
                <a:solidFill>
                  <a:srgbClr val="231F20"/>
                </a:solidFill>
                <a:latin typeface="Montserrat"/>
                <a:cs typeface="Montserrat"/>
              </a:rPr>
              <a:t>of</a:t>
            </a:r>
            <a:r>
              <a:rPr sz="1200" b="1" spc="-10" dirty="0">
                <a:solidFill>
                  <a:srgbClr val="231F20"/>
                </a:solidFill>
                <a:latin typeface="Montserrat"/>
                <a:cs typeface="Montserrat"/>
              </a:rPr>
              <a:t> </a:t>
            </a:r>
            <a:r>
              <a:rPr sz="1200" b="1" dirty="0">
                <a:solidFill>
                  <a:srgbClr val="231F20"/>
                </a:solidFill>
                <a:latin typeface="Montserrat"/>
                <a:cs typeface="Montserrat"/>
              </a:rPr>
              <a:t>the</a:t>
            </a:r>
            <a:r>
              <a:rPr sz="1200" b="1" spc="-10" dirty="0">
                <a:solidFill>
                  <a:srgbClr val="231F20"/>
                </a:solidFill>
                <a:latin typeface="Montserrat"/>
                <a:cs typeface="Montserrat"/>
              </a:rPr>
              <a:t> following:</a:t>
            </a:r>
            <a:endParaRPr sz="1200" dirty="0">
              <a:latin typeface="Montserrat"/>
              <a:cs typeface="Montserrat"/>
            </a:endParaRPr>
          </a:p>
          <a:p>
            <a:pPr marL="12700" marR="4388485">
              <a:lnSpc>
                <a:spcPct val="138900"/>
              </a:lnSpc>
            </a:pPr>
            <a:r>
              <a:rPr sz="1200" dirty="0">
                <a:solidFill>
                  <a:srgbClr val="231F20"/>
                </a:solidFill>
                <a:latin typeface="Montserrat"/>
                <a:cs typeface="Montserrat"/>
              </a:rPr>
              <a:t>GCSE</a:t>
            </a:r>
            <a:r>
              <a:rPr sz="1200" spc="-5" dirty="0">
                <a:solidFill>
                  <a:srgbClr val="231F20"/>
                </a:solidFill>
                <a:latin typeface="Montserrat"/>
                <a:cs typeface="Montserrat"/>
              </a:rPr>
              <a:t> </a:t>
            </a:r>
            <a:r>
              <a:rPr sz="1200" spc="-10" dirty="0">
                <a:solidFill>
                  <a:srgbClr val="231F20"/>
                </a:solidFill>
                <a:latin typeface="Montserrat"/>
                <a:cs typeface="Montserrat"/>
              </a:rPr>
              <a:t>Geography </a:t>
            </a:r>
            <a:r>
              <a:rPr sz="1200" dirty="0">
                <a:solidFill>
                  <a:srgbClr val="231F20"/>
                </a:solidFill>
                <a:latin typeface="Montserrat"/>
                <a:cs typeface="Montserrat"/>
              </a:rPr>
              <a:t>GCSE</a:t>
            </a:r>
            <a:r>
              <a:rPr sz="1200" spc="-5" dirty="0">
                <a:solidFill>
                  <a:srgbClr val="231F20"/>
                </a:solidFill>
                <a:latin typeface="Montserrat"/>
                <a:cs typeface="Montserrat"/>
              </a:rPr>
              <a:t> </a:t>
            </a:r>
            <a:r>
              <a:rPr sz="1200" spc="-10" dirty="0">
                <a:solidFill>
                  <a:srgbClr val="231F20"/>
                </a:solidFill>
                <a:latin typeface="Montserrat"/>
                <a:cs typeface="Montserrat"/>
              </a:rPr>
              <a:t>History</a:t>
            </a:r>
            <a:endParaRPr sz="1200" dirty="0">
              <a:latin typeface="Montserrat"/>
              <a:cs typeface="Montserrat"/>
            </a:endParaRPr>
          </a:p>
          <a:p>
            <a:pPr>
              <a:lnSpc>
                <a:spcPct val="100000"/>
              </a:lnSpc>
              <a:spcBef>
                <a:spcPts val="1095"/>
              </a:spcBef>
            </a:pPr>
            <a:endParaRPr sz="1200" dirty="0">
              <a:latin typeface="Montserrat"/>
              <a:cs typeface="Montserrat"/>
            </a:endParaRPr>
          </a:p>
          <a:p>
            <a:pPr marL="12700">
              <a:lnSpc>
                <a:spcPct val="100000"/>
              </a:lnSpc>
              <a:spcBef>
                <a:spcPts val="5"/>
              </a:spcBef>
            </a:pPr>
            <a:r>
              <a:rPr sz="1200" b="1" dirty="0">
                <a:solidFill>
                  <a:srgbClr val="231F20"/>
                </a:solidFill>
                <a:latin typeface="Montserrat"/>
                <a:cs typeface="Montserrat"/>
              </a:rPr>
              <a:t>Other</a:t>
            </a:r>
            <a:r>
              <a:rPr sz="1200" b="1" spc="-30" dirty="0">
                <a:solidFill>
                  <a:srgbClr val="231F20"/>
                </a:solidFill>
                <a:latin typeface="Montserrat"/>
                <a:cs typeface="Montserrat"/>
              </a:rPr>
              <a:t> </a:t>
            </a:r>
            <a:r>
              <a:rPr sz="1200" b="1" dirty="0">
                <a:solidFill>
                  <a:srgbClr val="231F20"/>
                </a:solidFill>
                <a:latin typeface="Montserrat"/>
                <a:cs typeface="Montserrat"/>
              </a:rPr>
              <a:t>potential</a:t>
            </a:r>
            <a:r>
              <a:rPr sz="1200" b="1" spc="-30" dirty="0">
                <a:solidFill>
                  <a:srgbClr val="231F20"/>
                </a:solidFill>
                <a:latin typeface="Montserrat"/>
                <a:cs typeface="Montserrat"/>
              </a:rPr>
              <a:t> </a:t>
            </a:r>
            <a:r>
              <a:rPr sz="1200" b="1" dirty="0">
                <a:solidFill>
                  <a:srgbClr val="231F20"/>
                </a:solidFill>
                <a:latin typeface="Montserrat"/>
                <a:cs typeface="Montserrat"/>
              </a:rPr>
              <a:t>options</a:t>
            </a:r>
            <a:r>
              <a:rPr sz="1200" b="1" spc="-25" dirty="0">
                <a:solidFill>
                  <a:srgbClr val="231F20"/>
                </a:solidFill>
                <a:latin typeface="Montserrat"/>
                <a:cs typeface="Montserrat"/>
              </a:rPr>
              <a:t> </a:t>
            </a:r>
            <a:r>
              <a:rPr sz="1200" b="1" spc="-10" dirty="0">
                <a:solidFill>
                  <a:srgbClr val="231F20"/>
                </a:solidFill>
                <a:latin typeface="Montserrat"/>
                <a:cs typeface="Montserrat"/>
              </a:rPr>
              <a:t>include:</a:t>
            </a:r>
            <a:endParaRPr sz="1200" dirty="0">
              <a:latin typeface="Montserrat"/>
              <a:cs typeface="Montserrat"/>
            </a:endParaRPr>
          </a:p>
          <a:p>
            <a:pPr marL="12700" marR="3405504">
              <a:lnSpc>
                <a:spcPct val="138900"/>
              </a:lnSpc>
            </a:pPr>
            <a:r>
              <a:rPr sz="1200" dirty="0">
                <a:solidFill>
                  <a:srgbClr val="231F20"/>
                </a:solidFill>
                <a:latin typeface="Montserrat"/>
                <a:cs typeface="Montserrat"/>
              </a:rPr>
              <a:t>GCSE</a:t>
            </a:r>
            <a:r>
              <a:rPr sz="1200" spc="-15" dirty="0">
                <a:solidFill>
                  <a:srgbClr val="231F20"/>
                </a:solidFill>
                <a:latin typeface="Montserrat"/>
                <a:cs typeface="Montserrat"/>
              </a:rPr>
              <a:t> </a:t>
            </a:r>
            <a:r>
              <a:rPr sz="1200" dirty="0">
                <a:solidFill>
                  <a:srgbClr val="231F20"/>
                </a:solidFill>
                <a:latin typeface="Montserrat"/>
                <a:cs typeface="Montserrat"/>
              </a:rPr>
              <a:t>Art</a:t>
            </a:r>
            <a:r>
              <a:rPr sz="1200" spc="-10" dirty="0">
                <a:solidFill>
                  <a:srgbClr val="231F20"/>
                </a:solidFill>
                <a:latin typeface="Montserrat"/>
                <a:cs typeface="Montserrat"/>
              </a:rPr>
              <a:t> </a:t>
            </a:r>
            <a:r>
              <a:rPr sz="1200" dirty="0">
                <a:solidFill>
                  <a:srgbClr val="231F20"/>
                </a:solidFill>
                <a:latin typeface="Montserrat"/>
                <a:cs typeface="Montserrat"/>
              </a:rPr>
              <a:t>and</a:t>
            </a:r>
            <a:r>
              <a:rPr sz="1200" spc="-10" dirty="0">
                <a:solidFill>
                  <a:srgbClr val="231F20"/>
                </a:solidFill>
                <a:latin typeface="Montserrat"/>
                <a:cs typeface="Montserrat"/>
              </a:rPr>
              <a:t> </a:t>
            </a:r>
            <a:r>
              <a:rPr sz="1200" dirty="0">
                <a:solidFill>
                  <a:srgbClr val="231F20"/>
                </a:solidFill>
                <a:latin typeface="Montserrat"/>
                <a:cs typeface="Montserrat"/>
              </a:rPr>
              <a:t>Design:</a:t>
            </a:r>
            <a:r>
              <a:rPr sz="1200" spc="-10" dirty="0">
                <a:solidFill>
                  <a:srgbClr val="231F20"/>
                </a:solidFill>
                <a:latin typeface="Montserrat"/>
                <a:cs typeface="Montserrat"/>
              </a:rPr>
              <a:t> </a:t>
            </a:r>
            <a:r>
              <a:rPr sz="1200" dirty="0">
                <a:solidFill>
                  <a:srgbClr val="231F20"/>
                </a:solidFill>
                <a:latin typeface="Montserrat"/>
                <a:cs typeface="Montserrat"/>
              </a:rPr>
              <a:t>Fine</a:t>
            </a:r>
            <a:r>
              <a:rPr sz="1200" spc="-10" dirty="0">
                <a:solidFill>
                  <a:srgbClr val="231F20"/>
                </a:solidFill>
                <a:latin typeface="Montserrat"/>
                <a:cs typeface="Montserrat"/>
              </a:rPr>
              <a:t> </a:t>
            </a:r>
            <a:r>
              <a:rPr sz="1200" spc="-25" dirty="0">
                <a:solidFill>
                  <a:srgbClr val="231F20"/>
                </a:solidFill>
                <a:latin typeface="Montserrat"/>
                <a:cs typeface="Montserrat"/>
              </a:rPr>
              <a:t>Art </a:t>
            </a:r>
            <a:r>
              <a:rPr sz="1200" dirty="0">
                <a:solidFill>
                  <a:srgbClr val="231F20"/>
                </a:solidFill>
                <a:latin typeface="Montserrat"/>
                <a:cs typeface="Montserrat"/>
              </a:rPr>
              <a:t>GCSE</a:t>
            </a:r>
            <a:r>
              <a:rPr sz="1200" spc="-15" dirty="0">
                <a:solidFill>
                  <a:srgbClr val="231F20"/>
                </a:solidFill>
                <a:latin typeface="Montserrat"/>
                <a:cs typeface="Montserrat"/>
              </a:rPr>
              <a:t> </a:t>
            </a:r>
            <a:r>
              <a:rPr sz="1200" spc="-10" dirty="0">
                <a:solidFill>
                  <a:srgbClr val="231F20"/>
                </a:solidFill>
                <a:latin typeface="Montserrat"/>
                <a:cs typeface="Montserrat"/>
              </a:rPr>
              <a:t>Business</a:t>
            </a:r>
            <a:endParaRPr sz="1200" dirty="0">
              <a:latin typeface="Montserrat"/>
              <a:cs typeface="Montserrat"/>
            </a:endParaRPr>
          </a:p>
          <a:p>
            <a:pPr marL="12700" marR="3773170">
              <a:lnSpc>
                <a:spcPct val="138900"/>
              </a:lnSpc>
            </a:pPr>
            <a:r>
              <a:rPr sz="1200" dirty="0">
                <a:solidFill>
                  <a:srgbClr val="231F20"/>
                </a:solidFill>
                <a:latin typeface="Montserrat"/>
                <a:cs typeface="Montserrat"/>
              </a:rPr>
              <a:t>GCSE</a:t>
            </a:r>
            <a:r>
              <a:rPr sz="1200" spc="-15" dirty="0">
                <a:solidFill>
                  <a:srgbClr val="231F20"/>
                </a:solidFill>
                <a:latin typeface="Montserrat"/>
                <a:cs typeface="Montserrat"/>
              </a:rPr>
              <a:t> </a:t>
            </a:r>
            <a:r>
              <a:rPr sz="1200" spc="-10" dirty="0">
                <a:solidFill>
                  <a:srgbClr val="231F20"/>
                </a:solidFill>
                <a:latin typeface="Montserrat"/>
                <a:cs typeface="Montserrat"/>
              </a:rPr>
              <a:t>Computer Science </a:t>
            </a:r>
            <a:r>
              <a:rPr sz="1200" dirty="0">
                <a:solidFill>
                  <a:srgbClr val="231F20"/>
                </a:solidFill>
                <a:latin typeface="Montserrat"/>
                <a:cs typeface="Montserrat"/>
              </a:rPr>
              <a:t>GCSE</a:t>
            </a:r>
            <a:r>
              <a:rPr sz="1200" spc="-25" dirty="0">
                <a:solidFill>
                  <a:srgbClr val="231F20"/>
                </a:solidFill>
                <a:latin typeface="Montserrat"/>
                <a:cs typeface="Montserrat"/>
              </a:rPr>
              <a:t> </a:t>
            </a:r>
            <a:r>
              <a:rPr sz="1200" dirty="0">
                <a:solidFill>
                  <a:srgbClr val="231F20"/>
                </a:solidFill>
                <a:latin typeface="Montserrat"/>
                <a:cs typeface="Montserrat"/>
              </a:rPr>
              <a:t>Design</a:t>
            </a:r>
            <a:r>
              <a:rPr sz="1200" spc="-25" dirty="0">
                <a:solidFill>
                  <a:srgbClr val="231F20"/>
                </a:solidFill>
                <a:latin typeface="Montserrat"/>
                <a:cs typeface="Montserrat"/>
              </a:rPr>
              <a:t> </a:t>
            </a:r>
            <a:r>
              <a:rPr sz="1200" spc="-10" dirty="0">
                <a:solidFill>
                  <a:srgbClr val="231F20"/>
                </a:solidFill>
                <a:latin typeface="Montserrat"/>
                <a:cs typeface="Montserrat"/>
              </a:rPr>
              <a:t>Technology</a:t>
            </a:r>
            <a:endParaRPr sz="1200" dirty="0">
              <a:latin typeface="Montserrat"/>
              <a:cs typeface="Montserrat"/>
            </a:endParaRPr>
          </a:p>
          <a:p>
            <a:pPr marL="12700" marR="2839085">
              <a:lnSpc>
                <a:spcPct val="138900"/>
              </a:lnSpc>
            </a:pPr>
            <a:r>
              <a:rPr sz="1200" dirty="0">
                <a:solidFill>
                  <a:srgbClr val="231F20"/>
                </a:solidFill>
                <a:latin typeface="Montserrat"/>
                <a:cs typeface="Montserrat"/>
              </a:rPr>
              <a:t>GCSE</a:t>
            </a:r>
            <a:r>
              <a:rPr sz="1200" spc="-15" dirty="0">
                <a:solidFill>
                  <a:srgbClr val="231F20"/>
                </a:solidFill>
                <a:latin typeface="Montserrat"/>
                <a:cs typeface="Montserrat"/>
              </a:rPr>
              <a:t> </a:t>
            </a:r>
            <a:r>
              <a:rPr sz="1200" dirty="0">
                <a:solidFill>
                  <a:srgbClr val="231F20"/>
                </a:solidFill>
                <a:latin typeface="Montserrat"/>
                <a:cs typeface="Montserrat"/>
              </a:rPr>
              <a:t>Food</a:t>
            </a:r>
            <a:r>
              <a:rPr sz="1200" spc="-10" dirty="0">
                <a:solidFill>
                  <a:srgbClr val="231F20"/>
                </a:solidFill>
                <a:latin typeface="Montserrat"/>
                <a:cs typeface="Montserrat"/>
              </a:rPr>
              <a:t> Preparation</a:t>
            </a:r>
            <a:r>
              <a:rPr sz="1200" spc="-15" dirty="0">
                <a:solidFill>
                  <a:srgbClr val="231F20"/>
                </a:solidFill>
                <a:latin typeface="Montserrat"/>
                <a:cs typeface="Montserrat"/>
              </a:rPr>
              <a:t> </a:t>
            </a:r>
            <a:r>
              <a:rPr sz="1200" dirty="0">
                <a:solidFill>
                  <a:srgbClr val="231F20"/>
                </a:solidFill>
                <a:latin typeface="Montserrat"/>
                <a:cs typeface="Montserrat"/>
              </a:rPr>
              <a:t>and</a:t>
            </a:r>
            <a:r>
              <a:rPr sz="1200" spc="-10" dirty="0">
                <a:solidFill>
                  <a:srgbClr val="231F20"/>
                </a:solidFill>
                <a:latin typeface="Montserrat"/>
                <a:cs typeface="Montserrat"/>
              </a:rPr>
              <a:t> Nutrition </a:t>
            </a:r>
            <a:r>
              <a:rPr sz="1200" dirty="0">
                <a:solidFill>
                  <a:srgbClr val="231F20"/>
                </a:solidFill>
                <a:latin typeface="Montserrat"/>
                <a:cs typeface="Montserrat"/>
              </a:rPr>
              <a:t>GCSE</a:t>
            </a:r>
            <a:r>
              <a:rPr sz="1200" spc="-35" dirty="0">
                <a:solidFill>
                  <a:srgbClr val="231F20"/>
                </a:solidFill>
                <a:latin typeface="Montserrat"/>
                <a:cs typeface="Montserrat"/>
              </a:rPr>
              <a:t> </a:t>
            </a:r>
            <a:r>
              <a:rPr sz="1200" dirty="0">
                <a:solidFill>
                  <a:srgbClr val="231F20"/>
                </a:solidFill>
                <a:latin typeface="Montserrat"/>
                <a:cs typeface="Montserrat"/>
              </a:rPr>
              <a:t>Religious</a:t>
            </a:r>
            <a:r>
              <a:rPr sz="1200" spc="-30" dirty="0">
                <a:solidFill>
                  <a:srgbClr val="231F20"/>
                </a:solidFill>
                <a:latin typeface="Montserrat"/>
                <a:cs typeface="Montserrat"/>
              </a:rPr>
              <a:t> </a:t>
            </a:r>
            <a:r>
              <a:rPr sz="1200" spc="-10" dirty="0">
                <a:solidFill>
                  <a:srgbClr val="231F20"/>
                </a:solidFill>
                <a:latin typeface="Montserrat"/>
                <a:cs typeface="Montserrat"/>
              </a:rPr>
              <a:t>Education</a:t>
            </a:r>
            <a:endParaRPr sz="1200" dirty="0">
              <a:latin typeface="Montserrat"/>
              <a:cs typeface="Montserrat"/>
            </a:endParaRPr>
          </a:p>
          <a:p>
            <a:pPr marL="12700" marR="4180840">
              <a:lnSpc>
                <a:spcPct val="138900"/>
              </a:lnSpc>
            </a:pPr>
            <a:r>
              <a:rPr sz="1200" dirty="0">
                <a:solidFill>
                  <a:srgbClr val="231F20"/>
                </a:solidFill>
                <a:latin typeface="Montserrat"/>
                <a:cs typeface="Montserrat"/>
              </a:rPr>
              <a:t>GCSE</a:t>
            </a:r>
            <a:r>
              <a:rPr sz="1200" spc="-5" dirty="0">
                <a:solidFill>
                  <a:srgbClr val="231F20"/>
                </a:solidFill>
                <a:latin typeface="Montserrat"/>
                <a:cs typeface="Montserrat"/>
              </a:rPr>
              <a:t> </a:t>
            </a:r>
            <a:r>
              <a:rPr sz="1200" spc="-10" dirty="0">
                <a:solidFill>
                  <a:srgbClr val="231F20"/>
                </a:solidFill>
                <a:latin typeface="Montserrat"/>
                <a:cs typeface="Montserrat"/>
              </a:rPr>
              <a:t>Spanish</a:t>
            </a:r>
            <a:r>
              <a:rPr sz="1200" spc="500" dirty="0">
                <a:solidFill>
                  <a:srgbClr val="231F20"/>
                </a:solidFill>
                <a:latin typeface="Montserrat"/>
                <a:cs typeface="Montserrat"/>
              </a:rPr>
              <a:t> </a:t>
            </a:r>
            <a:r>
              <a:rPr sz="1200" dirty="0">
                <a:solidFill>
                  <a:srgbClr val="231F20"/>
                </a:solidFill>
                <a:latin typeface="Montserrat"/>
                <a:cs typeface="Montserrat"/>
              </a:rPr>
              <a:t>GCSE</a:t>
            </a:r>
            <a:r>
              <a:rPr sz="1200" spc="-30" dirty="0">
                <a:solidFill>
                  <a:srgbClr val="231F20"/>
                </a:solidFill>
                <a:latin typeface="Montserrat"/>
                <a:cs typeface="Montserrat"/>
              </a:rPr>
              <a:t> </a:t>
            </a:r>
            <a:r>
              <a:rPr sz="1200" dirty="0">
                <a:solidFill>
                  <a:srgbClr val="231F20"/>
                </a:solidFill>
                <a:latin typeface="Montserrat"/>
                <a:cs typeface="Montserrat"/>
              </a:rPr>
              <a:t>Triple</a:t>
            </a:r>
            <a:r>
              <a:rPr sz="1200" spc="-25" dirty="0">
                <a:solidFill>
                  <a:srgbClr val="231F20"/>
                </a:solidFill>
                <a:latin typeface="Montserrat"/>
                <a:cs typeface="Montserrat"/>
              </a:rPr>
              <a:t> </a:t>
            </a:r>
            <a:r>
              <a:rPr sz="1200" spc="-10" dirty="0">
                <a:solidFill>
                  <a:srgbClr val="231F20"/>
                </a:solidFill>
                <a:latin typeface="Montserrat"/>
                <a:cs typeface="Montserrat"/>
              </a:rPr>
              <a:t>Science</a:t>
            </a:r>
            <a:endParaRPr sz="1200" dirty="0">
              <a:latin typeface="Montserrat"/>
              <a:cs typeface="Montserrat"/>
            </a:endParaRPr>
          </a:p>
          <a:p>
            <a:pPr marL="12700" marR="984885">
              <a:lnSpc>
                <a:spcPct val="138900"/>
              </a:lnSpc>
            </a:pPr>
            <a:r>
              <a:rPr sz="1200" dirty="0">
                <a:solidFill>
                  <a:srgbClr val="231F20"/>
                </a:solidFill>
                <a:latin typeface="Montserrat"/>
                <a:cs typeface="Montserrat"/>
              </a:rPr>
              <a:t>GCSE</a:t>
            </a:r>
            <a:r>
              <a:rPr sz="1200" spc="-20" dirty="0">
                <a:solidFill>
                  <a:srgbClr val="231F20"/>
                </a:solidFill>
                <a:latin typeface="Montserrat"/>
                <a:cs typeface="Montserrat"/>
              </a:rPr>
              <a:t> </a:t>
            </a:r>
            <a:r>
              <a:rPr sz="1200" dirty="0">
                <a:solidFill>
                  <a:srgbClr val="231F20"/>
                </a:solidFill>
                <a:latin typeface="Montserrat"/>
                <a:cs typeface="Montserrat"/>
              </a:rPr>
              <a:t>PE</a:t>
            </a:r>
            <a:r>
              <a:rPr sz="1200" spc="-20" dirty="0">
                <a:solidFill>
                  <a:srgbClr val="231F20"/>
                </a:solidFill>
                <a:latin typeface="Montserrat"/>
                <a:cs typeface="Montserrat"/>
              </a:rPr>
              <a:t> </a:t>
            </a:r>
            <a:r>
              <a:rPr sz="1200" dirty="0">
                <a:solidFill>
                  <a:srgbClr val="231F20"/>
                </a:solidFill>
                <a:latin typeface="Montserrat"/>
                <a:cs typeface="Montserrat"/>
              </a:rPr>
              <a:t>or</a:t>
            </a:r>
            <a:r>
              <a:rPr sz="1200" spc="-20" dirty="0">
                <a:solidFill>
                  <a:srgbClr val="231F20"/>
                </a:solidFill>
                <a:latin typeface="Montserrat"/>
                <a:cs typeface="Montserrat"/>
              </a:rPr>
              <a:t> </a:t>
            </a:r>
            <a:r>
              <a:rPr sz="1200" dirty="0">
                <a:solidFill>
                  <a:srgbClr val="231F20"/>
                </a:solidFill>
                <a:latin typeface="Montserrat"/>
                <a:cs typeface="Montserrat"/>
              </a:rPr>
              <a:t>BTEC</a:t>
            </a:r>
            <a:r>
              <a:rPr sz="1200" spc="-20" dirty="0">
                <a:solidFill>
                  <a:srgbClr val="231F20"/>
                </a:solidFill>
                <a:latin typeface="Montserrat"/>
                <a:cs typeface="Montserrat"/>
              </a:rPr>
              <a:t> </a:t>
            </a:r>
            <a:r>
              <a:rPr sz="1200" dirty="0">
                <a:solidFill>
                  <a:srgbClr val="231F20"/>
                </a:solidFill>
                <a:latin typeface="Montserrat"/>
                <a:cs typeface="Montserrat"/>
              </a:rPr>
              <a:t>Sport</a:t>
            </a:r>
            <a:r>
              <a:rPr sz="1200" spc="-20" dirty="0">
                <a:solidFill>
                  <a:srgbClr val="231F20"/>
                </a:solidFill>
                <a:latin typeface="Montserrat"/>
                <a:cs typeface="Montserrat"/>
              </a:rPr>
              <a:t> </a:t>
            </a:r>
            <a:r>
              <a:rPr sz="1200" dirty="0">
                <a:solidFill>
                  <a:srgbClr val="231F20"/>
                </a:solidFill>
                <a:latin typeface="Montserrat"/>
                <a:cs typeface="Montserrat"/>
              </a:rPr>
              <a:t>(depending</a:t>
            </a:r>
            <a:r>
              <a:rPr sz="1200" spc="-20" dirty="0">
                <a:solidFill>
                  <a:srgbClr val="231F20"/>
                </a:solidFill>
                <a:latin typeface="Montserrat"/>
                <a:cs typeface="Montserrat"/>
              </a:rPr>
              <a:t> </a:t>
            </a:r>
            <a:r>
              <a:rPr sz="1200" dirty="0">
                <a:solidFill>
                  <a:srgbClr val="231F20"/>
                </a:solidFill>
                <a:latin typeface="Montserrat"/>
                <a:cs typeface="Montserrat"/>
              </a:rPr>
              <a:t>on</a:t>
            </a:r>
            <a:r>
              <a:rPr sz="1200" spc="-20" dirty="0">
                <a:solidFill>
                  <a:srgbClr val="231F20"/>
                </a:solidFill>
                <a:latin typeface="Montserrat"/>
                <a:cs typeface="Montserrat"/>
              </a:rPr>
              <a:t> </a:t>
            </a:r>
            <a:r>
              <a:rPr sz="1200" dirty="0">
                <a:solidFill>
                  <a:srgbClr val="231F20"/>
                </a:solidFill>
                <a:latin typeface="Montserrat"/>
                <a:cs typeface="Montserrat"/>
              </a:rPr>
              <a:t>suitability</a:t>
            </a:r>
            <a:r>
              <a:rPr sz="1200" spc="-20" dirty="0">
                <a:solidFill>
                  <a:srgbClr val="231F20"/>
                </a:solidFill>
                <a:latin typeface="Montserrat"/>
                <a:cs typeface="Montserrat"/>
              </a:rPr>
              <a:t> </a:t>
            </a:r>
            <a:r>
              <a:rPr sz="1200" dirty="0">
                <a:solidFill>
                  <a:srgbClr val="231F20"/>
                </a:solidFill>
                <a:latin typeface="Montserrat"/>
                <a:cs typeface="Montserrat"/>
              </a:rPr>
              <a:t>/</a:t>
            </a:r>
            <a:r>
              <a:rPr sz="1200" spc="-20" dirty="0">
                <a:solidFill>
                  <a:srgbClr val="231F20"/>
                </a:solidFill>
                <a:latin typeface="Montserrat"/>
                <a:cs typeface="Montserrat"/>
              </a:rPr>
              <a:t> </a:t>
            </a:r>
            <a:r>
              <a:rPr sz="1200" spc="-10" dirty="0">
                <a:solidFill>
                  <a:srgbClr val="231F20"/>
                </a:solidFill>
                <a:latin typeface="Montserrat"/>
                <a:cs typeface="Montserrat"/>
              </a:rPr>
              <a:t>availability) </a:t>
            </a:r>
            <a:r>
              <a:rPr sz="1200" dirty="0">
                <a:solidFill>
                  <a:srgbClr val="231F20"/>
                </a:solidFill>
                <a:latin typeface="Montserrat"/>
                <a:cs typeface="Montserrat"/>
              </a:rPr>
              <a:t>BTEC</a:t>
            </a:r>
            <a:r>
              <a:rPr sz="1200" spc="-40" dirty="0">
                <a:solidFill>
                  <a:srgbClr val="231F20"/>
                </a:solidFill>
                <a:latin typeface="Montserrat"/>
                <a:cs typeface="Montserrat"/>
              </a:rPr>
              <a:t> </a:t>
            </a:r>
            <a:r>
              <a:rPr sz="1200" dirty="0">
                <a:solidFill>
                  <a:srgbClr val="231F20"/>
                </a:solidFill>
                <a:latin typeface="Montserrat"/>
                <a:cs typeface="Montserrat"/>
              </a:rPr>
              <a:t>Business</a:t>
            </a:r>
            <a:r>
              <a:rPr sz="1200" spc="-35" dirty="0">
                <a:solidFill>
                  <a:srgbClr val="231F20"/>
                </a:solidFill>
                <a:latin typeface="Montserrat"/>
                <a:cs typeface="Montserrat"/>
              </a:rPr>
              <a:t> </a:t>
            </a:r>
            <a:r>
              <a:rPr sz="1200" spc="-10" dirty="0">
                <a:solidFill>
                  <a:srgbClr val="231F20"/>
                </a:solidFill>
                <a:latin typeface="Montserrat"/>
                <a:cs typeface="Montserrat"/>
              </a:rPr>
              <a:t>(Enterprise)</a:t>
            </a:r>
            <a:endParaRPr sz="1200" dirty="0">
              <a:latin typeface="Montserrat"/>
              <a:cs typeface="Montserrat"/>
            </a:endParaRPr>
          </a:p>
          <a:p>
            <a:pPr marL="12700" marR="1995170">
              <a:lnSpc>
                <a:spcPct val="138900"/>
              </a:lnSpc>
            </a:pPr>
            <a:r>
              <a:rPr sz="1200" dirty="0">
                <a:solidFill>
                  <a:srgbClr val="231F20"/>
                </a:solidFill>
                <a:latin typeface="Montserrat"/>
                <a:cs typeface="Montserrat"/>
              </a:rPr>
              <a:t>BTEC</a:t>
            </a:r>
            <a:r>
              <a:rPr sz="1200" spc="-25" dirty="0">
                <a:solidFill>
                  <a:srgbClr val="231F20"/>
                </a:solidFill>
                <a:latin typeface="Montserrat"/>
                <a:cs typeface="Montserrat"/>
              </a:rPr>
              <a:t> </a:t>
            </a:r>
            <a:r>
              <a:rPr sz="1200" spc="-10" dirty="0">
                <a:solidFill>
                  <a:srgbClr val="231F20"/>
                </a:solidFill>
                <a:latin typeface="Montserrat"/>
                <a:cs typeface="Montserrat"/>
              </a:rPr>
              <a:t>Creative</a:t>
            </a:r>
            <a:r>
              <a:rPr sz="1200" spc="-25" dirty="0">
                <a:solidFill>
                  <a:srgbClr val="231F20"/>
                </a:solidFill>
                <a:latin typeface="Montserrat"/>
                <a:cs typeface="Montserrat"/>
              </a:rPr>
              <a:t> </a:t>
            </a:r>
            <a:r>
              <a:rPr sz="1200" dirty="0">
                <a:solidFill>
                  <a:srgbClr val="231F20"/>
                </a:solidFill>
                <a:latin typeface="Montserrat"/>
                <a:cs typeface="Montserrat"/>
              </a:rPr>
              <a:t>Media</a:t>
            </a:r>
            <a:r>
              <a:rPr sz="1200" spc="-20" dirty="0">
                <a:solidFill>
                  <a:srgbClr val="231F20"/>
                </a:solidFill>
                <a:latin typeface="Montserrat"/>
                <a:cs typeface="Montserrat"/>
              </a:rPr>
              <a:t> </a:t>
            </a:r>
            <a:r>
              <a:rPr sz="1200" spc="-10" dirty="0">
                <a:solidFill>
                  <a:srgbClr val="231F20"/>
                </a:solidFill>
                <a:latin typeface="Montserrat"/>
                <a:cs typeface="Montserrat"/>
              </a:rPr>
              <a:t>Production</a:t>
            </a:r>
            <a:r>
              <a:rPr sz="1200" spc="-30" dirty="0">
                <a:solidFill>
                  <a:srgbClr val="231F20"/>
                </a:solidFill>
                <a:latin typeface="Montserrat"/>
                <a:cs typeface="Montserrat"/>
              </a:rPr>
              <a:t> </a:t>
            </a:r>
            <a:r>
              <a:rPr sz="1200" dirty="0">
                <a:solidFill>
                  <a:srgbClr val="231F20"/>
                </a:solidFill>
                <a:latin typeface="Montserrat"/>
                <a:cs typeface="Montserrat"/>
              </a:rPr>
              <a:t>(Media</a:t>
            </a:r>
            <a:r>
              <a:rPr sz="1200" spc="-25" dirty="0">
                <a:solidFill>
                  <a:srgbClr val="231F20"/>
                </a:solidFill>
                <a:latin typeface="Montserrat"/>
                <a:cs typeface="Montserrat"/>
              </a:rPr>
              <a:t> </a:t>
            </a:r>
            <a:r>
              <a:rPr sz="1200" spc="-10" dirty="0">
                <a:solidFill>
                  <a:srgbClr val="231F20"/>
                </a:solidFill>
                <a:latin typeface="Montserrat"/>
                <a:cs typeface="Montserrat"/>
              </a:rPr>
              <a:t>Studies) </a:t>
            </a:r>
            <a:r>
              <a:rPr sz="1200" dirty="0">
                <a:solidFill>
                  <a:srgbClr val="231F20"/>
                </a:solidFill>
                <a:latin typeface="Montserrat"/>
                <a:cs typeface="Montserrat"/>
              </a:rPr>
              <a:t>BTEC</a:t>
            </a:r>
            <a:r>
              <a:rPr sz="1200" spc="-10" dirty="0">
                <a:solidFill>
                  <a:srgbClr val="231F20"/>
                </a:solidFill>
                <a:latin typeface="Montserrat"/>
                <a:cs typeface="Montserrat"/>
              </a:rPr>
              <a:t> </a:t>
            </a:r>
            <a:r>
              <a:rPr sz="1200" dirty="0">
                <a:solidFill>
                  <a:srgbClr val="231F20"/>
                </a:solidFill>
                <a:latin typeface="Montserrat"/>
                <a:cs typeface="Montserrat"/>
              </a:rPr>
              <a:t>Digital</a:t>
            </a:r>
            <a:r>
              <a:rPr sz="1200" spc="-10" dirty="0">
                <a:solidFill>
                  <a:srgbClr val="231F20"/>
                </a:solidFill>
                <a:latin typeface="Montserrat"/>
                <a:cs typeface="Montserrat"/>
              </a:rPr>
              <a:t> Information</a:t>
            </a:r>
            <a:r>
              <a:rPr sz="1200" spc="-5" dirty="0">
                <a:solidFill>
                  <a:srgbClr val="231F20"/>
                </a:solidFill>
                <a:latin typeface="Montserrat"/>
                <a:cs typeface="Montserrat"/>
              </a:rPr>
              <a:t> </a:t>
            </a:r>
            <a:r>
              <a:rPr sz="1200" spc="-10" dirty="0">
                <a:solidFill>
                  <a:srgbClr val="231F20"/>
                </a:solidFill>
                <a:latin typeface="Montserrat"/>
                <a:cs typeface="Montserrat"/>
              </a:rPr>
              <a:t>Technology </a:t>
            </a:r>
            <a:r>
              <a:rPr sz="1200" spc="-20" dirty="0">
                <a:solidFill>
                  <a:srgbClr val="231F20"/>
                </a:solidFill>
                <a:latin typeface="Montserrat"/>
                <a:cs typeface="Montserrat"/>
              </a:rPr>
              <a:t>(ICT)</a:t>
            </a:r>
            <a:endParaRPr sz="1200" dirty="0">
              <a:latin typeface="Montserrat"/>
              <a:cs typeface="Montserrat"/>
            </a:endParaRPr>
          </a:p>
          <a:p>
            <a:pPr marL="12700" marR="3523615">
              <a:lnSpc>
                <a:spcPct val="138900"/>
              </a:lnSpc>
            </a:pPr>
            <a:r>
              <a:rPr sz="1200" dirty="0">
                <a:solidFill>
                  <a:srgbClr val="231F20"/>
                </a:solidFill>
                <a:latin typeface="Montserrat"/>
                <a:cs typeface="Montserrat"/>
              </a:rPr>
              <a:t>BTEC</a:t>
            </a:r>
            <a:r>
              <a:rPr sz="1200" spc="-30" dirty="0">
                <a:solidFill>
                  <a:srgbClr val="231F20"/>
                </a:solidFill>
                <a:latin typeface="Montserrat"/>
                <a:cs typeface="Montserrat"/>
              </a:rPr>
              <a:t> </a:t>
            </a:r>
            <a:r>
              <a:rPr sz="1200" dirty="0">
                <a:solidFill>
                  <a:srgbClr val="231F20"/>
                </a:solidFill>
                <a:latin typeface="Montserrat"/>
                <a:cs typeface="Montserrat"/>
              </a:rPr>
              <a:t>Health</a:t>
            </a:r>
            <a:r>
              <a:rPr sz="1200" spc="-30"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Social</a:t>
            </a:r>
            <a:r>
              <a:rPr sz="1200" spc="-25" dirty="0">
                <a:solidFill>
                  <a:srgbClr val="231F20"/>
                </a:solidFill>
                <a:latin typeface="Montserrat"/>
                <a:cs typeface="Montserrat"/>
              </a:rPr>
              <a:t> </a:t>
            </a:r>
            <a:r>
              <a:rPr sz="1200" spc="-20" dirty="0">
                <a:solidFill>
                  <a:srgbClr val="231F20"/>
                </a:solidFill>
                <a:latin typeface="Montserrat"/>
                <a:cs typeface="Montserrat"/>
              </a:rPr>
              <a:t>Care </a:t>
            </a:r>
            <a:r>
              <a:rPr sz="1200" dirty="0">
                <a:solidFill>
                  <a:srgbClr val="231F20"/>
                </a:solidFill>
                <a:latin typeface="Montserrat"/>
                <a:cs typeface="Montserrat"/>
              </a:rPr>
              <a:t>BTEC</a:t>
            </a:r>
            <a:r>
              <a:rPr sz="1200" spc="-20" dirty="0">
                <a:solidFill>
                  <a:srgbClr val="231F20"/>
                </a:solidFill>
                <a:latin typeface="Montserrat"/>
                <a:cs typeface="Montserrat"/>
              </a:rPr>
              <a:t> </a:t>
            </a:r>
            <a:r>
              <a:rPr lang="en-US" sz="1200" spc="-20" dirty="0">
                <a:solidFill>
                  <a:srgbClr val="231F20"/>
                </a:solidFill>
                <a:latin typeface="Montserrat"/>
                <a:cs typeface="Montserrat"/>
              </a:rPr>
              <a:t>or GCSE </a:t>
            </a:r>
            <a:r>
              <a:rPr sz="1200" spc="-10" dirty="0">
                <a:solidFill>
                  <a:srgbClr val="231F20"/>
                </a:solidFill>
                <a:latin typeface="Montserrat"/>
                <a:cs typeface="Montserrat"/>
              </a:rPr>
              <a:t>Music</a:t>
            </a:r>
            <a:r>
              <a:rPr lang="en-US" sz="1200" spc="-10" dirty="0">
                <a:solidFill>
                  <a:srgbClr val="231F20"/>
                </a:solidFill>
                <a:latin typeface="Montserrat"/>
                <a:cs typeface="Montserrat"/>
              </a:rPr>
              <a:t> </a:t>
            </a:r>
            <a:r>
              <a:rPr lang="en-GB" sz="1200" dirty="0">
                <a:solidFill>
                  <a:srgbClr val="231F20"/>
                </a:solidFill>
                <a:latin typeface="Montserrat"/>
                <a:cs typeface="Montserrat"/>
              </a:rPr>
              <a:t>(depending</a:t>
            </a:r>
            <a:r>
              <a:rPr lang="en-GB" sz="1200" spc="-20" dirty="0">
                <a:solidFill>
                  <a:srgbClr val="231F20"/>
                </a:solidFill>
                <a:latin typeface="Montserrat"/>
                <a:cs typeface="Montserrat"/>
              </a:rPr>
              <a:t> </a:t>
            </a:r>
            <a:r>
              <a:rPr lang="en-GB" sz="1200" dirty="0">
                <a:solidFill>
                  <a:srgbClr val="231F20"/>
                </a:solidFill>
                <a:latin typeface="Montserrat"/>
                <a:cs typeface="Montserrat"/>
              </a:rPr>
              <a:t>on</a:t>
            </a:r>
            <a:r>
              <a:rPr lang="en-GB" sz="1200" spc="-20" dirty="0">
                <a:solidFill>
                  <a:srgbClr val="231F20"/>
                </a:solidFill>
                <a:latin typeface="Montserrat"/>
                <a:cs typeface="Montserrat"/>
              </a:rPr>
              <a:t> </a:t>
            </a:r>
            <a:r>
              <a:rPr lang="en-GB" sz="1200" dirty="0">
                <a:solidFill>
                  <a:srgbClr val="231F20"/>
                </a:solidFill>
                <a:latin typeface="Montserrat"/>
                <a:cs typeface="Montserrat"/>
              </a:rPr>
              <a:t>suitability</a:t>
            </a:r>
            <a:r>
              <a:rPr lang="en-GB" sz="1200" spc="-20" dirty="0">
                <a:solidFill>
                  <a:srgbClr val="231F20"/>
                </a:solidFill>
                <a:latin typeface="Montserrat"/>
                <a:cs typeface="Montserrat"/>
              </a:rPr>
              <a:t> </a:t>
            </a:r>
            <a:r>
              <a:rPr lang="en-GB" sz="1200" dirty="0">
                <a:solidFill>
                  <a:srgbClr val="231F20"/>
                </a:solidFill>
                <a:latin typeface="Montserrat"/>
                <a:cs typeface="Montserrat"/>
              </a:rPr>
              <a:t>/</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availability) </a:t>
            </a:r>
            <a:endParaRPr sz="1200" dirty="0">
              <a:latin typeface="Montserrat"/>
              <a:cs typeface="Montserrat"/>
            </a:endParaRPr>
          </a:p>
          <a:p>
            <a:pPr marL="12700">
              <a:lnSpc>
                <a:spcPct val="100000"/>
              </a:lnSpc>
              <a:spcBef>
                <a:spcPts val="560"/>
              </a:spcBef>
            </a:pPr>
            <a:r>
              <a:rPr sz="1200" dirty="0">
                <a:solidFill>
                  <a:srgbClr val="231F20"/>
                </a:solidFill>
                <a:latin typeface="Montserrat"/>
                <a:cs typeface="Montserrat"/>
              </a:rPr>
              <a:t>BTEC</a:t>
            </a:r>
            <a:r>
              <a:rPr sz="1200" spc="-5" dirty="0">
                <a:solidFill>
                  <a:srgbClr val="231F20"/>
                </a:solidFill>
                <a:latin typeface="Montserrat"/>
                <a:cs typeface="Montserrat"/>
              </a:rPr>
              <a:t> </a:t>
            </a:r>
            <a:r>
              <a:rPr sz="1200" spc="-10" dirty="0">
                <a:solidFill>
                  <a:srgbClr val="231F20"/>
                </a:solidFill>
                <a:latin typeface="Montserrat"/>
                <a:cs typeface="Montserrat"/>
              </a:rPr>
              <a:t>Performing</a:t>
            </a:r>
            <a:r>
              <a:rPr sz="1200" spc="-5" dirty="0">
                <a:solidFill>
                  <a:srgbClr val="231F20"/>
                </a:solidFill>
                <a:latin typeface="Montserrat"/>
                <a:cs typeface="Montserrat"/>
              </a:rPr>
              <a:t> </a:t>
            </a:r>
            <a:r>
              <a:rPr sz="1200" spc="-20" dirty="0">
                <a:solidFill>
                  <a:srgbClr val="231F20"/>
                </a:solidFill>
                <a:latin typeface="Montserrat"/>
                <a:cs typeface="Montserrat"/>
              </a:rPr>
              <a:t>Arts</a:t>
            </a:r>
            <a:endParaRPr sz="1200" dirty="0">
              <a:latin typeface="Montserrat"/>
              <a:cs typeface="Montserrat"/>
            </a:endParaRPr>
          </a:p>
          <a:p>
            <a:pPr>
              <a:lnSpc>
                <a:spcPct val="100000"/>
              </a:lnSpc>
              <a:spcBef>
                <a:spcPts val="1095"/>
              </a:spcBef>
            </a:pPr>
            <a:endParaRPr sz="1200" dirty="0">
              <a:latin typeface="Montserrat"/>
              <a:cs typeface="Montserrat"/>
            </a:endParaRPr>
          </a:p>
          <a:p>
            <a:pPr marL="1158875">
              <a:lnSpc>
                <a:spcPct val="100000"/>
              </a:lnSpc>
              <a:spcBef>
                <a:spcPts val="5"/>
              </a:spcBef>
            </a:pPr>
            <a:r>
              <a:rPr sz="1200" b="1" spc="-10" dirty="0">
                <a:solidFill>
                  <a:srgbClr val="231F20"/>
                </a:solidFill>
                <a:latin typeface="Montserrat"/>
                <a:cs typeface="Montserrat"/>
              </a:rPr>
              <a:t>You</a:t>
            </a:r>
            <a:r>
              <a:rPr sz="1200" b="1" spc="-20" dirty="0">
                <a:solidFill>
                  <a:srgbClr val="231F20"/>
                </a:solidFill>
                <a:latin typeface="Montserrat"/>
                <a:cs typeface="Montserrat"/>
              </a:rPr>
              <a:t> </a:t>
            </a:r>
            <a:r>
              <a:rPr sz="1200" b="1" dirty="0">
                <a:solidFill>
                  <a:srgbClr val="231F20"/>
                </a:solidFill>
                <a:latin typeface="Montserrat"/>
                <a:cs typeface="Montserrat"/>
              </a:rPr>
              <a:t>will</a:t>
            </a:r>
            <a:r>
              <a:rPr sz="1200" b="1" spc="-20" dirty="0">
                <a:solidFill>
                  <a:srgbClr val="231F20"/>
                </a:solidFill>
                <a:latin typeface="Montserrat"/>
                <a:cs typeface="Montserrat"/>
              </a:rPr>
              <a:t> </a:t>
            </a:r>
            <a:r>
              <a:rPr sz="1200" b="1" dirty="0">
                <a:solidFill>
                  <a:srgbClr val="231F20"/>
                </a:solidFill>
                <a:latin typeface="Montserrat"/>
                <a:cs typeface="Montserrat"/>
              </a:rPr>
              <a:t>study</a:t>
            </a:r>
            <a:r>
              <a:rPr sz="1200" b="1" spc="-20" dirty="0">
                <a:solidFill>
                  <a:srgbClr val="231F20"/>
                </a:solidFill>
                <a:latin typeface="Montserrat"/>
                <a:cs typeface="Montserrat"/>
              </a:rPr>
              <a:t> </a:t>
            </a:r>
            <a:r>
              <a:rPr sz="1200" b="1" dirty="0">
                <a:solidFill>
                  <a:srgbClr val="231F20"/>
                </a:solidFill>
                <a:latin typeface="Montserrat"/>
                <a:cs typeface="Montserrat"/>
              </a:rPr>
              <a:t>9</a:t>
            </a:r>
            <a:r>
              <a:rPr sz="1200" b="1" spc="-20" dirty="0">
                <a:solidFill>
                  <a:srgbClr val="231F20"/>
                </a:solidFill>
                <a:latin typeface="Montserrat"/>
                <a:cs typeface="Montserrat"/>
              </a:rPr>
              <a:t> </a:t>
            </a:r>
            <a:r>
              <a:rPr sz="1200" b="1" dirty="0">
                <a:solidFill>
                  <a:srgbClr val="231F20"/>
                </a:solidFill>
                <a:latin typeface="Montserrat"/>
                <a:cs typeface="Montserrat"/>
              </a:rPr>
              <a:t>subjects</a:t>
            </a:r>
            <a:r>
              <a:rPr sz="1200" b="1" spc="-15" dirty="0">
                <a:solidFill>
                  <a:srgbClr val="231F20"/>
                </a:solidFill>
                <a:latin typeface="Montserrat"/>
                <a:cs typeface="Montserrat"/>
              </a:rPr>
              <a:t> </a:t>
            </a:r>
            <a:r>
              <a:rPr sz="1200" b="1" dirty="0">
                <a:solidFill>
                  <a:srgbClr val="231F20"/>
                </a:solidFill>
                <a:latin typeface="Montserrat"/>
                <a:cs typeface="Montserrat"/>
              </a:rPr>
              <a:t>as</a:t>
            </a:r>
            <a:r>
              <a:rPr sz="1200" b="1" spc="-20" dirty="0">
                <a:solidFill>
                  <a:srgbClr val="231F20"/>
                </a:solidFill>
                <a:latin typeface="Montserrat"/>
                <a:cs typeface="Montserrat"/>
              </a:rPr>
              <a:t> </a:t>
            </a:r>
            <a:r>
              <a:rPr sz="1200" b="1" dirty="0">
                <a:solidFill>
                  <a:srgbClr val="231F20"/>
                </a:solidFill>
                <a:latin typeface="Montserrat"/>
                <a:cs typeface="Montserrat"/>
              </a:rPr>
              <a:t>well</a:t>
            </a:r>
            <a:r>
              <a:rPr sz="1200" b="1" spc="-20" dirty="0">
                <a:solidFill>
                  <a:srgbClr val="231F20"/>
                </a:solidFill>
                <a:latin typeface="Montserrat"/>
                <a:cs typeface="Montserrat"/>
              </a:rPr>
              <a:t> </a:t>
            </a:r>
            <a:r>
              <a:rPr sz="1200" b="1" dirty="0">
                <a:solidFill>
                  <a:srgbClr val="231F20"/>
                </a:solidFill>
                <a:latin typeface="Montserrat"/>
                <a:cs typeface="Montserrat"/>
              </a:rPr>
              <a:t>as</a:t>
            </a:r>
            <a:r>
              <a:rPr sz="1200" b="1" spc="-20" dirty="0">
                <a:solidFill>
                  <a:srgbClr val="231F20"/>
                </a:solidFill>
                <a:latin typeface="Montserrat"/>
                <a:cs typeface="Montserrat"/>
              </a:rPr>
              <a:t> </a:t>
            </a:r>
            <a:r>
              <a:rPr sz="1200" b="1" dirty="0">
                <a:solidFill>
                  <a:srgbClr val="231F20"/>
                </a:solidFill>
                <a:latin typeface="Montserrat"/>
                <a:cs typeface="Montserrat"/>
              </a:rPr>
              <a:t>the</a:t>
            </a:r>
            <a:r>
              <a:rPr sz="1200" b="1" spc="-15" dirty="0">
                <a:solidFill>
                  <a:srgbClr val="231F20"/>
                </a:solidFill>
                <a:latin typeface="Montserrat"/>
                <a:cs typeface="Montserrat"/>
              </a:rPr>
              <a:t> </a:t>
            </a:r>
            <a:r>
              <a:rPr sz="1200" b="1" dirty="0">
                <a:solidFill>
                  <a:srgbClr val="231F20"/>
                </a:solidFill>
                <a:latin typeface="Montserrat"/>
                <a:cs typeface="Montserrat"/>
              </a:rPr>
              <a:t>wider</a:t>
            </a:r>
            <a:r>
              <a:rPr sz="1200" b="1" spc="-20" dirty="0">
                <a:solidFill>
                  <a:srgbClr val="231F20"/>
                </a:solidFill>
                <a:latin typeface="Montserrat"/>
                <a:cs typeface="Montserrat"/>
              </a:rPr>
              <a:t> </a:t>
            </a:r>
            <a:r>
              <a:rPr sz="1200" b="1" spc="-10" dirty="0">
                <a:solidFill>
                  <a:srgbClr val="231F20"/>
                </a:solidFill>
                <a:latin typeface="Montserrat"/>
                <a:cs typeface="Montserrat"/>
              </a:rPr>
              <a:t>curriculum.</a:t>
            </a:r>
            <a:endParaRPr sz="1200" dirty="0">
              <a:latin typeface="Montserrat"/>
              <a:cs typeface="Montserra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0110711"/>
            <a:ext cx="7560309" cy="293370"/>
          </a:xfrm>
          <a:custGeom>
            <a:avLst/>
            <a:gdLst/>
            <a:ahLst/>
            <a:cxnLst/>
            <a:rect l="l" t="t" r="r" b="b"/>
            <a:pathLst>
              <a:path w="7560309" h="293370">
                <a:moveTo>
                  <a:pt x="7559992" y="0"/>
                </a:moveTo>
                <a:lnTo>
                  <a:pt x="0" y="0"/>
                </a:lnTo>
                <a:lnTo>
                  <a:pt x="0" y="293293"/>
                </a:lnTo>
                <a:lnTo>
                  <a:pt x="7559992" y="293293"/>
                </a:lnTo>
                <a:lnTo>
                  <a:pt x="7559992" y="0"/>
                </a:lnTo>
                <a:close/>
              </a:path>
            </a:pathLst>
          </a:custGeom>
          <a:solidFill>
            <a:srgbClr val="25408F"/>
          </a:solidFill>
        </p:spPr>
        <p:txBody>
          <a:bodyPr wrap="square" lIns="0" tIns="0" rIns="0" bIns="0" rtlCol="0"/>
          <a:lstStyle/>
          <a:p>
            <a:endParaRPr/>
          </a:p>
        </p:txBody>
      </p:sp>
      <p:pic>
        <p:nvPicPr>
          <p:cNvPr id="3" name="object 3"/>
          <p:cNvPicPr/>
          <p:nvPr/>
        </p:nvPicPr>
        <p:blipFill>
          <a:blip r:embed="rId2" cstate="print"/>
          <a:stretch>
            <a:fillRect/>
          </a:stretch>
        </p:blipFill>
        <p:spPr>
          <a:xfrm>
            <a:off x="3529558" y="9410403"/>
            <a:ext cx="500884" cy="561599"/>
          </a:xfrm>
          <a:prstGeom prst="rect">
            <a:avLst/>
          </a:prstGeom>
        </p:spPr>
      </p:pic>
      <p:sp>
        <p:nvSpPr>
          <p:cNvPr id="4" name="object 4"/>
          <p:cNvSpPr txBox="1">
            <a:spLocks noGrp="1"/>
          </p:cNvSpPr>
          <p:nvPr>
            <p:ph type="ftr" sz="quarter" idx="5"/>
          </p:nvPr>
        </p:nvSpPr>
        <p:spPr>
          <a:prstGeom prst="rect">
            <a:avLst/>
          </a:prstGeom>
        </p:spPr>
        <p:txBody>
          <a:bodyPr vert="horz" wrap="square" lIns="0" tIns="24765"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82458" y="220950"/>
            <a:ext cx="795655" cy="375920"/>
          </a:xfrm>
          <a:prstGeom prst="rect">
            <a:avLst/>
          </a:prstGeom>
        </p:spPr>
        <p:txBody>
          <a:bodyPr vert="horz" wrap="square" lIns="0" tIns="12700" rIns="0" bIns="0" rtlCol="0">
            <a:spAutoFit/>
          </a:bodyPr>
          <a:lstStyle/>
          <a:p>
            <a:pPr marL="12700">
              <a:lnSpc>
                <a:spcPct val="100000"/>
              </a:lnSpc>
              <a:spcBef>
                <a:spcPts val="100"/>
              </a:spcBef>
            </a:pPr>
            <a:r>
              <a:rPr spc="-20" dirty="0"/>
              <a:t>FAQs</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38300" y="744103"/>
            <a:ext cx="6901180" cy="8914765"/>
          </a:xfrm>
          <a:prstGeom prst="rect">
            <a:avLst/>
          </a:prstGeom>
        </p:spPr>
        <p:txBody>
          <a:bodyPr vert="horz" wrap="square" lIns="0" tIns="52069" rIns="0" bIns="0" rtlCol="0">
            <a:spAutoFit/>
          </a:bodyPr>
          <a:lstStyle/>
          <a:p>
            <a:pPr marL="12700">
              <a:lnSpc>
                <a:spcPct val="100000"/>
              </a:lnSpc>
              <a:spcBef>
                <a:spcPts val="409"/>
              </a:spcBef>
            </a:pPr>
            <a:r>
              <a:rPr lang="en-GB" sz="1200" b="1" dirty="0">
                <a:solidFill>
                  <a:srgbClr val="231F20"/>
                </a:solidFill>
                <a:latin typeface="Montserrat"/>
                <a:cs typeface="Montserrat"/>
              </a:rPr>
              <a:t>How</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to</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submit</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my</a:t>
            </a:r>
            <a:r>
              <a:rPr lang="en-GB" sz="1200" b="1" spc="-35" dirty="0">
                <a:solidFill>
                  <a:srgbClr val="231F20"/>
                </a:solidFill>
                <a:latin typeface="Montserrat"/>
                <a:cs typeface="Montserrat"/>
              </a:rPr>
              <a:t> </a:t>
            </a:r>
            <a:r>
              <a:rPr lang="en-GB" sz="1200" b="1" spc="-10" dirty="0">
                <a:solidFill>
                  <a:srgbClr val="231F20"/>
                </a:solidFill>
                <a:latin typeface="Montserrat"/>
                <a:cs typeface="Montserrat"/>
              </a:rPr>
              <a:t>options?</a:t>
            </a:r>
            <a:endParaRPr lang="en-GB" sz="1200" dirty="0">
              <a:latin typeface="Montserrat"/>
              <a:cs typeface="Montserrat"/>
            </a:endParaRPr>
          </a:p>
          <a:p>
            <a:pPr marL="12700" marR="5080">
              <a:lnSpc>
                <a:spcPct val="121500"/>
              </a:lnSpc>
            </a:pPr>
            <a:r>
              <a:rPr lang="en-GB" sz="1200" spc="-2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can</a:t>
            </a:r>
            <a:r>
              <a:rPr lang="en-GB" sz="1200" spc="-30" dirty="0">
                <a:solidFill>
                  <a:srgbClr val="231F20"/>
                </a:solidFill>
                <a:latin typeface="Montserrat"/>
                <a:cs typeface="Montserrat"/>
              </a:rPr>
              <a:t> </a:t>
            </a:r>
            <a:r>
              <a:rPr lang="en-GB" sz="1200" dirty="0">
                <a:solidFill>
                  <a:srgbClr val="231F20"/>
                </a:solidFill>
                <a:latin typeface="Montserrat"/>
                <a:cs typeface="Montserrat"/>
              </a:rPr>
              <a:t>submit</a:t>
            </a:r>
            <a:r>
              <a:rPr lang="en-GB" sz="1200" spc="-30"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form</a:t>
            </a:r>
            <a:r>
              <a:rPr lang="en-GB" sz="1200" spc="-30" dirty="0">
                <a:solidFill>
                  <a:srgbClr val="231F20"/>
                </a:solidFill>
                <a:latin typeface="Montserrat"/>
                <a:cs typeface="Montserrat"/>
              </a:rPr>
              <a:t> </a:t>
            </a:r>
            <a:r>
              <a:rPr lang="en-GB" sz="1200" dirty="0">
                <a:solidFill>
                  <a:srgbClr val="231F20"/>
                </a:solidFill>
                <a:latin typeface="Montserrat"/>
                <a:cs typeface="Montserrat"/>
              </a:rPr>
              <a:t>in</a:t>
            </a:r>
            <a:r>
              <a:rPr lang="en-GB" sz="1200" spc="-30" dirty="0">
                <a:solidFill>
                  <a:srgbClr val="231F20"/>
                </a:solidFill>
                <a:latin typeface="Montserrat"/>
                <a:cs typeface="Montserrat"/>
              </a:rPr>
              <a:t> </a:t>
            </a:r>
            <a:r>
              <a:rPr lang="en-GB" sz="1200" dirty="0">
                <a:solidFill>
                  <a:srgbClr val="231F20"/>
                </a:solidFill>
                <a:latin typeface="Montserrat"/>
                <a:cs typeface="Montserrat"/>
              </a:rPr>
              <a:t>person</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student</a:t>
            </a:r>
            <a:r>
              <a:rPr lang="en-GB" sz="1200" spc="-30" dirty="0">
                <a:solidFill>
                  <a:srgbClr val="231F20"/>
                </a:solidFill>
                <a:latin typeface="Montserrat"/>
                <a:cs typeface="Montserrat"/>
              </a:rPr>
              <a:t> </a:t>
            </a:r>
            <a:r>
              <a:rPr lang="en-GB" sz="1200" dirty="0">
                <a:solidFill>
                  <a:srgbClr val="231F20"/>
                </a:solidFill>
                <a:latin typeface="Montserrat"/>
                <a:cs typeface="Montserrat"/>
              </a:rPr>
              <a:t>reception</a:t>
            </a:r>
            <a:r>
              <a:rPr lang="en-GB" sz="1200" spc="-30" dirty="0">
                <a:solidFill>
                  <a:srgbClr val="231F20"/>
                </a:solidFill>
                <a:latin typeface="Montserrat"/>
                <a:cs typeface="Montserrat"/>
              </a:rPr>
              <a:t> </a:t>
            </a:r>
            <a:r>
              <a:rPr lang="en-GB" sz="1200" dirty="0">
                <a:solidFill>
                  <a:srgbClr val="231F20"/>
                </a:solidFill>
                <a:latin typeface="Montserrat"/>
                <a:cs typeface="Montserrat"/>
              </a:rPr>
              <a:t>between</a:t>
            </a:r>
            <a:r>
              <a:rPr lang="en-GB" sz="1200" spc="-30" dirty="0">
                <a:solidFill>
                  <a:srgbClr val="231F20"/>
                </a:solidFill>
                <a:latin typeface="Montserrat"/>
                <a:cs typeface="Montserrat"/>
              </a:rPr>
              <a:t> </a:t>
            </a:r>
            <a:r>
              <a:rPr lang="en-GB" sz="1200" b="1" dirty="0">
                <a:solidFill>
                  <a:srgbClr val="231F20"/>
                </a:solidFill>
                <a:latin typeface="Montserrat"/>
                <a:cs typeface="Montserrat"/>
              </a:rPr>
              <a:t>Monday</a:t>
            </a:r>
            <a:r>
              <a:rPr lang="en-GB" sz="1200" b="1" spc="-30" dirty="0">
                <a:solidFill>
                  <a:srgbClr val="231F20"/>
                </a:solidFill>
                <a:latin typeface="Montserrat"/>
                <a:cs typeface="Montserrat"/>
              </a:rPr>
              <a:t> </a:t>
            </a:r>
            <a:r>
              <a:rPr lang="en-GB" sz="1200" b="1" spc="-20" dirty="0">
                <a:solidFill>
                  <a:srgbClr val="231F20"/>
                </a:solidFill>
                <a:latin typeface="Montserrat"/>
                <a:cs typeface="Montserrat"/>
              </a:rPr>
              <a:t>24th </a:t>
            </a:r>
            <a:r>
              <a:rPr lang="en-GB" sz="1200" b="1" dirty="0">
                <a:solidFill>
                  <a:srgbClr val="231F20"/>
                </a:solidFill>
                <a:latin typeface="Montserrat"/>
                <a:cs typeface="Montserrat"/>
              </a:rPr>
              <a:t>March</a:t>
            </a:r>
            <a:r>
              <a:rPr lang="en-GB" sz="1200" b="1" spc="-25" dirty="0">
                <a:solidFill>
                  <a:srgbClr val="231F20"/>
                </a:solidFill>
                <a:latin typeface="Montserrat"/>
                <a:cs typeface="Montserrat"/>
              </a:rPr>
              <a:t> </a:t>
            </a:r>
            <a:r>
              <a:rPr lang="en-GB" sz="1200" b="1" dirty="0">
                <a:solidFill>
                  <a:srgbClr val="231F20"/>
                </a:solidFill>
                <a:latin typeface="Montserrat"/>
                <a:cs typeface="Montserrat"/>
              </a:rPr>
              <a:t>and</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no</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later</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than</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Friday 28</a:t>
            </a:r>
            <a:r>
              <a:rPr lang="en-GB" sz="1200" b="1" baseline="30000" dirty="0">
                <a:solidFill>
                  <a:srgbClr val="231F20"/>
                </a:solidFill>
                <a:latin typeface="Montserrat"/>
                <a:cs typeface="Montserrat"/>
              </a:rPr>
              <a:t>th</a:t>
            </a:r>
            <a:r>
              <a:rPr lang="en-GB" sz="1200" b="1" dirty="0">
                <a:solidFill>
                  <a:srgbClr val="231F20"/>
                </a:solidFill>
                <a:latin typeface="Montserrat"/>
                <a:cs typeface="Montserrat"/>
              </a:rPr>
              <a:t> March</a:t>
            </a:r>
            <a:r>
              <a:rPr lang="en-GB" sz="1200" dirty="0">
                <a:solidFill>
                  <a:srgbClr val="231F20"/>
                </a:solidFill>
                <a:latin typeface="Montserrat"/>
                <a:cs typeface="Montserrat"/>
              </a:rPr>
              <a:t>.</a:t>
            </a:r>
            <a:r>
              <a:rPr lang="en-GB" sz="1200" spc="-15" dirty="0">
                <a:solidFill>
                  <a:srgbClr val="231F20"/>
                </a:solidFill>
                <a:latin typeface="Montserrat"/>
                <a:cs typeface="Montserrat"/>
              </a:rPr>
              <a:t> </a:t>
            </a:r>
            <a:r>
              <a:rPr lang="en-GB" sz="1200" dirty="0">
                <a:solidFill>
                  <a:srgbClr val="231F20"/>
                </a:solidFill>
                <a:latin typeface="Montserrat"/>
                <a:cs typeface="Montserrat"/>
              </a:rPr>
              <a:t>This</a:t>
            </a:r>
            <a:r>
              <a:rPr lang="en-GB" sz="1200" spc="-20" dirty="0">
                <a:solidFill>
                  <a:srgbClr val="231F20"/>
                </a:solidFill>
                <a:latin typeface="Montserrat"/>
                <a:cs typeface="Montserrat"/>
              </a:rPr>
              <a:t> </a:t>
            </a:r>
            <a:r>
              <a:rPr lang="en-GB" sz="1200" dirty="0">
                <a:solidFill>
                  <a:srgbClr val="231F20"/>
                </a:solidFill>
                <a:latin typeface="Montserrat"/>
                <a:cs typeface="Montserrat"/>
              </a:rPr>
              <a:t>is</a:t>
            </a:r>
            <a:r>
              <a:rPr lang="en-GB" sz="1200" spc="-20" dirty="0">
                <a:solidFill>
                  <a:srgbClr val="231F20"/>
                </a:solidFill>
                <a:latin typeface="Montserrat"/>
                <a:cs typeface="Montserrat"/>
              </a:rPr>
              <a:t> </a:t>
            </a:r>
            <a:r>
              <a:rPr lang="en-GB" sz="1200" dirty="0">
                <a:solidFill>
                  <a:srgbClr val="231F20"/>
                </a:solidFill>
                <a:latin typeface="Montserrat"/>
                <a:cs typeface="Montserrat"/>
              </a:rPr>
              <a:t>so</a:t>
            </a:r>
            <a:r>
              <a:rPr lang="en-GB" sz="1200" spc="-20" dirty="0">
                <a:solidFill>
                  <a:srgbClr val="231F20"/>
                </a:solidFill>
                <a:latin typeface="Montserrat"/>
                <a:cs typeface="Montserrat"/>
              </a:rPr>
              <a:t> </a:t>
            </a:r>
            <a:r>
              <a:rPr lang="en-GB" sz="1200" dirty="0">
                <a:solidFill>
                  <a:srgbClr val="231F20"/>
                </a:solidFill>
                <a:latin typeface="Montserrat"/>
                <a:cs typeface="Montserrat"/>
              </a:rPr>
              <a:t>that</a:t>
            </a:r>
            <a:r>
              <a:rPr lang="en-GB" sz="1200" spc="-15" dirty="0">
                <a:solidFill>
                  <a:srgbClr val="231F20"/>
                </a:solidFill>
                <a:latin typeface="Montserrat"/>
                <a:cs typeface="Montserrat"/>
              </a:rPr>
              <a:t> </a:t>
            </a:r>
            <a:r>
              <a:rPr lang="en-GB" sz="1200" dirty="0">
                <a:solidFill>
                  <a:srgbClr val="231F20"/>
                </a:solidFill>
                <a:latin typeface="Montserrat"/>
                <a:cs typeface="Montserrat"/>
              </a:rPr>
              <a:t>you</a:t>
            </a:r>
            <a:r>
              <a:rPr lang="en-GB" sz="1200" spc="-20" dirty="0">
                <a:solidFill>
                  <a:srgbClr val="231F20"/>
                </a:solidFill>
                <a:latin typeface="Montserrat"/>
                <a:cs typeface="Montserrat"/>
              </a:rPr>
              <a:t> </a:t>
            </a:r>
            <a:r>
              <a:rPr lang="en-GB" sz="1200" dirty="0">
                <a:solidFill>
                  <a:srgbClr val="231F20"/>
                </a:solidFill>
                <a:latin typeface="Montserrat"/>
                <a:cs typeface="Montserrat"/>
              </a:rPr>
              <a:t>can</a:t>
            </a:r>
            <a:r>
              <a:rPr lang="en-GB" sz="1200" spc="-20" dirty="0">
                <a:solidFill>
                  <a:srgbClr val="231F20"/>
                </a:solidFill>
                <a:latin typeface="Montserrat"/>
                <a:cs typeface="Montserrat"/>
              </a:rPr>
              <a:t> </a:t>
            </a:r>
            <a:r>
              <a:rPr lang="en-GB" sz="1200" dirty="0">
                <a:solidFill>
                  <a:srgbClr val="231F20"/>
                </a:solidFill>
                <a:latin typeface="Montserrat"/>
                <a:cs typeface="Montserrat"/>
              </a:rPr>
              <a:t>ensure</a:t>
            </a:r>
            <a:r>
              <a:rPr lang="en-GB" sz="1200" spc="-20" dirty="0">
                <a:solidFill>
                  <a:srgbClr val="231F20"/>
                </a:solidFill>
                <a:latin typeface="Montserrat"/>
                <a:cs typeface="Montserrat"/>
              </a:rPr>
              <a:t> </a:t>
            </a:r>
            <a:r>
              <a:rPr lang="en-GB" sz="1200" dirty="0">
                <a:solidFill>
                  <a:srgbClr val="231F20"/>
                </a:solidFill>
                <a:latin typeface="Montserrat"/>
                <a:cs typeface="Montserrat"/>
              </a:rPr>
              <a:t>that</a:t>
            </a:r>
            <a:r>
              <a:rPr lang="en-GB" sz="1200" spc="-15" dirty="0">
                <a:solidFill>
                  <a:srgbClr val="231F20"/>
                </a:solidFill>
                <a:latin typeface="Montserrat"/>
                <a:cs typeface="Montserrat"/>
              </a:rPr>
              <a:t> </a:t>
            </a:r>
            <a:r>
              <a:rPr lang="en-GB" sz="1200" spc="-25" dirty="0">
                <a:solidFill>
                  <a:srgbClr val="231F20"/>
                </a:solidFill>
                <a:latin typeface="Montserrat"/>
                <a:cs typeface="Montserrat"/>
              </a:rPr>
              <a:t>you </a:t>
            </a:r>
            <a:r>
              <a:rPr lang="en-GB" sz="1200" dirty="0">
                <a:solidFill>
                  <a:srgbClr val="231F20"/>
                </a:solidFill>
                <a:latin typeface="Montserrat"/>
                <a:cs typeface="Montserrat"/>
              </a:rPr>
              <a:t>spend</a:t>
            </a:r>
            <a:r>
              <a:rPr lang="en-GB" sz="1200" spc="-30" dirty="0">
                <a:solidFill>
                  <a:srgbClr val="231F20"/>
                </a:solidFill>
                <a:latin typeface="Montserrat"/>
                <a:cs typeface="Montserrat"/>
              </a:rPr>
              <a:t> </a:t>
            </a:r>
            <a:r>
              <a:rPr lang="en-GB" sz="1200" dirty="0">
                <a:solidFill>
                  <a:srgbClr val="231F20"/>
                </a:solidFill>
                <a:latin typeface="Montserrat"/>
                <a:cs typeface="Montserrat"/>
              </a:rPr>
              <a:t>time</a:t>
            </a:r>
            <a:r>
              <a:rPr lang="en-GB" sz="1200" spc="-25" dirty="0">
                <a:solidFill>
                  <a:srgbClr val="231F20"/>
                </a:solidFill>
                <a:latin typeface="Montserrat"/>
                <a:cs typeface="Montserrat"/>
              </a:rPr>
              <a:t> </a:t>
            </a:r>
            <a:r>
              <a:rPr lang="en-GB" sz="1200" dirty="0">
                <a:solidFill>
                  <a:srgbClr val="231F20"/>
                </a:solidFill>
                <a:latin typeface="Montserrat"/>
                <a:cs typeface="Montserrat"/>
              </a:rPr>
              <a:t>considering</a:t>
            </a:r>
            <a:r>
              <a:rPr lang="en-GB" sz="1200" spc="-25"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researching</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25"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25" dirty="0">
                <a:solidFill>
                  <a:srgbClr val="231F20"/>
                </a:solidFill>
                <a:latin typeface="Montserrat"/>
                <a:cs typeface="Montserrat"/>
              </a:rPr>
              <a:t> </a:t>
            </a:r>
            <a:r>
              <a:rPr lang="en-GB" sz="1200" dirty="0">
                <a:solidFill>
                  <a:srgbClr val="231F20"/>
                </a:solidFill>
                <a:latin typeface="Montserrat"/>
                <a:cs typeface="Montserrat"/>
              </a:rPr>
              <a:t>Speak</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teachers,</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25" dirty="0">
                <a:solidFill>
                  <a:srgbClr val="231F20"/>
                </a:solidFill>
                <a:latin typeface="Montserrat"/>
                <a:cs typeface="Montserrat"/>
              </a:rPr>
              <a:t> </a:t>
            </a:r>
            <a:r>
              <a:rPr lang="en-GB" sz="1200" dirty="0">
                <a:solidFill>
                  <a:srgbClr val="231F20"/>
                </a:solidFill>
                <a:latin typeface="Montserrat"/>
                <a:cs typeface="Montserrat"/>
              </a:rPr>
              <a:t>PT</a:t>
            </a:r>
            <a:r>
              <a:rPr lang="en-GB" sz="1200" spc="-25" dirty="0">
                <a:solidFill>
                  <a:srgbClr val="231F20"/>
                </a:solidFill>
                <a:latin typeface="Montserrat"/>
                <a:cs typeface="Montserrat"/>
              </a:rPr>
              <a:t> and </a:t>
            </a:r>
            <a:r>
              <a:rPr lang="en-GB" sz="1200" dirty="0">
                <a:solidFill>
                  <a:srgbClr val="231F20"/>
                </a:solidFill>
                <a:latin typeface="Montserrat"/>
                <a:cs typeface="Montserrat"/>
              </a:rPr>
              <a:t>engage</a:t>
            </a:r>
            <a:r>
              <a:rPr lang="en-GB" sz="1200" spc="-35" dirty="0">
                <a:solidFill>
                  <a:srgbClr val="231F20"/>
                </a:solidFill>
                <a:latin typeface="Montserrat"/>
                <a:cs typeface="Montserrat"/>
              </a:rPr>
              <a:t> </a:t>
            </a:r>
            <a:r>
              <a:rPr lang="en-GB" sz="1200" dirty="0">
                <a:solidFill>
                  <a:srgbClr val="231F20"/>
                </a:solidFill>
                <a:latin typeface="Montserrat"/>
                <a:cs typeface="Montserrat"/>
              </a:rPr>
              <a:t>with</a:t>
            </a:r>
            <a:r>
              <a:rPr lang="en-GB" sz="1200" spc="-3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35" dirty="0">
                <a:solidFill>
                  <a:srgbClr val="231F20"/>
                </a:solidFill>
                <a:latin typeface="Montserrat"/>
                <a:cs typeface="Montserrat"/>
              </a:rPr>
              <a:t> </a:t>
            </a:r>
            <a:r>
              <a:rPr lang="en-GB" sz="1200" dirty="0">
                <a:solidFill>
                  <a:srgbClr val="231F20"/>
                </a:solidFill>
                <a:latin typeface="Montserrat"/>
                <a:cs typeface="Montserrat"/>
              </a:rPr>
              <a:t>programme</a:t>
            </a:r>
            <a:r>
              <a:rPr lang="en-GB" sz="1200" spc="-35"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make</a:t>
            </a:r>
            <a:r>
              <a:rPr lang="en-GB" sz="1200" spc="-35" dirty="0">
                <a:solidFill>
                  <a:srgbClr val="231F20"/>
                </a:solidFill>
                <a:latin typeface="Montserrat"/>
                <a:cs typeface="Montserrat"/>
              </a:rPr>
              <a:t> </a:t>
            </a:r>
            <a:r>
              <a:rPr lang="en-GB" sz="1200" dirty="0">
                <a:solidFill>
                  <a:srgbClr val="231F20"/>
                </a:solidFill>
                <a:latin typeface="Montserrat"/>
                <a:cs typeface="Montserrat"/>
              </a:rPr>
              <a:t>sure</a:t>
            </a:r>
            <a:r>
              <a:rPr lang="en-GB" sz="1200" spc="-35" dirty="0">
                <a:solidFill>
                  <a:srgbClr val="231F20"/>
                </a:solidFill>
                <a:latin typeface="Montserrat"/>
                <a:cs typeface="Montserrat"/>
              </a:rPr>
              <a:t> </a:t>
            </a:r>
            <a:r>
              <a:rPr lang="en-GB" sz="1200" dirty="0">
                <a:solidFill>
                  <a:srgbClr val="231F20"/>
                </a:solidFill>
                <a:latin typeface="Montserrat"/>
                <a:cs typeface="Montserrat"/>
              </a:rPr>
              <a:t>that</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35" dirty="0">
                <a:solidFill>
                  <a:srgbClr val="231F20"/>
                </a:solidFill>
                <a:latin typeface="Montserrat"/>
                <a:cs typeface="Montserrat"/>
              </a:rPr>
              <a:t> </a:t>
            </a:r>
            <a:r>
              <a:rPr lang="en-GB" sz="1200" dirty="0">
                <a:solidFill>
                  <a:srgbClr val="231F20"/>
                </a:solidFill>
                <a:latin typeface="Montserrat"/>
                <a:cs typeface="Montserrat"/>
              </a:rPr>
              <a:t>make</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35" dirty="0">
                <a:solidFill>
                  <a:srgbClr val="231F20"/>
                </a:solidFill>
                <a:latin typeface="Montserrat"/>
                <a:cs typeface="Montserrat"/>
              </a:rPr>
              <a:t> </a:t>
            </a:r>
            <a:r>
              <a:rPr lang="en-GB" sz="1200" dirty="0">
                <a:solidFill>
                  <a:srgbClr val="231F20"/>
                </a:solidFill>
                <a:latin typeface="Montserrat"/>
                <a:cs typeface="Montserrat"/>
              </a:rPr>
              <a:t>best</a:t>
            </a:r>
            <a:r>
              <a:rPr lang="en-GB" sz="1200" spc="-35" dirty="0">
                <a:solidFill>
                  <a:srgbClr val="231F20"/>
                </a:solidFill>
                <a:latin typeface="Montserrat"/>
                <a:cs typeface="Montserrat"/>
              </a:rPr>
              <a:t> </a:t>
            </a:r>
            <a:r>
              <a:rPr lang="en-GB" sz="1200" dirty="0">
                <a:solidFill>
                  <a:srgbClr val="231F20"/>
                </a:solidFill>
                <a:latin typeface="Montserrat"/>
                <a:cs typeface="Montserrat"/>
              </a:rPr>
              <a:t>decisions</a:t>
            </a:r>
            <a:r>
              <a:rPr lang="en-GB" sz="1200" spc="-30" dirty="0">
                <a:solidFill>
                  <a:srgbClr val="231F20"/>
                </a:solidFill>
                <a:latin typeface="Montserrat"/>
                <a:cs typeface="Montserrat"/>
              </a:rPr>
              <a:t> </a:t>
            </a:r>
            <a:r>
              <a:rPr lang="en-GB" sz="1200" spc="-25" dirty="0">
                <a:solidFill>
                  <a:srgbClr val="231F20"/>
                </a:solidFill>
                <a:latin typeface="Montserrat"/>
                <a:cs typeface="Montserrat"/>
              </a:rPr>
              <a:t>for </a:t>
            </a:r>
            <a:r>
              <a:rPr lang="en-GB" sz="1200" dirty="0">
                <a:solidFill>
                  <a:srgbClr val="231F20"/>
                </a:solidFill>
                <a:latin typeface="Montserrat"/>
                <a:cs typeface="Montserrat"/>
              </a:rPr>
              <a:t>yourself</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future.</a:t>
            </a:r>
            <a:r>
              <a:rPr lang="en-GB" sz="1200" spc="-25" dirty="0">
                <a:solidFill>
                  <a:srgbClr val="231F20"/>
                </a:solidFill>
                <a:latin typeface="Montserrat"/>
                <a:cs typeface="Montserrat"/>
              </a:rPr>
              <a:t> </a:t>
            </a:r>
            <a:r>
              <a:rPr lang="en-GB" sz="1200" dirty="0">
                <a:solidFill>
                  <a:srgbClr val="231F20"/>
                </a:solidFill>
                <a:latin typeface="Montserrat"/>
                <a:cs typeface="Montserrat"/>
              </a:rPr>
              <a:t>Remember</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consider</a:t>
            </a:r>
            <a:r>
              <a:rPr lang="en-GB" sz="1200" spc="-30" dirty="0">
                <a:solidFill>
                  <a:srgbClr val="231F20"/>
                </a:solidFill>
                <a:latin typeface="Montserrat"/>
                <a:cs typeface="Montserrat"/>
              </a:rPr>
              <a:t> </a:t>
            </a:r>
            <a:r>
              <a:rPr lang="en-GB" sz="1200" dirty="0">
                <a:solidFill>
                  <a:srgbClr val="231F20"/>
                </a:solidFill>
                <a:latin typeface="Montserrat"/>
                <a:cs typeface="Montserrat"/>
              </a:rPr>
              <a:t>any</a:t>
            </a:r>
            <a:r>
              <a:rPr lang="en-GB" sz="1200" spc="-25" dirty="0">
                <a:solidFill>
                  <a:srgbClr val="231F20"/>
                </a:solidFill>
                <a:latin typeface="Montserrat"/>
                <a:cs typeface="Montserrat"/>
              </a:rPr>
              <a:t> </a:t>
            </a:r>
            <a:r>
              <a:rPr lang="en-GB" sz="1200" dirty="0">
                <a:solidFill>
                  <a:srgbClr val="231F20"/>
                </a:solidFill>
                <a:latin typeface="Montserrat"/>
                <a:cs typeface="Montserrat"/>
              </a:rPr>
              <a:t>career</a:t>
            </a:r>
            <a:r>
              <a:rPr lang="en-GB" sz="1200" spc="-25" dirty="0">
                <a:solidFill>
                  <a:srgbClr val="231F20"/>
                </a:solidFill>
                <a:latin typeface="Montserrat"/>
                <a:cs typeface="Montserrat"/>
              </a:rPr>
              <a:t> </a:t>
            </a:r>
            <a:r>
              <a:rPr lang="en-GB" sz="1200" dirty="0">
                <a:solidFill>
                  <a:srgbClr val="231F20"/>
                </a:solidFill>
                <a:latin typeface="Montserrat"/>
                <a:cs typeface="Montserrat"/>
              </a:rPr>
              <a:t>plans</a:t>
            </a:r>
            <a:r>
              <a:rPr lang="en-GB" sz="1200" spc="-30" dirty="0">
                <a:solidFill>
                  <a:srgbClr val="231F20"/>
                </a:solidFill>
                <a:latin typeface="Montserrat"/>
                <a:cs typeface="Montserrat"/>
              </a:rPr>
              <a:t> </a:t>
            </a:r>
            <a:r>
              <a:rPr lang="en-GB" sz="1200" dirty="0">
                <a:solidFill>
                  <a:srgbClr val="231F20"/>
                </a:solidFill>
                <a:latin typeface="Montserrat"/>
                <a:cs typeface="Montserrat"/>
              </a:rPr>
              <a:t>that</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may</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have.</a:t>
            </a:r>
            <a:endParaRPr lang="en-GB" sz="1200" dirty="0">
              <a:latin typeface="Montserrat"/>
              <a:cs typeface="Montserrat"/>
            </a:endParaRPr>
          </a:p>
          <a:p>
            <a:pPr>
              <a:lnSpc>
                <a:spcPct val="100000"/>
              </a:lnSpc>
              <a:spcBef>
                <a:spcPts val="595"/>
              </a:spcBef>
            </a:pPr>
            <a:endParaRPr lang="en-GB" sz="1200" dirty="0">
              <a:latin typeface="Montserrat"/>
              <a:cs typeface="Montserrat"/>
            </a:endParaRPr>
          </a:p>
          <a:p>
            <a:pPr marL="12700">
              <a:lnSpc>
                <a:spcPct val="100000"/>
              </a:lnSpc>
            </a:pPr>
            <a:r>
              <a:rPr lang="en-GB" sz="1200" b="1" dirty="0">
                <a:solidFill>
                  <a:srgbClr val="231F20"/>
                </a:solidFill>
                <a:latin typeface="Montserrat"/>
                <a:cs typeface="Montserrat"/>
              </a:rPr>
              <a:t>Will</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be</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able</a:t>
            </a:r>
            <a:r>
              <a:rPr lang="en-GB" sz="1200" b="1" spc="-10" dirty="0">
                <a:solidFill>
                  <a:srgbClr val="231F20"/>
                </a:solidFill>
                <a:latin typeface="Montserrat"/>
                <a:cs typeface="Montserrat"/>
              </a:rPr>
              <a:t> </a:t>
            </a:r>
            <a:r>
              <a:rPr lang="en-GB" sz="1200" b="1" dirty="0">
                <a:solidFill>
                  <a:srgbClr val="231F20"/>
                </a:solidFill>
                <a:latin typeface="Montserrat"/>
                <a:cs typeface="Montserrat"/>
              </a:rPr>
              <a:t>to</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do</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what</a:t>
            </a:r>
            <a:r>
              <a:rPr lang="en-GB" sz="1200" b="1" spc="-10"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15" dirty="0">
                <a:solidFill>
                  <a:srgbClr val="231F20"/>
                </a:solidFill>
                <a:latin typeface="Montserrat"/>
                <a:cs typeface="Montserrat"/>
              </a:rPr>
              <a:t> </a:t>
            </a:r>
            <a:r>
              <a:rPr lang="en-GB" sz="1200" b="1" spc="-20" dirty="0">
                <a:solidFill>
                  <a:srgbClr val="231F20"/>
                </a:solidFill>
                <a:latin typeface="Montserrat"/>
                <a:cs typeface="Montserrat"/>
              </a:rPr>
              <a:t>want?</a:t>
            </a:r>
            <a:endParaRPr lang="en-GB" sz="1200" dirty="0">
              <a:latin typeface="Montserrat"/>
              <a:cs typeface="Montserrat"/>
            </a:endParaRPr>
          </a:p>
          <a:p>
            <a:pPr marL="12700" marR="38100">
              <a:lnSpc>
                <a:spcPct val="121500"/>
              </a:lnSpc>
            </a:pPr>
            <a:r>
              <a:rPr lang="en-GB" sz="1200" dirty="0">
                <a:solidFill>
                  <a:srgbClr val="231F20"/>
                </a:solidFill>
                <a:latin typeface="Montserrat"/>
                <a:cs typeface="Montserrat"/>
              </a:rPr>
              <a:t>Most</a:t>
            </a:r>
            <a:r>
              <a:rPr lang="en-GB" sz="1200" spc="-30" dirty="0">
                <a:solidFill>
                  <a:srgbClr val="231F20"/>
                </a:solidFill>
                <a:latin typeface="Montserrat"/>
                <a:cs typeface="Montserrat"/>
              </a:rPr>
              <a:t> </a:t>
            </a:r>
            <a:r>
              <a:rPr lang="en-GB" sz="1200" dirty="0">
                <a:solidFill>
                  <a:srgbClr val="231F20"/>
                </a:solidFill>
                <a:latin typeface="Montserrat"/>
                <a:cs typeface="Montserrat"/>
              </a:rPr>
              <a:t>students</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5" dirty="0">
                <a:solidFill>
                  <a:srgbClr val="231F20"/>
                </a:solidFill>
                <a:latin typeface="Montserrat"/>
                <a:cs typeface="Montserrat"/>
              </a:rPr>
              <a:t> </a:t>
            </a:r>
            <a:r>
              <a:rPr lang="en-GB" sz="1200" dirty="0">
                <a:solidFill>
                  <a:srgbClr val="231F20"/>
                </a:solidFill>
                <a:latin typeface="Montserrat"/>
                <a:cs typeface="Montserrat"/>
              </a:rPr>
              <a:t>able</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study</a:t>
            </a:r>
            <a:r>
              <a:rPr lang="en-GB" sz="1200" spc="-25" dirty="0">
                <a:solidFill>
                  <a:srgbClr val="231F20"/>
                </a:solidFill>
                <a:latin typeface="Montserrat"/>
                <a:cs typeface="Montserrat"/>
              </a:rPr>
              <a:t> </a:t>
            </a:r>
            <a:r>
              <a:rPr lang="en-GB" sz="1200" dirty="0">
                <a:solidFill>
                  <a:srgbClr val="231F20"/>
                </a:solidFill>
                <a:latin typeface="Montserrat"/>
                <a:cs typeface="Montserrat"/>
              </a:rPr>
              <a:t>their</a:t>
            </a:r>
            <a:r>
              <a:rPr lang="en-GB" sz="1200" spc="-25" dirty="0">
                <a:solidFill>
                  <a:srgbClr val="231F20"/>
                </a:solidFill>
                <a:latin typeface="Montserrat"/>
                <a:cs typeface="Montserrat"/>
              </a:rPr>
              <a:t> </a:t>
            </a:r>
            <a:r>
              <a:rPr lang="en-GB" sz="1200" dirty="0">
                <a:solidFill>
                  <a:srgbClr val="231F20"/>
                </a:solidFill>
                <a:latin typeface="Montserrat"/>
                <a:cs typeface="Montserrat"/>
              </a:rPr>
              <a:t>preferred</a:t>
            </a:r>
            <a:r>
              <a:rPr lang="en-GB" sz="1200" spc="-25"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30" dirty="0">
                <a:solidFill>
                  <a:srgbClr val="231F20"/>
                </a:solidFill>
                <a:latin typeface="Montserrat"/>
                <a:cs typeface="Montserrat"/>
              </a:rPr>
              <a:t> </a:t>
            </a:r>
            <a:r>
              <a:rPr lang="en-GB" sz="1200" dirty="0">
                <a:solidFill>
                  <a:srgbClr val="231F20"/>
                </a:solidFill>
                <a:latin typeface="Montserrat"/>
                <a:cs typeface="Montserrat"/>
              </a:rPr>
              <a:t>If</a:t>
            </a:r>
            <a:r>
              <a:rPr lang="en-GB" sz="1200" spc="-25" dirty="0">
                <a:solidFill>
                  <a:srgbClr val="231F20"/>
                </a:solidFill>
                <a:latin typeface="Montserrat"/>
                <a:cs typeface="Montserrat"/>
              </a:rPr>
              <a:t> </a:t>
            </a:r>
            <a:r>
              <a:rPr lang="en-GB" sz="1200" dirty="0">
                <a:solidFill>
                  <a:srgbClr val="231F20"/>
                </a:solidFill>
                <a:latin typeface="Montserrat"/>
                <a:cs typeface="Montserrat"/>
              </a:rPr>
              <a:t>this</a:t>
            </a:r>
            <a:r>
              <a:rPr lang="en-GB" sz="1200" spc="-25" dirty="0">
                <a:solidFill>
                  <a:srgbClr val="231F20"/>
                </a:solidFill>
                <a:latin typeface="Montserrat"/>
                <a:cs typeface="Montserrat"/>
              </a:rPr>
              <a:t> </a:t>
            </a:r>
            <a:r>
              <a:rPr lang="en-GB" sz="1200" dirty="0">
                <a:solidFill>
                  <a:srgbClr val="231F20"/>
                </a:solidFill>
                <a:latin typeface="Montserrat"/>
                <a:cs typeface="Montserrat"/>
              </a:rPr>
              <a:t>is</a:t>
            </a:r>
            <a:r>
              <a:rPr lang="en-GB" sz="1200" spc="-25" dirty="0">
                <a:solidFill>
                  <a:srgbClr val="231F20"/>
                </a:solidFill>
                <a:latin typeface="Montserrat"/>
                <a:cs typeface="Montserrat"/>
              </a:rPr>
              <a:t> </a:t>
            </a:r>
            <a:r>
              <a:rPr lang="en-GB" sz="1200" dirty="0">
                <a:solidFill>
                  <a:srgbClr val="231F20"/>
                </a:solidFill>
                <a:latin typeface="Montserrat"/>
                <a:cs typeface="Montserrat"/>
              </a:rPr>
              <a:t>not</a:t>
            </a:r>
            <a:r>
              <a:rPr lang="en-GB" sz="1200" spc="-25" dirty="0">
                <a:solidFill>
                  <a:srgbClr val="231F20"/>
                </a:solidFill>
                <a:latin typeface="Montserrat"/>
                <a:cs typeface="Montserrat"/>
              </a:rPr>
              <a:t> </a:t>
            </a:r>
            <a:r>
              <a:rPr lang="en-GB" sz="1200" dirty="0">
                <a:solidFill>
                  <a:srgbClr val="231F20"/>
                </a:solidFill>
                <a:latin typeface="Montserrat"/>
                <a:cs typeface="Montserrat"/>
              </a:rPr>
              <a:t>possible</a:t>
            </a:r>
            <a:r>
              <a:rPr lang="en-GB" sz="1200" spc="-30" dirty="0">
                <a:solidFill>
                  <a:srgbClr val="231F20"/>
                </a:solidFill>
                <a:latin typeface="Montserrat"/>
                <a:cs typeface="Montserrat"/>
              </a:rPr>
              <a:t> </a:t>
            </a:r>
            <a:r>
              <a:rPr lang="en-GB" sz="1200" dirty="0">
                <a:solidFill>
                  <a:srgbClr val="231F20"/>
                </a:solidFill>
                <a:latin typeface="Montserrat"/>
                <a:cs typeface="Montserrat"/>
              </a:rPr>
              <a:t>it</a:t>
            </a:r>
            <a:r>
              <a:rPr lang="en-GB" sz="1200" spc="-25" dirty="0">
                <a:solidFill>
                  <a:srgbClr val="231F20"/>
                </a:solidFill>
                <a:latin typeface="Montserrat"/>
                <a:cs typeface="Montserrat"/>
              </a:rPr>
              <a:t> </a:t>
            </a:r>
            <a:r>
              <a:rPr lang="en-GB" sz="1200" dirty="0">
                <a:solidFill>
                  <a:srgbClr val="231F20"/>
                </a:solidFill>
                <a:latin typeface="Montserrat"/>
                <a:cs typeface="Montserrat"/>
              </a:rPr>
              <a:t>may</a:t>
            </a:r>
            <a:r>
              <a:rPr lang="en-GB" sz="1200" spc="-25" dirty="0">
                <a:solidFill>
                  <a:srgbClr val="231F20"/>
                </a:solidFill>
                <a:latin typeface="Montserrat"/>
                <a:cs typeface="Montserrat"/>
              </a:rPr>
              <a:t> be </a:t>
            </a:r>
            <a:r>
              <a:rPr lang="en-GB" sz="1200" dirty="0">
                <a:solidFill>
                  <a:srgbClr val="231F20"/>
                </a:solidFill>
                <a:latin typeface="Montserrat"/>
                <a:cs typeface="Montserrat"/>
              </a:rPr>
              <a:t>because:</a:t>
            </a:r>
            <a:r>
              <a:rPr lang="en-GB" sz="1200" spc="-30"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choice</a:t>
            </a:r>
            <a:r>
              <a:rPr lang="en-GB" sz="1200" spc="-25" dirty="0">
                <a:solidFill>
                  <a:srgbClr val="231F20"/>
                </a:solidFill>
                <a:latin typeface="Montserrat"/>
                <a:cs typeface="Montserrat"/>
              </a:rPr>
              <a:t> </a:t>
            </a:r>
            <a:r>
              <a:rPr lang="en-GB" sz="1200" dirty="0">
                <a:solidFill>
                  <a:srgbClr val="231F20"/>
                </a:solidFill>
                <a:latin typeface="Montserrat"/>
                <a:cs typeface="Montserrat"/>
              </a:rPr>
              <a:t>does</a:t>
            </a:r>
            <a:r>
              <a:rPr lang="en-GB" sz="1200" spc="-30" dirty="0">
                <a:solidFill>
                  <a:srgbClr val="231F20"/>
                </a:solidFill>
                <a:latin typeface="Montserrat"/>
                <a:cs typeface="Montserrat"/>
              </a:rPr>
              <a:t> </a:t>
            </a:r>
            <a:r>
              <a:rPr lang="en-GB" sz="1200" dirty="0">
                <a:solidFill>
                  <a:srgbClr val="231F20"/>
                </a:solidFill>
                <a:latin typeface="Montserrat"/>
                <a:cs typeface="Montserrat"/>
              </a:rPr>
              <a:t>not</a:t>
            </a:r>
            <a:r>
              <a:rPr lang="en-GB" sz="1200" spc="-30" dirty="0">
                <a:solidFill>
                  <a:srgbClr val="231F20"/>
                </a:solidFill>
                <a:latin typeface="Montserrat"/>
                <a:cs typeface="Montserrat"/>
              </a:rPr>
              <a:t> </a:t>
            </a:r>
            <a:r>
              <a:rPr lang="en-GB" sz="1200" dirty="0">
                <a:solidFill>
                  <a:srgbClr val="231F20"/>
                </a:solidFill>
                <a:latin typeface="Montserrat"/>
                <a:cs typeface="Montserrat"/>
              </a:rPr>
              <a:t>match</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ability</a:t>
            </a:r>
            <a:r>
              <a:rPr lang="en-GB" sz="1200" spc="-30" dirty="0">
                <a:solidFill>
                  <a:srgbClr val="231F20"/>
                </a:solidFill>
                <a:latin typeface="Montserrat"/>
                <a:cs typeface="Montserrat"/>
              </a:rPr>
              <a:t> </a:t>
            </a:r>
            <a:r>
              <a:rPr lang="en-GB" sz="1200" dirty="0">
                <a:solidFill>
                  <a:srgbClr val="231F20"/>
                </a:solidFill>
                <a:latin typeface="Montserrat"/>
                <a:cs typeface="Montserrat"/>
              </a:rPr>
              <a:t>level</a:t>
            </a:r>
            <a:r>
              <a:rPr lang="en-GB" sz="1200" spc="-25" dirty="0">
                <a:solidFill>
                  <a:srgbClr val="231F20"/>
                </a:solidFill>
                <a:latin typeface="Montserrat"/>
                <a:cs typeface="Montserrat"/>
              </a:rPr>
              <a:t> </a:t>
            </a:r>
            <a:r>
              <a:rPr lang="en-GB" sz="1200" dirty="0">
                <a:solidFill>
                  <a:srgbClr val="231F20"/>
                </a:solidFill>
                <a:latin typeface="Montserrat"/>
                <a:cs typeface="Montserrat"/>
              </a:rPr>
              <a:t>or</a:t>
            </a:r>
            <a:r>
              <a:rPr lang="en-GB" sz="1200" spc="-30" dirty="0">
                <a:solidFill>
                  <a:srgbClr val="231F20"/>
                </a:solidFill>
                <a:latin typeface="Montserrat"/>
                <a:cs typeface="Montserrat"/>
              </a:rPr>
              <a:t> </a:t>
            </a:r>
            <a:r>
              <a:rPr lang="en-GB" sz="1200" dirty="0">
                <a:solidFill>
                  <a:srgbClr val="231F20"/>
                </a:solidFill>
                <a:latin typeface="Montserrat"/>
                <a:cs typeface="Montserrat"/>
              </a:rPr>
              <a:t>career</a:t>
            </a:r>
            <a:r>
              <a:rPr lang="en-GB" sz="1200" spc="-30" dirty="0">
                <a:solidFill>
                  <a:srgbClr val="231F20"/>
                </a:solidFill>
                <a:latin typeface="Montserrat"/>
                <a:cs typeface="Montserrat"/>
              </a:rPr>
              <a:t> </a:t>
            </a:r>
            <a:r>
              <a:rPr lang="en-GB" sz="1200" dirty="0">
                <a:solidFill>
                  <a:srgbClr val="231F20"/>
                </a:solidFill>
                <a:latin typeface="Montserrat"/>
                <a:cs typeface="Montserrat"/>
              </a:rPr>
              <a:t>plan,</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option</a:t>
            </a:r>
            <a:r>
              <a:rPr lang="en-GB" sz="1200" spc="-30" dirty="0">
                <a:solidFill>
                  <a:srgbClr val="231F20"/>
                </a:solidFill>
                <a:latin typeface="Montserrat"/>
                <a:cs typeface="Montserrat"/>
              </a:rPr>
              <a:t> </a:t>
            </a:r>
            <a:r>
              <a:rPr lang="en-GB" sz="1200" dirty="0">
                <a:solidFill>
                  <a:srgbClr val="231F20"/>
                </a:solidFill>
                <a:latin typeface="Montserrat"/>
                <a:cs typeface="Montserrat"/>
              </a:rPr>
              <a:t>group</a:t>
            </a:r>
            <a:r>
              <a:rPr lang="en-GB" sz="1200" spc="-25" dirty="0">
                <a:solidFill>
                  <a:srgbClr val="231F20"/>
                </a:solidFill>
                <a:latin typeface="Montserrat"/>
                <a:cs typeface="Montserrat"/>
              </a:rPr>
              <a:t> is </a:t>
            </a:r>
            <a:r>
              <a:rPr lang="en-GB" sz="1200" dirty="0">
                <a:solidFill>
                  <a:srgbClr val="231F20"/>
                </a:solidFill>
                <a:latin typeface="Montserrat"/>
                <a:cs typeface="Montserrat"/>
              </a:rPr>
              <a:t>too</a:t>
            </a:r>
            <a:r>
              <a:rPr lang="en-GB" sz="1200" spc="-30" dirty="0">
                <a:solidFill>
                  <a:srgbClr val="231F20"/>
                </a:solidFill>
                <a:latin typeface="Montserrat"/>
                <a:cs typeface="Montserrat"/>
              </a:rPr>
              <a:t> </a:t>
            </a:r>
            <a:r>
              <a:rPr lang="en-GB" sz="1200" dirty="0">
                <a:solidFill>
                  <a:srgbClr val="231F20"/>
                </a:solidFill>
                <a:latin typeface="Montserrat"/>
                <a:cs typeface="Montserrat"/>
              </a:rPr>
              <a:t>large</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include</a:t>
            </a:r>
            <a:r>
              <a:rPr lang="en-GB" sz="1200" spc="-25" dirty="0">
                <a:solidFill>
                  <a:srgbClr val="231F20"/>
                </a:solidFill>
                <a:latin typeface="Montserrat"/>
                <a:cs typeface="Montserrat"/>
              </a:rPr>
              <a:t> </a:t>
            </a:r>
            <a:r>
              <a:rPr lang="en-GB" sz="1200" dirty="0">
                <a:solidFill>
                  <a:srgbClr val="231F20"/>
                </a:solidFill>
                <a:latin typeface="Montserrat"/>
                <a:cs typeface="Montserrat"/>
              </a:rPr>
              <a:t>everyone</a:t>
            </a:r>
            <a:r>
              <a:rPr lang="en-GB" sz="1200" spc="-25" dirty="0">
                <a:solidFill>
                  <a:srgbClr val="231F20"/>
                </a:solidFill>
                <a:latin typeface="Montserrat"/>
                <a:cs typeface="Montserrat"/>
              </a:rPr>
              <a:t> </a:t>
            </a:r>
            <a:r>
              <a:rPr lang="en-GB" sz="1200" dirty="0">
                <a:solidFill>
                  <a:srgbClr val="231F20"/>
                </a:solidFill>
                <a:latin typeface="Montserrat"/>
                <a:cs typeface="Montserrat"/>
              </a:rPr>
              <a:t>or</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dirty="0">
                <a:solidFill>
                  <a:srgbClr val="231F20"/>
                </a:solidFill>
                <a:latin typeface="Montserrat"/>
                <a:cs typeface="Montserrat"/>
              </a:rPr>
              <a:t>option</a:t>
            </a:r>
            <a:r>
              <a:rPr lang="en-GB" sz="1200" spc="-25" dirty="0">
                <a:solidFill>
                  <a:srgbClr val="231F20"/>
                </a:solidFill>
                <a:latin typeface="Montserrat"/>
                <a:cs typeface="Montserrat"/>
              </a:rPr>
              <a:t> </a:t>
            </a:r>
            <a:r>
              <a:rPr lang="en-GB" sz="1200" dirty="0">
                <a:solidFill>
                  <a:srgbClr val="231F20"/>
                </a:solidFill>
                <a:latin typeface="Montserrat"/>
                <a:cs typeface="Montserrat"/>
              </a:rPr>
              <a:t>group</a:t>
            </a:r>
            <a:r>
              <a:rPr lang="en-GB" sz="1200" spc="-25" dirty="0">
                <a:solidFill>
                  <a:srgbClr val="231F20"/>
                </a:solidFill>
                <a:latin typeface="Montserrat"/>
                <a:cs typeface="Montserrat"/>
              </a:rPr>
              <a:t> </a:t>
            </a:r>
            <a:r>
              <a:rPr lang="en-GB" sz="1200" dirty="0">
                <a:solidFill>
                  <a:srgbClr val="231F20"/>
                </a:solidFill>
                <a:latin typeface="Montserrat"/>
                <a:cs typeface="Montserrat"/>
              </a:rPr>
              <a:t>is</a:t>
            </a:r>
            <a:r>
              <a:rPr lang="en-GB" sz="1200" spc="-25" dirty="0">
                <a:solidFill>
                  <a:srgbClr val="231F20"/>
                </a:solidFill>
                <a:latin typeface="Montserrat"/>
                <a:cs typeface="Montserrat"/>
              </a:rPr>
              <a:t> </a:t>
            </a:r>
            <a:r>
              <a:rPr lang="en-GB" sz="1200" dirty="0">
                <a:solidFill>
                  <a:srgbClr val="231F20"/>
                </a:solidFill>
                <a:latin typeface="Montserrat"/>
                <a:cs typeface="Montserrat"/>
              </a:rPr>
              <a:t>too</a:t>
            </a:r>
            <a:r>
              <a:rPr lang="en-GB" sz="1200" spc="-25" dirty="0">
                <a:solidFill>
                  <a:srgbClr val="231F20"/>
                </a:solidFill>
                <a:latin typeface="Montserrat"/>
                <a:cs typeface="Montserrat"/>
              </a:rPr>
              <a:t> </a:t>
            </a:r>
            <a:r>
              <a:rPr lang="en-GB" sz="1200" dirty="0">
                <a:solidFill>
                  <a:srgbClr val="231F20"/>
                </a:solidFill>
                <a:latin typeface="Montserrat"/>
                <a:cs typeface="Montserrat"/>
              </a:rPr>
              <a:t>small</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has</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be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withdrawn. </a:t>
            </a:r>
            <a:r>
              <a:rPr lang="en-GB" sz="1200" dirty="0">
                <a:solidFill>
                  <a:srgbClr val="231F20"/>
                </a:solidFill>
                <a:latin typeface="Montserrat"/>
                <a:cs typeface="Montserrat"/>
              </a:rPr>
              <a:t>Although</a:t>
            </a:r>
            <a:r>
              <a:rPr lang="en-GB" sz="1200" spc="-35" dirty="0">
                <a:solidFill>
                  <a:srgbClr val="231F20"/>
                </a:solidFill>
                <a:latin typeface="Montserrat"/>
                <a:cs typeface="Montserrat"/>
              </a:rPr>
              <a:t> </a:t>
            </a:r>
            <a:r>
              <a:rPr lang="en-GB" sz="1200" dirty="0">
                <a:solidFill>
                  <a:srgbClr val="231F20"/>
                </a:solidFill>
                <a:latin typeface="Montserrat"/>
                <a:cs typeface="Montserrat"/>
              </a:rPr>
              <a:t>staff</a:t>
            </a:r>
            <a:r>
              <a:rPr lang="en-GB" sz="1200" spc="-35" dirty="0">
                <a:solidFill>
                  <a:srgbClr val="231F20"/>
                </a:solidFill>
                <a:latin typeface="Montserrat"/>
                <a:cs typeface="Montserrat"/>
              </a:rPr>
              <a:t> </a:t>
            </a:r>
            <a:r>
              <a:rPr lang="en-GB" sz="1200" dirty="0">
                <a:solidFill>
                  <a:srgbClr val="231F20"/>
                </a:solidFill>
                <a:latin typeface="Montserrat"/>
                <a:cs typeface="Montserrat"/>
              </a:rPr>
              <a:t>will</a:t>
            </a:r>
            <a:r>
              <a:rPr lang="en-GB" sz="1200" spc="-30" dirty="0">
                <a:solidFill>
                  <a:srgbClr val="231F20"/>
                </a:solidFill>
                <a:latin typeface="Montserrat"/>
                <a:cs typeface="Montserrat"/>
              </a:rPr>
              <a:t> </a:t>
            </a:r>
            <a:r>
              <a:rPr lang="en-GB" sz="1200" dirty="0">
                <a:solidFill>
                  <a:srgbClr val="231F20"/>
                </a:solidFill>
                <a:latin typeface="Montserrat"/>
                <a:cs typeface="Montserrat"/>
              </a:rPr>
              <a:t>try</a:t>
            </a:r>
            <a:r>
              <a:rPr lang="en-GB" sz="1200" spc="-35" dirty="0">
                <a:solidFill>
                  <a:srgbClr val="231F20"/>
                </a:solidFill>
                <a:latin typeface="Montserrat"/>
                <a:cs typeface="Montserrat"/>
              </a:rPr>
              <a:t> </a:t>
            </a:r>
            <a:r>
              <a:rPr lang="en-GB" sz="1200" dirty="0">
                <a:solidFill>
                  <a:srgbClr val="231F20"/>
                </a:solidFill>
                <a:latin typeface="Montserrat"/>
                <a:cs typeface="Montserrat"/>
              </a:rPr>
              <a:t>to</a:t>
            </a:r>
            <a:r>
              <a:rPr lang="en-GB" sz="1200" spc="-35" dirty="0">
                <a:solidFill>
                  <a:srgbClr val="231F20"/>
                </a:solidFill>
                <a:latin typeface="Montserrat"/>
                <a:cs typeface="Montserrat"/>
              </a:rPr>
              <a:t> </a:t>
            </a:r>
            <a:r>
              <a:rPr lang="en-GB" sz="1200" dirty="0">
                <a:solidFill>
                  <a:srgbClr val="231F20"/>
                </a:solidFill>
                <a:latin typeface="Montserrat"/>
                <a:cs typeface="Montserrat"/>
              </a:rPr>
              <a:t>make</a:t>
            </a:r>
            <a:r>
              <a:rPr lang="en-GB" sz="1200" spc="-30" dirty="0">
                <a:solidFill>
                  <a:srgbClr val="231F20"/>
                </a:solidFill>
                <a:latin typeface="Montserrat"/>
                <a:cs typeface="Montserrat"/>
              </a:rPr>
              <a:t> </a:t>
            </a:r>
            <a:r>
              <a:rPr lang="en-GB" sz="1200" dirty="0">
                <a:solidFill>
                  <a:srgbClr val="231F20"/>
                </a:solidFill>
                <a:latin typeface="Montserrat"/>
                <a:cs typeface="Montserrat"/>
              </a:rPr>
              <a:t>it</a:t>
            </a:r>
            <a:r>
              <a:rPr lang="en-GB" sz="1200" spc="-35" dirty="0">
                <a:solidFill>
                  <a:srgbClr val="231F20"/>
                </a:solidFill>
                <a:latin typeface="Montserrat"/>
                <a:cs typeface="Montserrat"/>
              </a:rPr>
              <a:t> </a:t>
            </a:r>
            <a:r>
              <a:rPr lang="en-GB" sz="1200" dirty="0">
                <a:solidFill>
                  <a:srgbClr val="231F20"/>
                </a:solidFill>
                <a:latin typeface="Montserrat"/>
                <a:cs typeface="Montserrat"/>
              </a:rPr>
              <a:t>possible</a:t>
            </a:r>
            <a:r>
              <a:rPr lang="en-GB" sz="1200" spc="-30" dirty="0">
                <a:solidFill>
                  <a:srgbClr val="231F20"/>
                </a:solidFill>
                <a:latin typeface="Montserrat"/>
                <a:cs typeface="Montserrat"/>
              </a:rPr>
              <a:t> </a:t>
            </a:r>
            <a:r>
              <a:rPr lang="en-GB" sz="1200" dirty="0">
                <a:solidFill>
                  <a:srgbClr val="231F20"/>
                </a:solidFill>
                <a:latin typeface="Montserrat"/>
                <a:cs typeface="Montserrat"/>
              </a:rPr>
              <a:t>for</a:t>
            </a:r>
            <a:r>
              <a:rPr lang="en-GB" sz="1200" spc="-35" dirty="0">
                <a:solidFill>
                  <a:srgbClr val="231F20"/>
                </a:solidFill>
                <a:latin typeface="Montserrat"/>
                <a:cs typeface="Montserrat"/>
              </a:rPr>
              <a:t> </a:t>
            </a:r>
            <a:r>
              <a:rPr lang="en-GB" sz="1200" dirty="0">
                <a:solidFill>
                  <a:srgbClr val="231F20"/>
                </a:solidFill>
                <a:latin typeface="Montserrat"/>
                <a:cs typeface="Montserrat"/>
              </a:rPr>
              <a:t>you</a:t>
            </a:r>
            <a:r>
              <a:rPr lang="en-GB" sz="1200" spc="-35"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have</a:t>
            </a:r>
            <a:r>
              <a:rPr lang="en-GB" sz="1200" spc="-35" dirty="0">
                <a:solidFill>
                  <a:srgbClr val="231F20"/>
                </a:solidFill>
                <a:latin typeface="Montserrat"/>
                <a:cs typeface="Montserrat"/>
              </a:rPr>
              <a:t> </a:t>
            </a:r>
            <a:r>
              <a:rPr lang="en-GB" sz="1200" dirty="0">
                <a:solidFill>
                  <a:srgbClr val="231F20"/>
                </a:solidFill>
                <a:latin typeface="Montserrat"/>
                <a:cs typeface="Montserrat"/>
              </a:rPr>
              <a:t>your</a:t>
            </a:r>
            <a:r>
              <a:rPr lang="en-GB" sz="1200" spc="-35" dirty="0">
                <a:solidFill>
                  <a:srgbClr val="231F20"/>
                </a:solidFill>
                <a:latin typeface="Montserrat"/>
                <a:cs typeface="Montserrat"/>
              </a:rPr>
              <a:t> </a:t>
            </a:r>
            <a:r>
              <a:rPr lang="en-GB" sz="1200" dirty="0">
                <a:solidFill>
                  <a:srgbClr val="231F20"/>
                </a:solidFill>
                <a:latin typeface="Montserrat"/>
                <a:cs typeface="Montserrat"/>
              </a:rPr>
              <a:t>preferred</a:t>
            </a:r>
            <a:r>
              <a:rPr lang="en-GB" sz="1200" spc="-30" dirty="0">
                <a:solidFill>
                  <a:srgbClr val="231F20"/>
                </a:solidFill>
                <a:latin typeface="Montserrat"/>
                <a:cs typeface="Montserrat"/>
              </a:rPr>
              <a:t> </a:t>
            </a:r>
            <a:r>
              <a:rPr lang="en-GB" sz="1200" dirty="0">
                <a:solidFill>
                  <a:srgbClr val="231F20"/>
                </a:solidFill>
                <a:latin typeface="Montserrat"/>
                <a:cs typeface="Montserrat"/>
              </a:rPr>
              <a:t>choice</a:t>
            </a:r>
            <a:r>
              <a:rPr lang="en-GB" sz="1200" spc="-35"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subjects, </a:t>
            </a:r>
            <a:r>
              <a:rPr lang="en-GB" sz="1200" dirty="0">
                <a:solidFill>
                  <a:srgbClr val="231F20"/>
                </a:solidFill>
                <a:latin typeface="Montserrat"/>
                <a:cs typeface="Montserrat"/>
              </a:rPr>
              <a:t>the</a:t>
            </a:r>
            <a:r>
              <a:rPr lang="en-GB" sz="1200" spc="-10" dirty="0">
                <a:solidFill>
                  <a:srgbClr val="231F20"/>
                </a:solidFill>
                <a:latin typeface="Montserrat"/>
                <a:cs typeface="Montserrat"/>
              </a:rPr>
              <a:t> </a:t>
            </a:r>
            <a:r>
              <a:rPr lang="en-GB" sz="1200" dirty="0">
                <a:solidFill>
                  <a:srgbClr val="231F20"/>
                </a:solidFill>
                <a:latin typeface="Montserrat"/>
                <a:cs typeface="Montserrat"/>
              </a:rPr>
              <a:t>final</a:t>
            </a:r>
            <a:r>
              <a:rPr lang="en-GB" sz="1200" spc="-10" dirty="0">
                <a:solidFill>
                  <a:srgbClr val="231F20"/>
                </a:solidFill>
                <a:latin typeface="Montserrat"/>
                <a:cs typeface="Montserrat"/>
              </a:rPr>
              <a:t> </a:t>
            </a:r>
            <a:r>
              <a:rPr lang="en-GB" sz="1200" dirty="0">
                <a:solidFill>
                  <a:srgbClr val="231F20"/>
                </a:solidFill>
                <a:latin typeface="Montserrat"/>
                <a:cs typeface="Montserrat"/>
              </a:rPr>
              <a:t>decision</a:t>
            </a:r>
            <a:r>
              <a:rPr lang="en-GB" sz="1200" spc="-10" dirty="0">
                <a:solidFill>
                  <a:srgbClr val="231F20"/>
                </a:solidFill>
                <a:latin typeface="Montserrat"/>
                <a:cs typeface="Montserrat"/>
              </a:rPr>
              <a:t> </a:t>
            </a:r>
            <a:r>
              <a:rPr lang="en-GB" sz="1200" dirty="0">
                <a:solidFill>
                  <a:srgbClr val="231F20"/>
                </a:solidFill>
                <a:latin typeface="Montserrat"/>
                <a:cs typeface="Montserrat"/>
              </a:rPr>
              <a:t>will</a:t>
            </a:r>
            <a:r>
              <a:rPr lang="en-GB" sz="1200" spc="-10" dirty="0">
                <a:solidFill>
                  <a:srgbClr val="231F20"/>
                </a:solidFill>
                <a:latin typeface="Montserrat"/>
                <a:cs typeface="Montserrat"/>
              </a:rPr>
              <a:t> </a:t>
            </a:r>
            <a:r>
              <a:rPr lang="en-GB" sz="1200" dirty="0">
                <a:solidFill>
                  <a:srgbClr val="231F20"/>
                </a:solidFill>
                <a:latin typeface="Montserrat"/>
                <a:cs typeface="Montserrat"/>
              </a:rPr>
              <a:t>rest</a:t>
            </a:r>
            <a:r>
              <a:rPr lang="en-GB" sz="1200" spc="-10" dirty="0">
                <a:solidFill>
                  <a:srgbClr val="231F20"/>
                </a:solidFill>
                <a:latin typeface="Montserrat"/>
                <a:cs typeface="Montserrat"/>
              </a:rPr>
              <a:t> </a:t>
            </a:r>
            <a:r>
              <a:rPr lang="en-GB" sz="1200" dirty="0">
                <a:solidFill>
                  <a:srgbClr val="231F20"/>
                </a:solidFill>
                <a:latin typeface="Montserrat"/>
                <a:cs typeface="Montserrat"/>
              </a:rPr>
              <a:t>with</a:t>
            </a:r>
            <a:r>
              <a:rPr lang="en-GB" sz="1200" spc="-10" dirty="0">
                <a:solidFill>
                  <a:srgbClr val="231F20"/>
                </a:solidFill>
                <a:latin typeface="Montserrat"/>
                <a:cs typeface="Montserrat"/>
              </a:rPr>
              <a:t> </a:t>
            </a:r>
            <a:r>
              <a:rPr lang="en-GB" sz="1200" dirty="0">
                <a:solidFill>
                  <a:srgbClr val="231F20"/>
                </a:solidFill>
                <a:latin typeface="Montserrat"/>
                <a:cs typeface="Montserrat"/>
              </a:rPr>
              <a:t>the</a:t>
            </a:r>
            <a:r>
              <a:rPr lang="en-GB" sz="1200" spc="-10" dirty="0">
                <a:solidFill>
                  <a:srgbClr val="231F20"/>
                </a:solidFill>
                <a:latin typeface="Montserrat"/>
                <a:cs typeface="Montserrat"/>
              </a:rPr>
              <a:t> Academy.</a:t>
            </a:r>
            <a:endParaRPr lang="en-GB" sz="1200" dirty="0">
              <a:latin typeface="Montserrat"/>
              <a:cs typeface="Montserrat"/>
            </a:endParaRPr>
          </a:p>
          <a:p>
            <a:pPr>
              <a:lnSpc>
                <a:spcPct val="100000"/>
              </a:lnSpc>
              <a:spcBef>
                <a:spcPts val="595"/>
              </a:spcBef>
            </a:pPr>
            <a:endParaRPr lang="en-GB" sz="1200" dirty="0">
              <a:latin typeface="Montserrat"/>
              <a:cs typeface="Montserrat"/>
            </a:endParaRPr>
          </a:p>
          <a:p>
            <a:pPr marL="12700">
              <a:lnSpc>
                <a:spcPct val="100000"/>
              </a:lnSpc>
              <a:spcBef>
                <a:spcPts val="5"/>
              </a:spcBef>
            </a:pPr>
            <a:r>
              <a:rPr lang="en-GB" sz="1200" b="1" dirty="0">
                <a:solidFill>
                  <a:srgbClr val="231F20"/>
                </a:solidFill>
                <a:latin typeface="Montserrat"/>
                <a:cs typeface="Montserrat"/>
              </a:rPr>
              <a:t>Why</a:t>
            </a:r>
            <a:r>
              <a:rPr lang="en-GB" sz="1200" b="1" spc="-25" dirty="0">
                <a:solidFill>
                  <a:srgbClr val="231F20"/>
                </a:solidFill>
                <a:latin typeface="Montserrat"/>
                <a:cs typeface="Montserrat"/>
              </a:rPr>
              <a:t> </a:t>
            </a:r>
            <a:r>
              <a:rPr lang="en-GB" sz="1200" b="1" dirty="0">
                <a:solidFill>
                  <a:srgbClr val="231F20"/>
                </a:solidFill>
                <a:latin typeface="Montserrat"/>
                <a:cs typeface="Montserrat"/>
              </a:rPr>
              <a:t>would</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a</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group</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or</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subject</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be</a:t>
            </a:r>
            <a:r>
              <a:rPr lang="en-GB" sz="1200" b="1" spc="-20" dirty="0">
                <a:solidFill>
                  <a:srgbClr val="231F20"/>
                </a:solidFill>
                <a:latin typeface="Montserrat"/>
                <a:cs typeface="Montserrat"/>
              </a:rPr>
              <a:t> </a:t>
            </a:r>
            <a:r>
              <a:rPr lang="en-GB" sz="1200" b="1" spc="-10" dirty="0">
                <a:solidFill>
                  <a:srgbClr val="231F20"/>
                </a:solidFill>
                <a:latin typeface="Montserrat"/>
                <a:cs typeface="Montserrat"/>
              </a:rPr>
              <a:t>withdrawn?</a:t>
            </a:r>
            <a:endParaRPr lang="en-GB" sz="1200" dirty="0">
              <a:latin typeface="Montserrat"/>
              <a:cs typeface="Montserrat"/>
            </a:endParaRPr>
          </a:p>
          <a:p>
            <a:pPr marL="12700" marR="12700">
              <a:lnSpc>
                <a:spcPct val="121500"/>
              </a:lnSpc>
            </a:pPr>
            <a:r>
              <a:rPr lang="en-GB" sz="1200" dirty="0">
                <a:solidFill>
                  <a:srgbClr val="231F20"/>
                </a:solidFill>
                <a:latin typeface="Montserrat"/>
                <a:cs typeface="Montserrat"/>
              </a:rPr>
              <a:t>Should</a:t>
            </a:r>
            <a:r>
              <a:rPr lang="en-GB" sz="1200" spc="-20" dirty="0">
                <a:solidFill>
                  <a:srgbClr val="231F20"/>
                </a:solidFill>
                <a:latin typeface="Montserrat"/>
                <a:cs typeface="Montserrat"/>
              </a:rPr>
              <a:t> </a:t>
            </a:r>
            <a:r>
              <a:rPr lang="en-GB" sz="1200" dirty="0">
                <a:solidFill>
                  <a:srgbClr val="231F20"/>
                </a:solidFill>
                <a:latin typeface="Montserrat"/>
                <a:cs typeface="Montserrat"/>
              </a:rPr>
              <a:t>a</a:t>
            </a:r>
            <a:r>
              <a:rPr lang="en-GB" sz="1200" spc="-15"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15" dirty="0">
                <a:solidFill>
                  <a:srgbClr val="231F20"/>
                </a:solidFill>
                <a:latin typeface="Montserrat"/>
                <a:cs typeface="Montserrat"/>
              </a:rPr>
              <a:t> </a:t>
            </a:r>
            <a:r>
              <a:rPr lang="en-GB" sz="1200" dirty="0">
                <a:solidFill>
                  <a:srgbClr val="231F20"/>
                </a:solidFill>
                <a:latin typeface="Montserrat"/>
                <a:cs typeface="Montserrat"/>
              </a:rPr>
              <a:t>not</a:t>
            </a:r>
            <a:r>
              <a:rPr lang="en-GB" sz="1200" spc="-15" dirty="0">
                <a:solidFill>
                  <a:srgbClr val="231F20"/>
                </a:solidFill>
                <a:latin typeface="Montserrat"/>
                <a:cs typeface="Montserrat"/>
              </a:rPr>
              <a:t> </a:t>
            </a:r>
            <a:r>
              <a:rPr lang="en-GB" sz="1200" dirty="0">
                <a:solidFill>
                  <a:srgbClr val="231F20"/>
                </a:solidFill>
                <a:latin typeface="Montserrat"/>
                <a:cs typeface="Montserrat"/>
              </a:rPr>
              <a:t>continue</a:t>
            </a:r>
            <a:r>
              <a:rPr lang="en-GB" sz="1200" spc="-15" dirty="0">
                <a:solidFill>
                  <a:srgbClr val="231F20"/>
                </a:solidFill>
                <a:latin typeface="Montserrat"/>
                <a:cs typeface="Montserrat"/>
              </a:rPr>
              <a:t> </a:t>
            </a:r>
            <a:r>
              <a:rPr lang="en-GB" sz="1200" dirty="0">
                <a:solidFill>
                  <a:srgbClr val="231F20"/>
                </a:solidFill>
                <a:latin typeface="Montserrat"/>
                <a:cs typeface="Montserrat"/>
              </a:rPr>
              <a:t>to</a:t>
            </a:r>
            <a:r>
              <a:rPr lang="en-GB" sz="1200" spc="-15" dirty="0">
                <a:solidFill>
                  <a:srgbClr val="231F20"/>
                </a:solidFill>
                <a:latin typeface="Montserrat"/>
                <a:cs typeface="Montserrat"/>
              </a:rPr>
              <a:t> </a:t>
            </a:r>
            <a:r>
              <a:rPr lang="en-GB" sz="1200" dirty="0">
                <a:solidFill>
                  <a:srgbClr val="231F20"/>
                </a:solidFill>
                <a:latin typeface="Montserrat"/>
                <a:cs typeface="Montserrat"/>
              </a:rPr>
              <a:t>attract</a:t>
            </a:r>
            <a:r>
              <a:rPr lang="en-GB" sz="1200" spc="-15" dirty="0">
                <a:solidFill>
                  <a:srgbClr val="231F20"/>
                </a:solidFill>
                <a:latin typeface="Montserrat"/>
                <a:cs typeface="Montserrat"/>
              </a:rPr>
              <a:t> </a:t>
            </a:r>
            <a:r>
              <a:rPr lang="en-GB" sz="1200" dirty="0">
                <a:solidFill>
                  <a:srgbClr val="231F20"/>
                </a:solidFill>
                <a:latin typeface="Montserrat"/>
                <a:cs typeface="Montserrat"/>
              </a:rPr>
              <a:t>a</a:t>
            </a:r>
            <a:r>
              <a:rPr lang="en-GB" sz="1200" spc="-20" dirty="0">
                <a:solidFill>
                  <a:srgbClr val="231F20"/>
                </a:solidFill>
                <a:latin typeface="Montserrat"/>
                <a:cs typeface="Montserrat"/>
              </a:rPr>
              <a:t> </a:t>
            </a:r>
            <a:r>
              <a:rPr lang="en-GB" sz="1200" dirty="0">
                <a:solidFill>
                  <a:srgbClr val="231F20"/>
                </a:solidFill>
                <a:latin typeface="Montserrat"/>
                <a:cs typeface="Montserrat"/>
              </a:rPr>
              <a:t>sufficient</a:t>
            </a:r>
            <a:r>
              <a:rPr lang="en-GB" sz="1200" spc="-15" dirty="0">
                <a:solidFill>
                  <a:srgbClr val="231F20"/>
                </a:solidFill>
                <a:latin typeface="Montserrat"/>
                <a:cs typeface="Montserrat"/>
              </a:rPr>
              <a:t> </a:t>
            </a:r>
            <a:r>
              <a:rPr lang="en-GB" sz="1200" dirty="0">
                <a:solidFill>
                  <a:srgbClr val="231F20"/>
                </a:solidFill>
                <a:latin typeface="Montserrat"/>
                <a:cs typeface="Montserrat"/>
              </a:rPr>
              <a:t>number</a:t>
            </a:r>
            <a:r>
              <a:rPr lang="en-GB" sz="1200" spc="-15" dirty="0">
                <a:solidFill>
                  <a:srgbClr val="231F20"/>
                </a:solidFill>
                <a:latin typeface="Montserrat"/>
                <a:cs typeface="Montserrat"/>
              </a:rPr>
              <a:t> </a:t>
            </a:r>
            <a:r>
              <a:rPr lang="en-GB" sz="1200" dirty="0">
                <a:solidFill>
                  <a:srgbClr val="231F20"/>
                </a:solidFill>
                <a:latin typeface="Montserrat"/>
                <a:cs typeface="Montserrat"/>
              </a:rPr>
              <a:t>of</a:t>
            </a:r>
            <a:r>
              <a:rPr lang="en-GB" sz="1200" spc="-15" dirty="0">
                <a:solidFill>
                  <a:srgbClr val="231F20"/>
                </a:solidFill>
                <a:latin typeface="Montserrat"/>
                <a:cs typeface="Montserrat"/>
              </a:rPr>
              <a:t> </a:t>
            </a:r>
            <a:r>
              <a:rPr lang="en-GB" sz="1200" dirty="0">
                <a:solidFill>
                  <a:srgbClr val="231F20"/>
                </a:solidFill>
                <a:latin typeface="Montserrat"/>
                <a:cs typeface="Montserrat"/>
              </a:rPr>
              <a:t>students</a:t>
            </a:r>
            <a:r>
              <a:rPr lang="en-GB" sz="1200" spc="-15" dirty="0">
                <a:solidFill>
                  <a:srgbClr val="231F20"/>
                </a:solidFill>
                <a:latin typeface="Montserrat"/>
                <a:cs typeface="Montserrat"/>
              </a:rPr>
              <a:t> </a:t>
            </a:r>
            <a:r>
              <a:rPr lang="en-GB" sz="1200" dirty="0">
                <a:solidFill>
                  <a:srgbClr val="231F20"/>
                </a:solidFill>
                <a:latin typeface="Montserrat"/>
                <a:cs typeface="Montserrat"/>
              </a:rPr>
              <a:t>or</a:t>
            </a:r>
            <a:r>
              <a:rPr lang="en-GB" sz="1200" spc="-15" dirty="0">
                <a:solidFill>
                  <a:srgbClr val="231F20"/>
                </a:solidFill>
                <a:latin typeface="Montserrat"/>
                <a:cs typeface="Montserrat"/>
              </a:rPr>
              <a:t> </a:t>
            </a:r>
            <a:r>
              <a:rPr lang="en-GB" sz="1200" dirty="0">
                <a:solidFill>
                  <a:srgbClr val="231F20"/>
                </a:solidFill>
                <a:latin typeface="Montserrat"/>
                <a:cs typeface="Montserrat"/>
              </a:rPr>
              <a:t>an</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integral </a:t>
            </a:r>
            <a:r>
              <a:rPr lang="en-GB" sz="1200" dirty="0">
                <a:solidFill>
                  <a:srgbClr val="231F20"/>
                </a:solidFill>
                <a:latin typeface="Montserrat"/>
                <a:cs typeface="Montserrat"/>
              </a:rPr>
              <a:t>curriculum</a:t>
            </a:r>
            <a:r>
              <a:rPr lang="en-GB" sz="1200" spc="-35" dirty="0">
                <a:solidFill>
                  <a:srgbClr val="231F20"/>
                </a:solidFill>
                <a:latin typeface="Montserrat"/>
                <a:cs typeface="Montserrat"/>
              </a:rPr>
              <a:t> </a:t>
            </a:r>
            <a:r>
              <a:rPr lang="en-GB" sz="1200" dirty="0">
                <a:solidFill>
                  <a:srgbClr val="231F20"/>
                </a:solidFill>
                <a:latin typeface="Montserrat"/>
                <a:cs typeface="Montserrat"/>
              </a:rPr>
              <a:t>change</a:t>
            </a:r>
            <a:r>
              <a:rPr lang="en-GB" sz="1200" spc="-35" dirty="0">
                <a:solidFill>
                  <a:srgbClr val="231F20"/>
                </a:solidFill>
                <a:latin typeface="Montserrat"/>
                <a:cs typeface="Montserrat"/>
              </a:rPr>
              <a:t> </a:t>
            </a:r>
            <a:r>
              <a:rPr lang="en-GB" sz="1200" dirty="0">
                <a:solidFill>
                  <a:srgbClr val="231F20"/>
                </a:solidFill>
                <a:latin typeface="Montserrat"/>
                <a:cs typeface="Montserrat"/>
              </a:rPr>
              <a:t>takes</a:t>
            </a:r>
            <a:r>
              <a:rPr lang="en-GB" sz="1200" spc="-30" dirty="0">
                <a:solidFill>
                  <a:srgbClr val="231F20"/>
                </a:solidFill>
                <a:latin typeface="Montserrat"/>
                <a:cs typeface="Montserrat"/>
              </a:rPr>
              <a:t> </a:t>
            </a:r>
            <a:r>
              <a:rPr lang="en-GB" sz="1200" dirty="0">
                <a:solidFill>
                  <a:srgbClr val="231F20"/>
                </a:solidFill>
                <a:latin typeface="Montserrat"/>
                <a:cs typeface="Montserrat"/>
              </a:rPr>
              <a:t>place,</a:t>
            </a:r>
            <a:r>
              <a:rPr lang="en-GB" sz="1200" spc="-35" dirty="0">
                <a:solidFill>
                  <a:srgbClr val="231F20"/>
                </a:solidFill>
                <a:latin typeface="Montserrat"/>
                <a:cs typeface="Montserrat"/>
              </a:rPr>
              <a:t> </a:t>
            </a:r>
            <a:r>
              <a:rPr lang="en-GB" sz="1200" dirty="0">
                <a:solidFill>
                  <a:srgbClr val="231F20"/>
                </a:solidFill>
                <a:latin typeface="Montserrat"/>
                <a:cs typeface="Montserrat"/>
              </a:rPr>
              <a:t>it</a:t>
            </a:r>
            <a:r>
              <a:rPr lang="en-GB" sz="1200" spc="-35" dirty="0">
                <a:solidFill>
                  <a:srgbClr val="231F20"/>
                </a:solidFill>
                <a:latin typeface="Montserrat"/>
                <a:cs typeface="Montserrat"/>
              </a:rPr>
              <a:t> </a:t>
            </a:r>
            <a:r>
              <a:rPr lang="en-GB" sz="1200" dirty="0">
                <a:solidFill>
                  <a:srgbClr val="231F20"/>
                </a:solidFill>
                <a:latin typeface="Montserrat"/>
                <a:cs typeface="Montserrat"/>
              </a:rPr>
              <a:t>might</a:t>
            </a:r>
            <a:r>
              <a:rPr lang="en-GB" sz="1200" spc="-30" dirty="0">
                <a:solidFill>
                  <a:srgbClr val="231F20"/>
                </a:solidFill>
                <a:latin typeface="Montserrat"/>
                <a:cs typeface="Montserrat"/>
              </a:rPr>
              <a:t> </a:t>
            </a:r>
            <a:r>
              <a:rPr lang="en-GB" sz="1200" dirty="0">
                <a:solidFill>
                  <a:srgbClr val="231F20"/>
                </a:solidFill>
                <a:latin typeface="Montserrat"/>
                <a:cs typeface="Montserrat"/>
              </a:rPr>
              <a:t>be</a:t>
            </a:r>
            <a:r>
              <a:rPr lang="en-GB" sz="1200" spc="-35" dirty="0">
                <a:solidFill>
                  <a:srgbClr val="231F20"/>
                </a:solidFill>
                <a:latin typeface="Montserrat"/>
                <a:cs typeface="Montserrat"/>
              </a:rPr>
              <a:t> </a:t>
            </a:r>
            <a:r>
              <a:rPr lang="en-GB" sz="1200" dirty="0">
                <a:solidFill>
                  <a:srgbClr val="231F20"/>
                </a:solidFill>
                <a:latin typeface="Montserrat"/>
                <a:cs typeface="Montserrat"/>
              </a:rPr>
              <a:t>withdrawn</a:t>
            </a:r>
            <a:r>
              <a:rPr lang="en-GB" sz="1200" spc="-35" dirty="0">
                <a:solidFill>
                  <a:srgbClr val="231F20"/>
                </a:solidFill>
                <a:latin typeface="Montserrat"/>
                <a:cs typeface="Montserrat"/>
              </a:rPr>
              <a:t> </a:t>
            </a:r>
            <a:r>
              <a:rPr lang="en-GB" sz="1200" dirty="0">
                <a:solidFill>
                  <a:srgbClr val="231F20"/>
                </a:solidFill>
                <a:latin typeface="Montserrat"/>
                <a:cs typeface="Montserrat"/>
              </a:rPr>
              <a:t>and</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35" dirty="0">
                <a:solidFill>
                  <a:srgbClr val="231F20"/>
                </a:solidFill>
                <a:latin typeface="Montserrat"/>
                <a:cs typeface="Montserrat"/>
              </a:rPr>
              <a:t> </a:t>
            </a:r>
            <a:r>
              <a:rPr lang="en-GB" sz="1200" dirty="0">
                <a:solidFill>
                  <a:srgbClr val="231F20"/>
                </a:solidFill>
                <a:latin typeface="Montserrat"/>
                <a:cs typeface="Montserrat"/>
              </a:rPr>
              <a:t>students</a:t>
            </a:r>
            <a:r>
              <a:rPr lang="en-GB" sz="1200" spc="-30" dirty="0">
                <a:solidFill>
                  <a:srgbClr val="231F20"/>
                </a:solidFill>
                <a:latin typeface="Montserrat"/>
                <a:cs typeface="Montserrat"/>
              </a:rPr>
              <a:t> </a:t>
            </a:r>
            <a:r>
              <a:rPr lang="en-GB" sz="1200" dirty="0">
                <a:solidFill>
                  <a:srgbClr val="231F20"/>
                </a:solidFill>
                <a:latin typeface="Montserrat"/>
                <a:cs typeface="Montserrat"/>
              </a:rPr>
              <a:t>who</a:t>
            </a:r>
            <a:r>
              <a:rPr lang="en-GB" sz="1200" spc="-35" dirty="0">
                <a:solidFill>
                  <a:srgbClr val="231F20"/>
                </a:solidFill>
                <a:latin typeface="Montserrat"/>
                <a:cs typeface="Montserrat"/>
              </a:rPr>
              <a:t> </a:t>
            </a:r>
            <a:r>
              <a:rPr lang="en-GB" sz="1200" dirty="0">
                <a:solidFill>
                  <a:srgbClr val="231F20"/>
                </a:solidFill>
                <a:latin typeface="Montserrat"/>
                <a:cs typeface="Montserrat"/>
              </a:rPr>
              <a:t>have</a:t>
            </a:r>
            <a:r>
              <a:rPr lang="en-GB" sz="1200" spc="-35" dirty="0">
                <a:solidFill>
                  <a:srgbClr val="231F20"/>
                </a:solidFill>
                <a:latin typeface="Montserrat"/>
                <a:cs typeface="Montserrat"/>
              </a:rPr>
              <a:t> </a:t>
            </a:r>
            <a:r>
              <a:rPr lang="en-GB" sz="1200" spc="-10" dirty="0">
                <a:solidFill>
                  <a:srgbClr val="231F20"/>
                </a:solidFill>
                <a:latin typeface="Montserrat"/>
                <a:cs typeface="Montserrat"/>
              </a:rPr>
              <a:t>chosen </a:t>
            </a:r>
            <a:r>
              <a:rPr lang="en-GB" sz="1200" dirty="0">
                <a:solidFill>
                  <a:srgbClr val="231F20"/>
                </a:solidFill>
                <a:latin typeface="Montserrat"/>
                <a:cs typeface="Montserrat"/>
              </a:rPr>
              <a:t>that</a:t>
            </a:r>
            <a:r>
              <a:rPr lang="en-GB" sz="1200" spc="-20"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15" dirty="0">
                <a:solidFill>
                  <a:srgbClr val="231F20"/>
                </a:solidFill>
                <a:latin typeface="Montserrat"/>
                <a:cs typeface="Montserrat"/>
              </a:rPr>
              <a:t> </a:t>
            </a:r>
            <a:r>
              <a:rPr lang="en-GB" sz="1200" dirty="0">
                <a:solidFill>
                  <a:srgbClr val="231F20"/>
                </a:solidFill>
                <a:latin typeface="Montserrat"/>
                <a:cs typeface="Montserrat"/>
              </a:rPr>
              <a:t>will</a:t>
            </a:r>
            <a:r>
              <a:rPr lang="en-GB" sz="1200" spc="-20" dirty="0">
                <a:solidFill>
                  <a:srgbClr val="231F20"/>
                </a:solidFill>
                <a:latin typeface="Montserrat"/>
                <a:cs typeface="Montserrat"/>
              </a:rPr>
              <a:t> </a:t>
            </a:r>
            <a:r>
              <a:rPr lang="en-GB" sz="1200" dirty="0">
                <a:solidFill>
                  <a:srgbClr val="231F20"/>
                </a:solidFill>
                <a:latin typeface="Montserrat"/>
                <a:cs typeface="Montserrat"/>
              </a:rPr>
              <a:t>be</a:t>
            </a:r>
            <a:r>
              <a:rPr lang="en-GB" sz="1200" spc="-15" dirty="0">
                <a:solidFill>
                  <a:srgbClr val="231F20"/>
                </a:solidFill>
                <a:latin typeface="Montserrat"/>
                <a:cs typeface="Montserrat"/>
              </a:rPr>
              <a:t> </a:t>
            </a:r>
            <a:r>
              <a:rPr lang="en-GB" sz="1200" dirty="0">
                <a:solidFill>
                  <a:srgbClr val="231F20"/>
                </a:solidFill>
                <a:latin typeface="Montserrat"/>
                <a:cs typeface="Montserrat"/>
              </a:rPr>
              <a:t>offered</a:t>
            </a:r>
            <a:r>
              <a:rPr lang="en-GB" sz="1200" spc="-20" dirty="0">
                <a:solidFill>
                  <a:srgbClr val="231F20"/>
                </a:solidFill>
                <a:latin typeface="Montserrat"/>
                <a:cs typeface="Montserrat"/>
              </a:rPr>
              <a:t> </a:t>
            </a:r>
            <a:r>
              <a:rPr lang="en-GB" sz="1200" dirty="0">
                <a:solidFill>
                  <a:srgbClr val="231F20"/>
                </a:solidFill>
                <a:latin typeface="Montserrat"/>
                <a:cs typeface="Montserrat"/>
              </a:rPr>
              <a:t>a</a:t>
            </a:r>
            <a:r>
              <a:rPr lang="en-GB" sz="1200" spc="-15" dirty="0">
                <a:solidFill>
                  <a:srgbClr val="231F20"/>
                </a:solidFill>
                <a:latin typeface="Montserrat"/>
                <a:cs typeface="Montserrat"/>
              </a:rPr>
              <a:t> </a:t>
            </a:r>
            <a:r>
              <a:rPr lang="en-GB" sz="1200" dirty="0">
                <a:solidFill>
                  <a:srgbClr val="231F20"/>
                </a:solidFill>
                <a:latin typeface="Montserrat"/>
                <a:cs typeface="Montserrat"/>
              </a:rPr>
              <a:t>different</a:t>
            </a:r>
            <a:r>
              <a:rPr lang="en-GB" sz="1200" spc="-15"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20" dirty="0">
                <a:solidFill>
                  <a:srgbClr val="231F20"/>
                </a:solidFill>
                <a:latin typeface="Montserrat"/>
                <a:cs typeface="Montserrat"/>
              </a:rPr>
              <a:t> </a:t>
            </a:r>
            <a:r>
              <a:rPr lang="en-GB" sz="1200" dirty="0">
                <a:solidFill>
                  <a:srgbClr val="231F20"/>
                </a:solidFill>
                <a:latin typeface="Montserrat"/>
                <a:cs typeface="Montserrat"/>
              </a:rPr>
              <a:t>based</a:t>
            </a:r>
            <a:r>
              <a:rPr lang="en-GB" sz="1200" spc="-15" dirty="0">
                <a:solidFill>
                  <a:srgbClr val="231F20"/>
                </a:solidFill>
                <a:latin typeface="Montserrat"/>
                <a:cs typeface="Montserrat"/>
              </a:rPr>
              <a:t> </a:t>
            </a:r>
            <a:r>
              <a:rPr lang="en-GB" sz="1200" dirty="0">
                <a:solidFill>
                  <a:srgbClr val="231F20"/>
                </a:solidFill>
                <a:latin typeface="Montserrat"/>
                <a:cs typeface="Montserrat"/>
              </a:rPr>
              <a:t>on</a:t>
            </a:r>
            <a:r>
              <a:rPr lang="en-GB" sz="1200" spc="-20" dirty="0">
                <a:solidFill>
                  <a:srgbClr val="231F20"/>
                </a:solidFill>
                <a:latin typeface="Montserrat"/>
                <a:cs typeface="Montserrat"/>
              </a:rPr>
              <a:t> </a:t>
            </a:r>
            <a:r>
              <a:rPr lang="en-GB" sz="1200" dirty="0">
                <a:solidFill>
                  <a:srgbClr val="231F20"/>
                </a:solidFill>
                <a:latin typeface="Montserrat"/>
                <a:cs typeface="Montserrat"/>
              </a:rPr>
              <a:t>their</a:t>
            </a:r>
            <a:r>
              <a:rPr lang="en-GB" sz="1200" spc="-15" dirty="0">
                <a:solidFill>
                  <a:srgbClr val="231F20"/>
                </a:solidFill>
                <a:latin typeface="Montserrat"/>
                <a:cs typeface="Montserrat"/>
              </a:rPr>
              <a:t> </a:t>
            </a:r>
            <a:r>
              <a:rPr lang="en-GB" sz="1200" dirty="0">
                <a:solidFill>
                  <a:srgbClr val="231F20"/>
                </a:solidFill>
                <a:latin typeface="Montserrat"/>
                <a:cs typeface="Montserrat"/>
              </a:rPr>
              <a:t>other</a:t>
            </a:r>
            <a:r>
              <a:rPr lang="en-GB" sz="1200" spc="-20" dirty="0">
                <a:solidFill>
                  <a:srgbClr val="231F20"/>
                </a:solidFill>
                <a:latin typeface="Montserrat"/>
                <a:cs typeface="Montserrat"/>
              </a:rPr>
              <a:t> </a:t>
            </a:r>
            <a:r>
              <a:rPr lang="en-GB" sz="1200" dirty="0">
                <a:solidFill>
                  <a:srgbClr val="231F20"/>
                </a:solidFill>
                <a:latin typeface="Montserrat"/>
                <a:cs typeface="Montserrat"/>
              </a:rPr>
              <a:t>choices,</a:t>
            </a:r>
            <a:r>
              <a:rPr lang="en-GB" sz="1200" spc="-15" dirty="0">
                <a:solidFill>
                  <a:srgbClr val="231F20"/>
                </a:solidFill>
                <a:latin typeface="Montserrat"/>
                <a:cs typeface="Montserrat"/>
              </a:rPr>
              <a:t> </a:t>
            </a:r>
            <a:r>
              <a:rPr lang="en-GB" sz="1200" dirty="0">
                <a:solidFill>
                  <a:srgbClr val="231F20"/>
                </a:solidFill>
                <a:latin typeface="Montserrat"/>
                <a:cs typeface="Montserrat"/>
              </a:rPr>
              <a:t>or</a:t>
            </a:r>
            <a:r>
              <a:rPr lang="en-GB" sz="1200" spc="-20" dirty="0">
                <a:solidFill>
                  <a:srgbClr val="231F20"/>
                </a:solidFill>
                <a:latin typeface="Montserrat"/>
                <a:cs typeface="Montserrat"/>
              </a:rPr>
              <a:t> </a:t>
            </a:r>
            <a:r>
              <a:rPr lang="en-GB" sz="1200" dirty="0">
                <a:solidFill>
                  <a:srgbClr val="231F20"/>
                </a:solidFill>
                <a:latin typeface="Montserrat"/>
                <a:cs typeface="Montserrat"/>
              </a:rPr>
              <a:t>be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guided</a:t>
            </a:r>
            <a:r>
              <a:rPr lang="en-GB" sz="1200" spc="500"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dirty="0">
                <a:solidFill>
                  <a:srgbClr val="231F20"/>
                </a:solidFill>
                <a:latin typeface="Montserrat"/>
                <a:cs typeface="Montserrat"/>
              </a:rPr>
              <a:t>choose</a:t>
            </a:r>
            <a:r>
              <a:rPr lang="en-GB" sz="1200" spc="-15" dirty="0">
                <a:solidFill>
                  <a:srgbClr val="231F20"/>
                </a:solidFill>
                <a:latin typeface="Montserrat"/>
                <a:cs typeface="Montserrat"/>
              </a:rPr>
              <a:t> </a:t>
            </a:r>
            <a:r>
              <a:rPr lang="en-GB" sz="1200" dirty="0">
                <a:solidFill>
                  <a:srgbClr val="231F20"/>
                </a:solidFill>
                <a:latin typeface="Montserrat"/>
                <a:cs typeface="Montserrat"/>
              </a:rPr>
              <a:t>an</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alternative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subject.</a:t>
            </a:r>
            <a:endParaRPr lang="en-GB" sz="1200" dirty="0">
              <a:latin typeface="Montserrat"/>
              <a:cs typeface="Montserrat"/>
            </a:endParaRPr>
          </a:p>
          <a:p>
            <a:pPr>
              <a:lnSpc>
                <a:spcPct val="100000"/>
              </a:lnSpc>
              <a:spcBef>
                <a:spcPts val="595"/>
              </a:spcBef>
            </a:pPr>
            <a:endParaRPr lang="en-GB" sz="1200" dirty="0">
              <a:latin typeface="Montserrat"/>
              <a:cs typeface="Montserrat"/>
            </a:endParaRPr>
          </a:p>
          <a:p>
            <a:pPr marL="12700">
              <a:lnSpc>
                <a:spcPct val="100000"/>
              </a:lnSpc>
            </a:pPr>
            <a:r>
              <a:rPr lang="en-GB" sz="1200" b="1" dirty="0">
                <a:solidFill>
                  <a:srgbClr val="231F20"/>
                </a:solidFill>
                <a:latin typeface="Montserrat"/>
                <a:cs typeface="Montserrat"/>
              </a:rPr>
              <a:t>Some</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subjects</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are</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new.</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How</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do</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know</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whether</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to</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choose</a:t>
            </a:r>
            <a:r>
              <a:rPr lang="en-GB" sz="1200" b="1" spc="-30" dirty="0">
                <a:solidFill>
                  <a:srgbClr val="231F20"/>
                </a:solidFill>
                <a:latin typeface="Montserrat"/>
                <a:cs typeface="Montserrat"/>
              </a:rPr>
              <a:t> </a:t>
            </a:r>
            <a:r>
              <a:rPr lang="en-GB" sz="1200" b="1" spc="-10" dirty="0">
                <a:solidFill>
                  <a:srgbClr val="231F20"/>
                </a:solidFill>
                <a:latin typeface="Montserrat"/>
                <a:cs typeface="Montserrat"/>
              </a:rPr>
              <a:t>them?</a:t>
            </a:r>
            <a:endParaRPr lang="en-GB" sz="1200" dirty="0">
              <a:latin typeface="Montserrat"/>
              <a:cs typeface="Montserrat"/>
            </a:endParaRPr>
          </a:p>
          <a:p>
            <a:pPr marL="12700" marR="93345">
              <a:lnSpc>
                <a:spcPct val="121500"/>
              </a:lnSpc>
            </a:pPr>
            <a:r>
              <a:rPr lang="en-GB" sz="1200" dirty="0">
                <a:solidFill>
                  <a:srgbClr val="231F20"/>
                </a:solidFill>
                <a:latin typeface="Montserrat"/>
                <a:cs typeface="Montserrat"/>
              </a:rPr>
              <a:t>As</a:t>
            </a:r>
            <a:r>
              <a:rPr lang="en-GB" sz="1200" spc="-15" dirty="0">
                <a:solidFill>
                  <a:srgbClr val="231F20"/>
                </a:solidFill>
                <a:latin typeface="Montserrat"/>
                <a:cs typeface="Montserrat"/>
              </a:rPr>
              <a:t> </a:t>
            </a:r>
            <a:r>
              <a:rPr lang="en-GB" sz="1200" dirty="0">
                <a:solidFill>
                  <a:srgbClr val="231F20"/>
                </a:solidFill>
                <a:latin typeface="Montserrat"/>
                <a:cs typeface="Montserrat"/>
              </a:rPr>
              <a:t>well</a:t>
            </a:r>
            <a:r>
              <a:rPr lang="en-GB" sz="1200" spc="-15" dirty="0">
                <a:solidFill>
                  <a:srgbClr val="231F20"/>
                </a:solidFill>
                <a:latin typeface="Montserrat"/>
                <a:cs typeface="Montserrat"/>
              </a:rPr>
              <a:t> </a:t>
            </a:r>
            <a:r>
              <a:rPr lang="en-GB" sz="1200" dirty="0">
                <a:solidFill>
                  <a:srgbClr val="231F20"/>
                </a:solidFill>
                <a:latin typeface="Montserrat"/>
                <a:cs typeface="Montserrat"/>
              </a:rPr>
              <a:t>as</a:t>
            </a:r>
            <a:r>
              <a:rPr lang="en-GB" sz="1200" spc="-10" dirty="0">
                <a:solidFill>
                  <a:srgbClr val="231F20"/>
                </a:solidFill>
                <a:latin typeface="Montserrat"/>
                <a:cs typeface="Montserrat"/>
              </a:rPr>
              <a:t> information</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available</a:t>
            </a:r>
            <a:r>
              <a:rPr lang="en-GB" sz="1200" spc="-15" dirty="0">
                <a:solidFill>
                  <a:srgbClr val="231F20"/>
                </a:solidFill>
                <a:latin typeface="Montserrat"/>
                <a:cs typeface="Montserrat"/>
              </a:rPr>
              <a:t> </a:t>
            </a:r>
            <a:r>
              <a:rPr lang="en-GB" sz="1200" dirty="0">
                <a:solidFill>
                  <a:srgbClr val="231F20"/>
                </a:solidFill>
                <a:latin typeface="Montserrat"/>
                <a:cs typeface="Montserrat"/>
              </a:rPr>
              <a:t>from</a:t>
            </a:r>
            <a:r>
              <a:rPr lang="en-GB" sz="1200" spc="-10" dirty="0">
                <a:solidFill>
                  <a:srgbClr val="231F20"/>
                </a:solidFill>
                <a:latin typeface="Montserrat"/>
                <a:cs typeface="Montserrat"/>
              </a:rPr>
              <a:t> </a:t>
            </a:r>
            <a:r>
              <a:rPr lang="en-GB" sz="1200" dirty="0">
                <a:solidFill>
                  <a:srgbClr val="231F20"/>
                </a:solidFill>
                <a:latin typeface="Montserrat"/>
                <a:cs typeface="Montserrat"/>
              </a:rPr>
              <a:t>this</a:t>
            </a:r>
            <a:r>
              <a:rPr lang="en-GB" sz="1200" spc="-15" dirty="0">
                <a:solidFill>
                  <a:srgbClr val="231F20"/>
                </a:solidFill>
                <a:latin typeface="Montserrat"/>
                <a:cs typeface="Montserrat"/>
              </a:rPr>
              <a:t> </a:t>
            </a:r>
            <a:r>
              <a:rPr lang="en-GB" sz="1200" dirty="0">
                <a:solidFill>
                  <a:srgbClr val="231F20"/>
                </a:solidFill>
                <a:latin typeface="Montserrat"/>
                <a:cs typeface="Montserrat"/>
              </a:rPr>
              <a:t>booklet,</a:t>
            </a:r>
            <a:r>
              <a:rPr lang="en-GB" sz="1200" spc="-15" dirty="0">
                <a:solidFill>
                  <a:srgbClr val="231F20"/>
                </a:solidFill>
                <a:latin typeface="Montserrat"/>
                <a:cs typeface="Montserrat"/>
              </a:rPr>
              <a:t> </a:t>
            </a:r>
            <a:r>
              <a:rPr lang="en-GB" sz="1200" dirty="0">
                <a:solidFill>
                  <a:srgbClr val="231F20"/>
                </a:solidFill>
                <a:latin typeface="Montserrat"/>
                <a:cs typeface="Montserrat"/>
              </a:rPr>
              <a:t>you</a:t>
            </a:r>
            <a:r>
              <a:rPr lang="en-GB" sz="1200" spc="-10" dirty="0">
                <a:solidFill>
                  <a:srgbClr val="231F20"/>
                </a:solidFill>
                <a:latin typeface="Montserrat"/>
                <a:cs typeface="Montserrat"/>
              </a:rPr>
              <a:t> </a:t>
            </a:r>
            <a:r>
              <a:rPr lang="en-GB" sz="1200" dirty="0">
                <a:solidFill>
                  <a:srgbClr val="231F20"/>
                </a:solidFill>
                <a:latin typeface="Montserrat"/>
                <a:cs typeface="Montserrat"/>
              </a:rPr>
              <a:t>can</a:t>
            </a:r>
            <a:r>
              <a:rPr lang="en-GB" sz="1200" spc="-15" dirty="0">
                <a:solidFill>
                  <a:srgbClr val="231F20"/>
                </a:solidFill>
                <a:latin typeface="Montserrat"/>
                <a:cs typeface="Montserrat"/>
              </a:rPr>
              <a:t> </a:t>
            </a:r>
            <a:r>
              <a:rPr lang="en-GB" sz="1200" dirty="0">
                <a:solidFill>
                  <a:srgbClr val="231F20"/>
                </a:solidFill>
                <a:latin typeface="Montserrat"/>
                <a:cs typeface="Montserrat"/>
              </a:rPr>
              <a:t>also</a:t>
            </a:r>
            <a:r>
              <a:rPr lang="en-GB" sz="1200" spc="-15" dirty="0">
                <a:solidFill>
                  <a:srgbClr val="231F20"/>
                </a:solidFill>
                <a:latin typeface="Montserrat"/>
                <a:cs typeface="Montserrat"/>
              </a:rPr>
              <a:t> </a:t>
            </a:r>
            <a:r>
              <a:rPr lang="en-GB" sz="1200" dirty="0">
                <a:solidFill>
                  <a:srgbClr val="231F20"/>
                </a:solidFill>
                <a:latin typeface="Montserrat"/>
                <a:cs typeface="Montserrat"/>
              </a:rPr>
              <a:t>speak</a:t>
            </a:r>
            <a:r>
              <a:rPr lang="en-GB" sz="1200" spc="-10" dirty="0">
                <a:solidFill>
                  <a:srgbClr val="231F20"/>
                </a:solidFill>
                <a:latin typeface="Montserrat"/>
                <a:cs typeface="Montserrat"/>
              </a:rPr>
              <a:t> </a:t>
            </a:r>
            <a:r>
              <a:rPr lang="en-GB" sz="1200" dirty="0">
                <a:solidFill>
                  <a:srgbClr val="231F20"/>
                </a:solidFill>
                <a:latin typeface="Montserrat"/>
                <a:cs typeface="Montserrat"/>
              </a:rPr>
              <a:t>to</a:t>
            </a:r>
            <a:r>
              <a:rPr lang="en-GB" sz="1200" spc="-15" dirty="0">
                <a:solidFill>
                  <a:srgbClr val="231F20"/>
                </a:solidFill>
                <a:latin typeface="Montserrat"/>
                <a:cs typeface="Montserrat"/>
              </a:rPr>
              <a:t> </a:t>
            </a:r>
            <a:r>
              <a:rPr lang="en-GB" sz="1200" dirty="0">
                <a:solidFill>
                  <a:srgbClr val="231F20"/>
                </a:solidFill>
                <a:latin typeface="Montserrat"/>
                <a:cs typeface="Montserrat"/>
              </a:rPr>
              <a:t>the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teachers responsible</a:t>
            </a:r>
            <a:r>
              <a:rPr lang="en-GB" sz="1200" spc="-30" dirty="0">
                <a:solidFill>
                  <a:srgbClr val="231F20"/>
                </a:solidFill>
                <a:latin typeface="Montserrat"/>
                <a:cs typeface="Montserrat"/>
              </a:rPr>
              <a:t> </a:t>
            </a:r>
            <a:r>
              <a:rPr lang="en-GB" sz="1200" dirty="0">
                <a:solidFill>
                  <a:srgbClr val="231F20"/>
                </a:solidFill>
                <a:latin typeface="Montserrat"/>
                <a:cs typeface="Montserrat"/>
              </a:rPr>
              <a:t>for</a:t>
            </a:r>
            <a:r>
              <a:rPr lang="en-GB" sz="1200" spc="-25" dirty="0">
                <a:solidFill>
                  <a:srgbClr val="231F20"/>
                </a:solidFill>
                <a:latin typeface="Montserrat"/>
                <a:cs typeface="Montserrat"/>
              </a:rPr>
              <a:t> </a:t>
            </a:r>
            <a:r>
              <a:rPr lang="en-GB" sz="1200" dirty="0">
                <a:solidFill>
                  <a:srgbClr val="231F20"/>
                </a:solidFill>
                <a:latin typeface="Montserrat"/>
                <a:cs typeface="Montserrat"/>
              </a:rPr>
              <a:t>each</a:t>
            </a:r>
            <a:r>
              <a:rPr lang="en-GB" sz="1200" spc="-25"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25" dirty="0">
                <a:solidFill>
                  <a:srgbClr val="231F20"/>
                </a:solidFill>
                <a:latin typeface="Montserrat"/>
                <a:cs typeface="Montserrat"/>
              </a:rPr>
              <a:t> </a:t>
            </a:r>
            <a:r>
              <a:rPr lang="en-GB" sz="1200" dirty="0">
                <a:solidFill>
                  <a:srgbClr val="231F20"/>
                </a:solidFill>
                <a:latin typeface="Montserrat"/>
                <a:cs typeface="Montserrat"/>
              </a:rPr>
              <a:t>as</a:t>
            </a:r>
            <a:r>
              <a:rPr lang="en-GB" sz="1200" spc="-25" dirty="0">
                <a:solidFill>
                  <a:srgbClr val="231F20"/>
                </a:solidFill>
                <a:latin typeface="Montserrat"/>
                <a:cs typeface="Montserrat"/>
              </a:rPr>
              <a:t> </a:t>
            </a:r>
            <a:r>
              <a:rPr lang="en-GB" sz="1200" dirty="0">
                <a:solidFill>
                  <a:srgbClr val="231F20"/>
                </a:solidFill>
                <a:latin typeface="Montserrat"/>
                <a:cs typeface="Montserrat"/>
              </a:rPr>
              <a:t>detailed</a:t>
            </a:r>
            <a:r>
              <a:rPr lang="en-GB" sz="1200" spc="-25" dirty="0">
                <a:solidFill>
                  <a:srgbClr val="231F20"/>
                </a:solidFill>
                <a:latin typeface="Montserrat"/>
                <a:cs typeface="Montserrat"/>
              </a:rPr>
              <a:t> </a:t>
            </a:r>
            <a:r>
              <a:rPr lang="en-GB" sz="1200" dirty="0">
                <a:solidFill>
                  <a:srgbClr val="231F20"/>
                </a:solidFill>
                <a:latin typeface="Montserrat"/>
                <a:cs typeface="Montserrat"/>
              </a:rPr>
              <a:t>in</a:t>
            </a:r>
            <a:r>
              <a:rPr lang="en-GB" sz="1200" spc="-25" dirty="0">
                <a:solidFill>
                  <a:srgbClr val="231F20"/>
                </a:solidFill>
                <a:latin typeface="Montserrat"/>
                <a:cs typeface="Montserrat"/>
              </a:rPr>
              <a:t> </a:t>
            </a:r>
            <a:r>
              <a:rPr lang="en-GB" sz="1200" dirty="0">
                <a:solidFill>
                  <a:srgbClr val="231F20"/>
                </a:solidFill>
                <a:latin typeface="Montserrat"/>
                <a:cs typeface="Montserrat"/>
              </a:rPr>
              <a:t>this</a:t>
            </a:r>
            <a:r>
              <a:rPr lang="en-GB" sz="1200" spc="-25" dirty="0">
                <a:solidFill>
                  <a:srgbClr val="231F20"/>
                </a:solidFill>
                <a:latin typeface="Montserrat"/>
                <a:cs typeface="Montserrat"/>
              </a:rPr>
              <a:t> </a:t>
            </a:r>
            <a:r>
              <a:rPr lang="en-GB" sz="1200" dirty="0">
                <a:solidFill>
                  <a:srgbClr val="231F20"/>
                </a:solidFill>
                <a:latin typeface="Montserrat"/>
                <a:cs typeface="Montserrat"/>
              </a:rPr>
              <a:t>booklet.</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5" dirty="0">
                <a:solidFill>
                  <a:srgbClr val="231F20"/>
                </a:solidFill>
                <a:latin typeface="Montserrat"/>
                <a:cs typeface="Montserrat"/>
              </a:rPr>
              <a:t> </a:t>
            </a:r>
            <a:r>
              <a:rPr lang="en-GB" sz="1200" dirty="0">
                <a:solidFill>
                  <a:srgbClr val="231F20"/>
                </a:solidFill>
                <a:latin typeface="Montserrat"/>
                <a:cs typeface="Montserrat"/>
              </a:rPr>
              <a:t>encouraged</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look</a:t>
            </a:r>
            <a:r>
              <a:rPr lang="en-GB" sz="1200" spc="-25" dirty="0">
                <a:solidFill>
                  <a:srgbClr val="231F20"/>
                </a:solidFill>
                <a:latin typeface="Montserrat"/>
                <a:cs typeface="Montserrat"/>
              </a:rPr>
              <a:t> </a:t>
            </a:r>
            <a:r>
              <a:rPr lang="en-GB" sz="1200" dirty="0">
                <a:solidFill>
                  <a:srgbClr val="231F20"/>
                </a:solidFill>
                <a:latin typeface="Montserrat"/>
                <a:cs typeface="Montserrat"/>
              </a:rPr>
              <a:t>at</a:t>
            </a:r>
            <a:r>
              <a:rPr lang="en-GB" sz="1200" spc="-25" dirty="0">
                <a:solidFill>
                  <a:srgbClr val="231F20"/>
                </a:solidFill>
                <a:latin typeface="Montserrat"/>
                <a:cs typeface="Montserrat"/>
              </a:rPr>
              <a:t> the </a:t>
            </a:r>
            <a:r>
              <a:rPr lang="en-GB" sz="1200" dirty="0">
                <a:solidFill>
                  <a:srgbClr val="231F20"/>
                </a:solidFill>
                <a:latin typeface="Montserrat"/>
                <a:cs typeface="Montserrat"/>
              </a:rPr>
              <a:t>specifications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gain</a:t>
            </a:r>
            <a:r>
              <a:rPr lang="en-GB" sz="1200" spc="-25" dirty="0">
                <a:solidFill>
                  <a:srgbClr val="231F20"/>
                </a:solidFill>
                <a:latin typeface="Montserrat"/>
                <a:cs typeface="Montserrat"/>
              </a:rPr>
              <a:t> </a:t>
            </a:r>
            <a:r>
              <a:rPr lang="en-GB" sz="1200" dirty="0">
                <a:solidFill>
                  <a:srgbClr val="231F20"/>
                </a:solidFill>
                <a:latin typeface="Montserrat"/>
                <a:cs typeface="Montserrat"/>
              </a:rPr>
              <a:t>an</a:t>
            </a:r>
            <a:r>
              <a:rPr lang="en-GB" sz="1200" spc="-30" dirty="0">
                <a:solidFill>
                  <a:srgbClr val="231F20"/>
                </a:solidFill>
                <a:latin typeface="Montserrat"/>
                <a:cs typeface="Montserrat"/>
              </a:rPr>
              <a:t> </a:t>
            </a:r>
            <a:r>
              <a:rPr lang="en-GB" sz="1200" dirty="0">
                <a:solidFill>
                  <a:srgbClr val="231F20"/>
                </a:solidFill>
                <a:latin typeface="Montserrat"/>
                <a:cs typeface="Montserrat"/>
              </a:rPr>
              <a:t>understanding</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content.</a:t>
            </a:r>
            <a:endParaRPr lang="en-GB" sz="1200" dirty="0">
              <a:latin typeface="Montserrat"/>
              <a:cs typeface="Montserrat"/>
            </a:endParaRPr>
          </a:p>
          <a:p>
            <a:pPr>
              <a:lnSpc>
                <a:spcPct val="100000"/>
              </a:lnSpc>
              <a:spcBef>
                <a:spcPts val="600"/>
              </a:spcBef>
            </a:pPr>
            <a:endParaRPr lang="en-GB" sz="1200" dirty="0">
              <a:latin typeface="Montserrat"/>
              <a:cs typeface="Montserrat"/>
            </a:endParaRPr>
          </a:p>
          <a:p>
            <a:pPr marL="12700">
              <a:lnSpc>
                <a:spcPct val="100000"/>
              </a:lnSpc>
            </a:pPr>
            <a:r>
              <a:rPr lang="en-GB" sz="1200" b="1" dirty="0">
                <a:solidFill>
                  <a:srgbClr val="231F20"/>
                </a:solidFill>
                <a:latin typeface="Montserrat"/>
                <a:cs typeface="Montserrat"/>
              </a:rPr>
              <a:t>How</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do</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choose</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if</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am</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not</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sure</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about</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my</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career</a:t>
            </a:r>
            <a:r>
              <a:rPr lang="en-GB" sz="1200" b="1" spc="-15" dirty="0">
                <a:solidFill>
                  <a:srgbClr val="231F20"/>
                </a:solidFill>
                <a:latin typeface="Montserrat"/>
                <a:cs typeface="Montserrat"/>
              </a:rPr>
              <a:t> </a:t>
            </a:r>
            <a:r>
              <a:rPr lang="en-GB" sz="1200" b="1" spc="-10" dirty="0">
                <a:solidFill>
                  <a:srgbClr val="231F20"/>
                </a:solidFill>
                <a:latin typeface="Montserrat"/>
                <a:cs typeface="Montserrat"/>
              </a:rPr>
              <a:t>plans?</a:t>
            </a:r>
            <a:endParaRPr lang="en-GB" sz="1200" dirty="0">
              <a:latin typeface="Montserrat"/>
              <a:cs typeface="Montserrat"/>
            </a:endParaRPr>
          </a:p>
          <a:p>
            <a:pPr marL="12700" marR="14604">
              <a:lnSpc>
                <a:spcPct val="121500"/>
              </a:lnSpc>
            </a:pPr>
            <a:r>
              <a:rPr lang="en-GB" sz="1200" spc="-2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will</a:t>
            </a:r>
            <a:r>
              <a:rPr lang="en-GB" sz="1200" spc="-20" dirty="0">
                <a:solidFill>
                  <a:srgbClr val="231F20"/>
                </a:solidFill>
                <a:latin typeface="Montserrat"/>
                <a:cs typeface="Montserrat"/>
              </a:rPr>
              <a:t> </a:t>
            </a:r>
            <a:r>
              <a:rPr lang="en-GB" sz="1200" dirty="0">
                <a:solidFill>
                  <a:srgbClr val="231F20"/>
                </a:solidFill>
                <a:latin typeface="Montserrat"/>
                <a:cs typeface="Montserrat"/>
              </a:rPr>
              <a:t>continue</a:t>
            </a:r>
            <a:r>
              <a:rPr lang="en-GB" sz="1200" spc="-20"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dirty="0">
                <a:solidFill>
                  <a:srgbClr val="231F20"/>
                </a:solidFill>
                <a:latin typeface="Montserrat"/>
                <a:cs typeface="Montserrat"/>
              </a:rPr>
              <a:t>study</a:t>
            </a:r>
            <a:r>
              <a:rPr lang="en-GB" sz="1200" spc="-20" dirty="0">
                <a:solidFill>
                  <a:srgbClr val="231F20"/>
                </a:solidFill>
                <a:latin typeface="Montserrat"/>
                <a:cs typeface="Montserrat"/>
              </a:rPr>
              <a:t> </a:t>
            </a:r>
            <a:r>
              <a:rPr lang="en-GB" sz="1200" dirty="0">
                <a:solidFill>
                  <a:srgbClr val="231F20"/>
                </a:solidFill>
                <a:latin typeface="Montserrat"/>
                <a:cs typeface="Montserrat"/>
              </a:rPr>
              <a:t>compulsory</a:t>
            </a:r>
            <a:r>
              <a:rPr lang="en-GB" sz="1200" spc="-20"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20" dirty="0">
                <a:solidFill>
                  <a:srgbClr val="231F20"/>
                </a:solidFill>
                <a:latin typeface="Montserrat"/>
                <a:cs typeface="Montserrat"/>
              </a:rPr>
              <a:t> </a:t>
            </a:r>
            <a:r>
              <a:rPr lang="en-GB" sz="1200" dirty="0">
                <a:solidFill>
                  <a:srgbClr val="231F20"/>
                </a:solidFill>
                <a:latin typeface="Montserrat"/>
                <a:cs typeface="Montserrat"/>
              </a:rPr>
              <a:t>in</a:t>
            </a:r>
            <a:r>
              <a:rPr lang="en-GB" sz="1200" spc="-20" dirty="0">
                <a:solidFill>
                  <a:srgbClr val="231F20"/>
                </a:solidFill>
                <a:latin typeface="Montserrat"/>
                <a:cs typeface="Montserrat"/>
              </a:rPr>
              <a:t> Years </a:t>
            </a:r>
            <a:r>
              <a:rPr lang="en-GB" sz="1200" dirty="0">
                <a:solidFill>
                  <a:srgbClr val="231F20"/>
                </a:solidFill>
                <a:latin typeface="Montserrat"/>
                <a:cs typeface="Montserrat"/>
              </a:rPr>
              <a:t>10</a:t>
            </a:r>
            <a:r>
              <a:rPr lang="en-GB" sz="1200" spc="-20"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11.</a:t>
            </a:r>
            <a:r>
              <a:rPr lang="en-GB" sz="1200" spc="-20" dirty="0">
                <a:solidFill>
                  <a:srgbClr val="231F20"/>
                </a:solidFill>
                <a:latin typeface="Montserrat"/>
                <a:cs typeface="Montserrat"/>
              </a:rPr>
              <a:t> </a:t>
            </a:r>
            <a:r>
              <a:rPr lang="en-GB" sz="1200" dirty="0">
                <a:solidFill>
                  <a:srgbClr val="231F20"/>
                </a:solidFill>
                <a:latin typeface="Montserrat"/>
                <a:cs typeface="Montserrat"/>
              </a:rPr>
              <a:t>These</a:t>
            </a:r>
            <a:r>
              <a:rPr lang="en-GB" sz="1200" spc="-20"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20" dirty="0">
                <a:solidFill>
                  <a:srgbClr val="231F20"/>
                </a:solidFill>
                <a:latin typeface="Montserrat"/>
                <a:cs typeface="Montserrat"/>
              </a:rPr>
              <a:t> </a:t>
            </a:r>
            <a:r>
              <a:rPr lang="en-GB" sz="1200" dirty="0">
                <a:solidFill>
                  <a:srgbClr val="231F20"/>
                </a:solidFill>
                <a:latin typeface="Montserrat"/>
                <a:cs typeface="Montserrat"/>
              </a:rPr>
              <a:t>will</a:t>
            </a:r>
            <a:r>
              <a:rPr lang="en-GB" sz="1200" spc="-20" dirty="0">
                <a:solidFill>
                  <a:srgbClr val="231F20"/>
                </a:solidFill>
                <a:latin typeface="Montserrat"/>
                <a:cs typeface="Montserrat"/>
              </a:rPr>
              <a:t> give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30" dirty="0">
                <a:solidFill>
                  <a:srgbClr val="231F20"/>
                </a:solidFill>
                <a:latin typeface="Montserrat"/>
                <a:cs typeface="Montserrat"/>
              </a:rPr>
              <a:t> </a:t>
            </a:r>
            <a:r>
              <a:rPr lang="en-GB" sz="1200" dirty="0">
                <a:solidFill>
                  <a:srgbClr val="231F20"/>
                </a:solidFill>
                <a:latin typeface="Montserrat"/>
                <a:cs typeface="Montserrat"/>
              </a:rPr>
              <a:t>broad</a:t>
            </a:r>
            <a:r>
              <a:rPr lang="en-GB" sz="1200" spc="-30" dirty="0">
                <a:solidFill>
                  <a:srgbClr val="231F20"/>
                </a:solidFill>
                <a:latin typeface="Montserrat"/>
                <a:cs typeface="Montserrat"/>
              </a:rPr>
              <a:t> </a:t>
            </a:r>
            <a:r>
              <a:rPr lang="en-GB" sz="1200" dirty="0">
                <a:solidFill>
                  <a:srgbClr val="231F20"/>
                </a:solidFill>
                <a:latin typeface="Montserrat"/>
                <a:cs typeface="Montserrat"/>
              </a:rPr>
              <a:t>base</a:t>
            </a:r>
            <a:r>
              <a:rPr lang="en-GB" sz="1200" spc="-30" dirty="0">
                <a:solidFill>
                  <a:srgbClr val="231F20"/>
                </a:solidFill>
                <a:latin typeface="Montserrat"/>
                <a:cs typeface="Montserrat"/>
              </a:rPr>
              <a:t> </a:t>
            </a:r>
            <a:r>
              <a:rPr lang="en-GB" sz="1200" dirty="0">
                <a:solidFill>
                  <a:srgbClr val="231F20"/>
                </a:solidFill>
                <a:latin typeface="Montserrat"/>
                <a:cs typeface="Montserrat"/>
              </a:rPr>
              <a:t>for</a:t>
            </a:r>
            <a:r>
              <a:rPr lang="en-GB" sz="1200" spc="-30" dirty="0">
                <a:solidFill>
                  <a:srgbClr val="231F20"/>
                </a:solidFill>
                <a:latin typeface="Montserrat"/>
                <a:cs typeface="Montserrat"/>
              </a:rPr>
              <a:t> </a:t>
            </a:r>
            <a:r>
              <a:rPr lang="en-GB" sz="1200" dirty="0">
                <a:solidFill>
                  <a:srgbClr val="231F20"/>
                </a:solidFill>
                <a:latin typeface="Montserrat"/>
                <a:cs typeface="Montserrat"/>
              </a:rPr>
              <a:t>any</a:t>
            </a:r>
            <a:r>
              <a:rPr lang="en-GB" sz="1200" spc="-30" dirty="0">
                <a:solidFill>
                  <a:srgbClr val="231F20"/>
                </a:solidFill>
                <a:latin typeface="Montserrat"/>
                <a:cs typeface="Montserrat"/>
              </a:rPr>
              <a:t> </a:t>
            </a:r>
            <a:r>
              <a:rPr lang="en-GB" sz="1200" dirty="0">
                <a:solidFill>
                  <a:srgbClr val="231F20"/>
                </a:solidFill>
                <a:latin typeface="Montserrat"/>
                <a:cs typeface="Montserrat"/>
              </a:rPr>
              <a:t>choices</a:t>
            </a:r>
            <a:r>
              <a:rPr lang="en-GB" sz="1200" spc="-30" dirty="0">
                <a:solidFill>
                  <a:srgbClr val="231F20"/>
                </a:solidFill>
                <a:latin typeface="Montserrat"/>
                <a:cs typeface="Montserrat"/>
              </a:rPr>
              <a:t> </a:t>
            </a:r>
            <a:r>
              <a:rPr lang="en-GB" sz="1200" dirty="0">
                <a:solidFill>
                  <a:srgbClr val="231F20"/>
                </a:solidFill>
                <a:latin typeface="Montserrat"/>
                <a:cs typeface="Montserrat"/>
              </a:rPr>
              <a:t>that</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will</a:t>
            </a:r>
            <a:r>
              <a:rPr lang="en-GB" sz="1200" spc="-30" dirty="0">
                <a:solidFill>
                  <a:srgbClr val="231F20"/>
                </a:solidFill>
                <a:latin typeface="Montserrat"/>
                <a:cs typeface="Montserrat"/>
              </a:rPr>
              <a:t> </a:t>
            </a:r>
            <a:r>
              <a:rPr lang="en-GB" sz="1200" dirty="0">
                <a:solidFill>
                  <a:srgbClr val="231F20"/>
                </a:solidFill>
                <a:latin typeface="Montserrat"/>
                <a:cs typeface="Montserrat"/>
              </a:rPr>
              <a:t>make</a:t>
            </a:r>
            <a:r>
              <a:rPr lang="en-GB" sz="1200" spc="-30" dirty="0">
                <a:solidFill>
                  <a:srgbClr val="231F20"/>
                </a:solidFill>
                <a:latin typeface="Montserrat"/>
                <a:cs typeface="Montserrat"/>
              </a:rPr>
              <a:t> </a:t>
            </a:r>
            <a:r>
              <a:rPr lang="en-GB" sz="1200" dirty="0">
                <a:solidFill>
                  <a:srgbClr val="231F20"/>
                </a:solidFill>
                <a:latin typeface="Montserrat"/>
                <a:cs typeface="Montserrat"/>
              </a:rPr>
              <a:t>beyond</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Year</a:t>
            </a:r>
            <a:r>
              <a:rPr lang="en-GB" sz="1200" spc="-30" dirty="0">
                <a:solidFill>
                  <a:srgbClr val="231F20"/>
                </a:solidFill>
                <a:latin typeface="Montserrat"/>
                <a:cs typeface="Montserrat"/>
              </a:rPr>
              <a:t> </a:t>
            </a:r>
            <a:r>
              <a:rPr lang="en-GB" sz="1200" dirty="0">
                <a:solidFill>
                  <a:srgbClr val="231F20"/>
                </a:solidFill>
                <a:latin typeface="Montserrat"/>
                <a:cs typeface="Montserrat"/>
              </a:rPr>
              <a:t>11</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30" dirty="0">
                <a:solidFill>
                  <a:srgbClr val="231F20"/>
                </a:solidFill>
                <a:latin typeface="Montserrat"/>
                <a:cs typeface="Montserrat"/>
              </a:rPr>
              <a:t> </a:t>
            </a:r>
            <a:r>
              <a:rPr lang="en-GB" sz="1200" dirty="0">
                <a:solidFill>
                  <a:srgbClr val="231F20"/>
                </a:solidFill>
                <a:latin typeface="Montserrat"/>
                <a:cs typeface="Montserrat"/>
              </a:rPr>
              <a:t>will</a:t>
            </a:r>
            <a:r>
              <a:rPr lang="en-GB" sz="1200" spc="-30" dirty="0">
                <a:solidFill>
                  <a:srgbClr val="231F20"/>
                </a:solidFill>
                <a:latin typeface="Montserrat"/>
                <a:cs typeface="Montserrat"/>
              </a:rPr>
              <a:t> </a:t>
            </a:r>
            <a:r>
              <a:rPr lang="en-GB" sz="1200" dirty="0">
                <a:solidFill>
                  <a:srgbClr val="231F20"/>
                </a:solidFill>
                <a:latin typeface="Montserrat"/>
                <a:cs typeface="Montserrat"/>
              </a:rPr>
              <a:t>give</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good </a:t>
            </a:r>
            <a:r>
              <a:rPr lang="en-GB" sz="1200" dirty="0">
                <a:solidFill>
                  <a:srgbClr val="231F20"/>
                </a:solidFill>
                <a:latin typeface="Montserrat"/>
                <a:cs typeface="Montserrat"/>
              </a:rPr>
              <a:t>options</a:t>
            </a:r>
            <a:r>
              <a:rPr lang="en-GB" sz="1200" spc="-20" dirty="0">
                <a:solidFill>
                  <a:srgbClr val="231F20"/>
                </a:solidFill>
                <a:latin typeface="Montserrat"/>
                <a:cs typeface="Montserrat"/>
              </a:rPr>
              <a:t> </a:t>
            </a:r>
            <a:r>
              <a:rPr lang="en-GB" sz="1200" dirty="0">
                <a:solidFill>
                  <a:srgbClr val="231F20"/>
                </a:solidFill>
                <a:latin typeface="Montserrat"/>
                <a:cs typeface="Montserrat"/>
              </a:rPr>
              <a:t>for</a:t>
            </a:r>
            <a:r>
              <a:rPr lang="en-GB" sz="1200" spc="-20" dirty="0">
                <a:solidFill>
                  <a:srgbClr val="231F20"/>
                </a:solidFill>
                <a:latin typeface="Montserrat"/>
                <a:cs typeface="Montserrat"/>
              </a:rPr>
              <a:t> </a:t>
            </a:r>
            <a:r>
              <a:rPr lang="en-GB" sz="1200" dirty="0">
                <a:solidFill>
                  <a:srgbClr val="231F20"/>
                </a:solidFill>
                <a:latin typeface="Montserrat"/>
                <a:cs typeface="Montserrat"/>
              </a:rPr>
              <a:t>further</a:t>
            </a:r>
            <a:r>
              <a:rPr lang="en-GB" sz="1200" spc="-20" dirty="0">
                <a:solidFill>
                  <a:srgbClr val="231F20"/>
                </a:solidFill>
                <a:latin typeface="Montserrat"/>
                <a:cs typeface="Montserrat"/>
              </a:rPr>
              <a:t> </a:t>
            </a:r>
            <a:r>
              <a:rPr lang="en-GB" sz="1200" dirty="0">
                <a:solidFill>
                  <a:srgbClr val="231F20"/>
                </a:solidFill>
                <a:latin typeface="Montserrat"/>
                <a:cs typeface="Montserrat"/>
              </a:rPr>
              <a:t>study</a:t>
            </a:r>
            <a:r>
              <a:rPr lang="en-GB" sz="1200" spc="-20" dirty="0">
                <a:solidFill>
                  <a:srgbClr val="231F20"/>
                </a:solidFill>
                <a:latin typeface="Montserrat"/>
                <a:cs typeface="Montserrat"/>
              </a:rPr>
              <a:t> </a:t>
            </a:r>
            <a:r>
              <a:rPr lang="en-GB" sz="1200" dirty="0">
                <a:solidFill>
                  <a:srgbClr val="231F20"/>
                </a:solidFill>
                <a:latin typeface="Montserrat"/>
                <a:cs typeface="Montserrat"/>
              </a:rPr>
              <a:t>or</a:t>
            </a:r>
            <a:r>
              <a:rPr lang="en-GB" sz="1200" spc="-20" dirty="0">
                <a:solidFill>
                  <a:srgbClr val="231F20"/>
                </a:solidFill>
                <a:latin typeface="Montserrat"/>
                <a:cs typeface="Montserrat"/>
              </a:rPr>
              <a:t> </a:t>
            </a:r>
            <a:r>
              <a:rPr lang="en-GB" sz="1200" dirty="0">
                <a:solidFill>
                  <a:srgbClr val="231F20"/>
                </a:solidFill>
                <a:latin typeface="Montserrat"/>
                <a:cs typeface="Montserrat"/>
              </a:rPr>
              <a:t>apprenticeships.</a:t>
            </a:r>
            <a:r>
              <a:rPr lang="en-GB" sz="1200" spc="-20" dirty="0">
                <a:solidFill>
                  <a:srgbClr val="231F20"/>
                </a:solidFill>
                <a:latin typeface="Montserrat"/>
                <a:cs typeface="Montserrat"/>
              </a:rPr>
              <a:t> </a:t>
            </a:r>
            <a:r>
              <a:rPr lang="en-GB" sz="1200" dirty="0">
                <a:solidFill>
                  <a:srgbClr val="231F20"/>
                </a:solidFill>
                <a:latin typeface="Montserrat"/>
                <a:cs typeface="Montserrat"/>
              </a:rPr>
              <a:t>It</a:t>
            </a:r>
            <a:r>
              <a:rPr lang="en-GB" sz="1200" spc="-20" dirty="0">
                <a:solidFill>
                  <a:srgbClr val="231F20"/>
                </a:solidFill>
                <a:latin typeface="Montserrat"/>
                <a:cs typeface="Montserrat"/>
              </a:rPr>
              <a:t> </a:t>
            </a:r>
            <a:r>
              <a:rPr lang="en-GB" sz="1200" dirty="0">
                <a:solidFill>
                  <a:srgbClr val="231F20"/>
                </a:solidFill>
                <a:latin typeface="Montserrat"/>
                <a:cs typeface="Montserrat"/>
              </a:rPr>
              <a:t>is</a:t>
            </a:r>
            <a:r>
              <a:rPr lang="en-GB" sz="1200" spc="-20" dirty="0">
                <a:solidFill>
                  <a:srgbClr val="231F20"/>
                </a:solidFill>
                <a:latin typeface="Montserrat"/>
                <a:cs typeface="Montserrat"/>
              </a:rPr>
              <a:t> </a:t>
            </a:r>
            <a:r>
              <a:rPr lang="en-GB" sz="1200" dirty="0">
                <a:solidFill>
                  <a:srgbClr val="231F20"/>
                </a:solidFill>
                <a:latin typeface="Montserrat"/>
                <a:cs typeface="Montserrat"/>
              </a:rPr>
              <a:t>ok</a:t>
            </a:r>
            <a:r>
              <a:rPr lang="en-GB" sz="1200" spc="-15"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dirty="0">
                <a:solidFill>
                  <a:srgbClr val="231F20"/>
                </a:solidFill>
                <a:latin typeface="Montserrat"/>
                <a:cs typeface="Montserrat"/>
              </a:rPr>
              <a:t>not</a:t>
            </a:r>
            <a:r>
              <a:rPr lang="en-GB" sz="1200" spc="-20" dirty="0">
                <a:solidFill>
                  <a:srgbClr val="231F20"/>
                </a:solidFill>
                <a:latin typeface="Montserrat"/>
                <a:cs typeface="Montserrat"/>
              </a:rPr>
              <a:t> </a:t>
            </a:r>
            <a:r>
              <a:rPr lang="en-GB" sz="1200" dirty="0">
                <a:solidFill>
                  <a:srgbClr val="231F20"/>
                </a:solidFill>
                <a:latin typeface="Montserrat"/>
                <a:cs typeface="Montserrat"/>
              </a:rPr>
              <a:t>be</a:t>
            </a:r>
            <a:r>
              <a:rPr lang="en-GB" sz="1200" spc="-20" dirty="0">
                <a:solidFill>
                  <a:srgbClr val="231F20"/>
                </a:solidFill>
                <a:latin typeface="Montserrat"/>
                <a:cs typeface="Montserrat"/>
              </a:rPr>
              <a:t> </a:t>
            </a:r>
            <a:r>
              <a:rPr lang="en-GB" sz="1200" dirty="0">
                <a:solidFill>
                  <a:srgbClr val="231F20"/>
                </a:solidFill>
                <a:latin typeface="Montserrat"/>
                <a:cs typeface="Montserrat"/>
              </a:rPr>
              <a:t>sure</a:t>
            </a:r>
            <a:r>
              <a:rPr lang="en-GB" sz="1200" spc="-20" dirty="0">
                <a:solidFill>
                  <a:srgbClr val="231F20"/>
                </a:solidFill>
                <a:latin typeface="Montserrat"/>
                <a:cs typeface="Montserrat"/>
              </a:rPr>
              <a:t> </a:t>
            </a:r>
            <a:r>
              <a:rPr lang="en-GB" sz="1200" dirty="0">
                <a:solidFill>
                  <a:srgbClr val="231F20"/>
                </a:solidFill>
                <a:latin typeface="Montserrat"/>
                <a:cs typeface="Montserrat"/>
              </a:rPr>
              <a:t>about</a:t>
            </a:r>
            <a:r>
              <a:rPr lang="en-GB" sz="1200" spc="-20" dirty="0">
                <a:solidFill>
                  <a:srgbClr val="231F20"/>
                </a:solidFill>
                <a:latin typeface="Montserrat"/>
                <a:cs typeface="Montserrat"/>
              </a:rPr>
              <a:t> </a:t>
            </a:r>
            <a:r>
              <a:rPr lang="en-GB" sz="1200" dirty="0">
                <a:solidFill>
                  <a:srgbClr val="231F20"/>
                </a:solidFill>
                <a:latin typeface="Montserrat"/>
                <a:cs typeface="Montserrat"/>
              </a:rPr>
              <a:t>your</a:t>
            </a:r>
            <a:r>
              <a:rPr lang="en-GB" sz="1200" spc="-20" dirty="0">
                <a:solidFill>
                  <a:srgbClr val="231F20"/>
                </a:solidFill>
                <a:latin typeface="Montserrat"/>
                <a:cs typeface="Montserrat"/>
              </a:rPr>
              <a:t> </a:t>
            </a:r>
            <a:r>
              <a:rPr lang="en-GB" sz="1200" dirty="0">
                <a:solidFill>
                  <a:srgbClr val="231F20"/>
                </a:solidFill>
                <a:latin typeface="Montserrat"/>
                <a:cs typeface="Montserrat"/>
              </a:rPr>
              <a:t>career</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plans, </a:t>
            </a:r>
            <a:r>
              <a:rPr lang="en-GB" sz="1200" dirty="0">
                <a:solidFill>
                  <a:srgbClr val="231F20"/>
                </a:solidFill>
                <a:latin typeface="Montserrat"/>
                <a:cs typeface="Montserrat"/>
              </a:rPr>
              <a:t>so</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5" dirty="0">
                <a:solidFill>
                  <a:srgbClr val="231F20"/>
                </a:solidFill>
                <a:latin typeface="Montserrat"/>
                <a:cs typeface="Montserrat"/>
              </a:rPr>
              <a:t> </a:t>
            </a:r>
            <a:r>
              <a:rPr lang="en-GB" sz="1200" dirty="0">
                <a:solidFill>
                  <a:srgbClr val="231F20"/>
                </a:solidFill>
                <a:latin typeface="Montserrat"/>
                <a:cs typeface="Montserrat"/>
              </a:rPr>
              <a:t>encouraged</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choose</a:t>
            </a:r>
            <a:r>
              <a:rPr lang="en-GB" sz="1200" spc="-25"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25" dirty="0">
                <a:solidFill>
                  <a:srgbClr val="231F20"/>
                </a:solidFill>
                <a:latin typeface="Montserrat"/>
                <a:cs typeface="Montserrat"/>
              </a:rPr>
              <a:t> </a:t>
            </a:r>
            <a:r>
              <a:rPr lang="en-GB" sz="1200" dirty="0">
                <a:solidFill>
                  <a:srgbClr val="231F20"/>
                </a:solidFill>
                <a:latin typeface="Montserrat"/>
                <a:cs typeface="Montserrat"/>
              </a:rPr>
              <a:t>that</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enjoy</a:t>
            </a:r>
            <a:r>
              <a:rPr lang="en-GB" sz="1200" spc="-25"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that</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5" dirty="0">
                <a:solidFill>
                  <a:srgbClr val="231F20"/>
                </a:solidFill>
                <a:latin typeface="Montserrat"/>
                <a:cs typeface="Montserrat"/>
              </a:rPr>
              <a:t> </a:t>
            </a:r>
            <a:r>
              <a:rPr lang="en-GB" sz="1200" dirty="0">
                <a:solidFill>
                  <a:srgbClr val="231F20"/>
                </a:solidFill>
                <a:latin typeface="Montserrat"/>
                <a:cs typeface="Montserrat"/>
              </a:rPr>
              <a:t>varied,</a:t>
            </a:r>
            <a:r>
              <a:rPr lang="en-GB" sz="1200" spc="-25" dirty="0">
                <a:solidFill>
                  <a:srgbClr val="231F20"/>
                </a:solidFill>
                <a:latin typeface="Montserrat"/>
                <a:cs typeface="Montserrat"/>
              </a:rPr>
              <a:t> </a:t>
            </a:r>
            <a:r>
              <a:rPr lang="en-GB" sz="1200" dirty="0">
                <a:solidFill>
                  <a:srgbClr val="231F20"/>
                </a:solidFill>
                <a:latin typeface="Montserrat"/>
                <a:cs typeface="Montserrat"/>
              </a:rPr>
              <a:t>as</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opposed </a:t>
            </a:r>
            <a:r>
              <a:rPr lang="en-GB" sz="1200" dirty="0">
                <a:solidFill>
                  <a:srgbClr val="231F20"/>
                </a:solidFill>
                <a:latin typeface="Montserrat"/>
                <a:cs typeface="Montserrat"/>
              </a:rPr>
              <a:t>to</a:t>
            </a:r>
            <a:r>
              <a:rPr lang="en-GB" sz="1200" spc="-15" dirty="0">
                <a:solidFill>
                  <a:srgbClr val="231F20"/>
                </a:solidFill>
                <a:latin typeface="Montserrat"/>
                <a:cs typeface="Montserrat"/>
              </a:rPr>
              <a:t> </a:t>
            </a:r>
            <a:r>
              <a:rPr lang="en-GB" sz="1200" dirty="0">
                <a:solidFill>
                  <a:srgbClr val="231F20"/>
                </a:solidFill>
                <a:latin typeface="Montserrat"/>
                <a:cs typeface="Montserrat"/>
              </a:rPr>
              <a:t>choosing</a:t>
            </a:r>
            <a:r>
              <a:rPr lang="en-GB" sz="1200" spc="-15" dirty="0">
                <a:solidFill>
                  <a:srgbClr val="231F20"/>
                </a:solidFill>
                <a:latin typeface="Montserrat"/>
                <a:cs typeface="Montserrat"/>
              </a:rPr>
              <a:t> </a:t>
            </a:r>
            <a:r>
              <a:rPr lang="en-GB" sz="1200" dirty="0">
                <a:solidFill>
                  <a:srgbClr val="231F20"/>
                </a:solidFill>
                <a:latin typeface="Montserrat"/>
                <a:cs typeface="Montserrat"/>
              </a:rPr>
              <a:t>a</a:t>
            </a:r>
            <a:r>
              <a:rPr lang="en-GB" sz="1200" spc="-10"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15" dirty="0">
                <a:solidFill>
                  <a:srgbClr val="231F20"/>
                </a:solidFill>
                <a:latin typeface="Montserrat"/>
                <a:cs typeface="Montserrat"/>
              </a:rPr>
              <a:t> </a:t>
            </a:r>
            <a:r>
              <a:rPr lang="en-GB" sz="1200" dirty="0">
                <a:solidFill>
                  <a:srgbClr val="231F20"/>
                </a:solidFill>
                <a:latin typeface="Montserrat"/>
                <a:cs typeface="Montserrat"/>
              </a:rPr>
              <a:t>because</a:t>
            </a:r>
            <a:r>
              <a:rPr lang="en-GB" sz="1200" spc="-10" dirty="0">
                <a:solidFill>
                  <a:srgbClr val="231F20"/>
                </a:solidFill>
                <a:latin typeface="Montserrat"/>
                <a:cs typeface="Montserrat"/>
              </a:rPr>
              <a:t> </a:t>
            </a:r>
            <a:r>
              <a:rPr lang="en-GB" sz="1200" dirty="0">
                <a:solidFill>
                  <a:srgbClr val="231F20"/>
                </a:solidFill>
                <a:latin typeface="Montserrat"/>
                <a:cs typeface="Montserrat"/>
              </a:rPr>
              <a:t>of</a:t>
            </a:r>
            <a:r>
              <a:rPr lang="en-GB" sz="1200" spc="-15" dirty="0">
                <a:solidFill>
                  <a:srgbClr val="231F20"/>
                </a:solidFill>
                <a:latin typeface="Montserrat"/>
                <a:cs typeface="Montserrat"/>
              </a:rPr>
              <a:t> </a:t>
            </a:r>
            <a:r>
              <a:rPr lang="en-GB" sz="1200" dirty="0">
                <a:solidFill>
                  <a:srgbClr val="231F20"/>
                </a:solidFill>
                <a:latin typeface="Montserrat"/>
                <a:cs typeface="Montserrat"/>
              </a:rPr>
              <a:t>the</a:t>
            </a:r>
            <a:r>
              <a:rPr lang="en-GB" sz="1200" spc="-10" dirty="0">
                <a:solidFill>
                  <a:srgbClr val="231F20"/>
                </a:solidFill>
                <a:latin typeface="Montserrat"/>
                <a:cs typeface="Montserrat"/>
              </a:rPr>
              <a:t> teacher</a:t>
            </a:r>
            <a:r>
              <a:rPr lang="en-GB" sz="1200" spc="-15" dirty="0">
                <a:solidFill>
                  <a:srgbClr val="231F20"/>
                </a:solidFill>
                <a:latin typeface="Montserrat"/>
                <a:cs typeface="Montserrat"/>
              </a:rPr>
              <a:t> </a:t>
            </a:r>
            <a:r>
              <a:rPr lang="en-GB" sz="1200" dirty="0">
                <a:solidFill>
                  <a:srgbClr val="231F20"/>
                </a:solidFill>
                <a:latin typeface="Montserrat"/>
                <a:cs typeface="Montserrat"/>
              </a:rPr>
              <a:t>or</a:t>
            </a:r>
            <a:r>
              <a:rPr lang="en-GB" sz="1200" spc="-10" dirty="0">
                <a:solidFill>
                  <a:srgbClr val="231F20"/>
                </a:solidFill>
                <a:latin typeface="Montserrat"/>
                <a:cs typeface="Montserrat"/>
              </a:rPr>
              <a:t> </a:t>
            </a:r>
            <a:r>
              <a:rPr lang="en-GB" sz="1200" dirty="0">
                <a:solidFill>
                  <a:srgbClr val="231F20"/>
                </a:solidFill>
                <a:latin typeface="Montserrat"/>
                <a:cs typeface="Montserrat"/>
              </a:rPr>
              <a:t>because</a:t>
            </a:r>
            <a:r>
              <a:rPr lang="en-GB" sz="1200" spc="-15" dirty="0">
                <a:solidFill>
                  <a:srgbClr val="231F20"/>
                </a:solidFill>
                <a:latin typeface="Montserrat"/>
                <a:cs typeface="Montserrat"/>
              </a:rPr>
              <a:t> </a:t>
            </a:r>
            <a:r>
              <a:rPr lang="en-GB" sz="1200" dirty="0">
                <a:solidFill>
                  <a:srgbClr val="231F20"/>
                </a:solidFill>
                <a:latin typeface="Montserrat"/>
                <a:cs typeface="Montserrat"/>
              </a:rPr>
              <a:t>your</a:t>
            </a:r>
            <a:r>
              <a:rPr lang="en-GB" sz="1200" spc="-15" dirty="0">
                <a:solidFill>
                  <a:srgbClr val="231F20"/>
                </a:solidFill>
                <a:latin typeface="Montserrat"/>
                <a:cs typeface="Montserrat"/>
              </a:rPr>
              <a:t> </a:t>
            </a:r>
            <a:r>
              <a:rPr lang="en-GB" sz="1200" dirty="0">
                <a:solidFill>
                  <a:srgbClr val="231F20"/>
                </a:solidFill>
                <a:latin typeface="Montserrat"/>
                <a:cs typeface="Montserrat"/>
              </a:rPr>
              <a:t>friends</a:t>
            </a:r>
            <a:r>
              <a:rPr lang="en-GB" sz="1200" spc="-10" dirty="0">
                <a:solidFill>
                  <a:srgbClr val="231F20"/>
                </a:solidFill>
                <a:latin typeface="Montserrat"/>
                <a:cs typeface="Montserrat"/>
              </a:rPr>
              <a:t> </a:t>
            </a:r>
            <a:r>
              <a:rPr lang="en-GB" sz="1200" dirty="0">
                <a:solidFill>
                  <a:srgbClr val="231F20"/>
                </a:solidFill>
                <a:latin typeface="Montserrat"/>
                <a:cs typeface="Montserrat"/>
              </a:rPr>
              <a:t>are</a:t>
            </a:r>
            <a:r>
              <a:rPr lang="en-GB" sz="1200" spc="-15" dirty="0">
                <a:solidFill>
                  <a:srgbClr val="231F20"/>
                </a:solidFill>
                <a:latin typeface="Montserrat"/>
                <a:cs typeface="Montserrat"/>
              </a:rPr>
              <a:t> </a:t>
            </a:r>
            <a:r>
              <a:rPr lang="en-GB" sz="1200" dirty="0">
                <a:solidFill>
                  <a:srgbClr val="231F20"/>
                </a:solidFill>
                <a:latin typeface="Montserrat"/>
                <a:cs typeface="Montserrat"/>
              </a:rPr>
              <a:t>doing</a:t>
            </a:r>
            <a:r>
              <a:rPr lang="en-GB" sz="1200" spc="-10" dirty="0">
                <a:solidFill>
                  <a:srgbClr val="231F20"/>
                </a:solidFill>
                <a:latin typeface="Montserrat"/>
                <a:cs typeface="Montserrat"/>
              </a:rPr>
              <a:t> </a:t>
            </a:r>
            <a:r>
              <a:rPr lang="en-GB" sz="1200" dirty="0">
                <a:solidFill>
                  <a:srgbClr val="231F20"/>
                </a:solidFill>
                <a:latin typeface="Montserrat"/>
                <a:cs typeface="Montserrat"/>
              </a:rPr>
              <a:t>it.</a:t>
            </a:r>
            <a:r>
              <a:rPr lang="en-GB" sz="1200" spc="-15" dirty="0">
                <a:solidFill>
                  <a:srgbClr val="231F20"/>
                </a:solidFill>
                <a:latin typeface="Montserrat"/>
                <a:cs typeface="Montserrat"/>
              </a:rPr>
              <a:t> </a:t>
            </a:r>
            <a:r>
              <a:rPr lang="en-GB" sz="1200" dirty="0">
                <a:solidFill>
                  <a:srgbClr val="231F20"/>
                </a:solidFill>
                <a:latin typeface="Montserrat"/>
                <a:cs typeface="Montserrat"/>
              </a:rPr>
              <a:t>If</a:t>
            </a:r>
            <a:r>
              <a:rPr lang="en-GB" sz="1200" spc="-10" dirty="0">
                <a:solidFill>
                  <a:srgbClr val="231F20"/>
                </a:solidFill>
                <a:latin typeface="Montserrat"/>
                <a:cs typeface="Montserrat"/>
              </a:rPr>
              <a:t> </a:t>
            </a:r>
            <a:r>
              <a:rPr lang="en-GB" sz="1200" spc="-25" dirty="0">
                <a:solidFill>
                  <a:srgbClr val="231F20"/>
                </a:solidFill>
                <a:latin typeface="Montserrat"/>
                <a:cs typeface="Montserrat"/>
              </a:rPr>
              <a:t>you</a:t>
            </a:r>
            <a:r>
              <a:rPr lang="en-GB" sz="1200" spc="500" dirty="0">
                <a:solidFill>
                  <a:srgbClr val="231F20"/>
                </a:solidFill>
                <a:latin typeface="Montserrat"/>
                <a:cs typeface="Montserrat"/>
              </a:rPr>
              <a:t> </a:t>
            </a:r>
            <a:r>
              <a:rPr lang="en-GB" sz="1200" dirty="0">
                <a:solidFill>
                  <a:srgbClr val="231F20"/>
                </a:solidFill>
                <a:latin typeface="Montserrat"/>
                <a:cs typeface="Montserrat"/>
              </a:rPr>
              <a:t>are</a:t>
            </a:r>
            <a:r>
              <a:rPr lang="en-GB" sz="1200" spc="-30" dirty="0">
                <a:solidFill>
                  <a:srgbClr val="231F20"/>
                </a:solidFill>
                <a:latin typeface="Montserrat"/>
                <a:cs typeface="Montserrat"/>
              </a:rPr>
              <a:t> </a:t>
            </a:r>
            <a:r>
              <a:rPr lang="en-GB" sz="1200" dirty="0">
                <a:solidFill>
                  <a:srgbClr val="231F20"/>
                </a:solidFill>
                <a:latin typeface="Montserrat"/>
                <a:cs typeface="Montserrat"/>
              </a:rPr>
              <a:t>still</a:t>
            </a:r>
            <a:r>
              <a:rPr lang="en-GB" sz="1200" spc="-30" dirty="0">
                <a:solidFill>
                  <a:srgbClr val="231F20"/>
                </a:solidFill>
                <a:latin typeface="Montserrat"/>
                <a:cs typeface="Montserrat"/>
              </a:rPr>
              <a:t> </a:t>
            </a:r>
            <a:r>
              <a:rPr lang="en-GB" sz="1200" dirty="0">
                <a:solidFill>
                  <a:srgbClr val="231F20"/>
                </a:solidFill>
                <a:latin typeface="Montserrat"/>
                <a:cs typeface="Montserrat"/>
              </a:rPr>
              <a:t>unsure</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how</a:t>
            </a:r>
            <a:r>
              <a:rPr lang="en-GB" sz="1200" spc="-30"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choice</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30" dirty="0">
                <a:solidFill>
                  <a:srgbClr val="231F20"/>
                </a:solidFill>
                <a:latin typeface="Montserrat"/>
                <a:cs typeface="Montserrat"/>
              </a:rPr>
              <a:t> </a:t>
            </a:r>
            <a:r>
              <a:rPr lang="en-GB" sz="1200" dirty="0">
                <a:solidFill>
                  <a:srgbClr val="231F20"/>
                </a:solidFill>
                <a:latin typeface="Montserrat"/>
                <a:cs typeface="Montserrat"/>
              </a:rPr>
              <a:t>might</a:t>
            </a:r>
            <a:r>
              <a:rPr lang="en-GB" sz="1200" spc="-30" dirty="0">
                <a:solidFill>
                  <a:srgbClr val="231F20"/>
                </a:solidFill>
                <a:latin typeface="Montserrat"/>
                <a:cs typeface="Montserrat"/>
              </a:rPr>
              <a:t> </a:t>
            </a:r>
            <a:r>
              <a:rPr lang="en-GB" sz="1200" dirty="0">
                <a:solidFill>
                  <a:srgbClr val="231F20"/>
                </a:solidFill>
                <a:latin typeface="Montserrat"/>
                <a:cs typeface="Montserrat"/>
              </a:rPr>
              <a:t>affect</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future</a:t>
            </a:r>
            <a:r>
              <a:rPr lang="en-GB" sz="1200" spc="-30" dirty="0">
                <a:solidFill>
                  <a:srgbClr val="231F20"/>
                </a:solidFill>
                <a:latin typeface="Montserrat"/>
                <a:cs typeface="Montserrat"/>
              </a:rPr>
              <a:t> </a:t>
            </a:r>
            <a:r>
              <a:rPr lang="en-GB" sz="1200" dirty="0">
                <a:solidFill>
                  <a:srgbClr val="231F20"/>
                </a:solidFill>
                <a:latin typeface="Montserrat"/>
                <a:cs typeface="Montserrat"/>
              </a:rPr>
              <a:t>career</a:t>
            </a:r>
            <a:r>
              <a:rPr lang="en-GB" sz="1200" spc="-30" dirty="0">
                <a:solidFill>
                  <a:srgbClr val="231F20"/>
                </a:solidFill>
                <a:latin typeface="Montserrat"/>
                <a:cs typeface="Montserrat"/>
              </a:rPr>
              <a:t> </a:t>
            </a:r>
            <a:r>
              <a:rPr lang="en-GB" sz="1200" dirty="0">
                <a:solidFill>
                  <a:srgbClr val="231F20"/>
                </a:solidFill>
                <a:latin typeface="Montserrat"/>
                <a:cs typeface="Montserrat"/>
              </a:rPr>
              <a:t>plans,</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please </a:t>
            </a:r>
            <a:r>
              <a:rPr lang="en-GB" sz="1200" dirty="0">
                <a:solidFill>
                  <a:srgbClr val="231F20"/>
                </a:solidFill>
                <a:latin typeface="Montserrat"/>
                <a:cs typeface="Montserrat"/>
              </a:rPr>
              <a:t>speak</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careers</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team.</a:t>
            </a:r>
            <a:endParaRPr lang="en-GB" sz="1200" dirty="0">
              <a:latin typeface="Montserrat"/>
              <a:cs typeface="Montserrat"/>
            </a:endParaRPr>
          </a:p>
          <a:p>
            <a:pPr>
              <a:lnSpc>
                <a:spcPct val="100000"/>
              </a:lnSpc>
              <a:spcBef>
                <a:spcPts val="595"/>
              </a:spcBef>
            </a:pPr>
            <a:endParaRPr lang="en-GB" sz="1200" dirty="0">
              <a:latin typeface="Montserrat"/>
              <a:cs typeface="Montserrat"/>
            </a:endParaRPr>
          </a:p>
          <a:p>
            <a:pPr marL="12700">
              <a:lnSpc>
                <a:spcPct val="100000"/>
              </a:lnSpc>
            </a:pPr>
            <a:r>
              <a:rPr lang="en-GB" sz="1200" b="1" dirty="0">
                <a:solidFill>
                  <a:srgbClr val="231F20"/>
                </a:solidFill>
                <a:latin typeface="Montserrat"/>
                <a:cs typeface="Montserrat"/>
              </a:rPr>
              <a:t>Can</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change</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an</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option</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if</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need</a:t>
            </a:r>
            <a:r>
              <a:rPr lang="en-GB" sz="1200" b="1" spc="-5" dirty="0">
                <a:solidFill>
                  <a:srgbClr val="231F20"/>
                </a:solidFill>
                <a:latin typeface="Montserrat"/>
                <a:cs typeface="Montserrat"/>
              </a:rPr>
              <a:t> </a:t>
            </a:r>
            <a:r>
              <a:rPr lang="en-GB" sz="1200" b="1" spc="-25" dirty="0">
                <a:solidFill>
                  <a:srgbClr val="231F20"/>
                </a:solidFill>
                <a:latin typeface="Montserrat"/>
                <a:cs typeface="Montserrat"/>
              </a:rPr>
              <a:t>to?</a:t>
            </a:r>
            <a:endParaRPr lang="en-GB" sz="1200" dirty="0">
              <a:latin typeface="Montserrat"/>
              <a:cs typeface="Montserrat"/>
            </a:endParaRPr>
          </a:p>
          <a:p>
            <a:pPr marL="12700" marR="188595">
              <a:lnSpc>
                <a:spcPct val="121500"/>
              </a:lnSpc>
            </a:pPr>
            <a:r>
              <a:rPr lang="en-GB" sz="1200" dirty="0">
                <a:solidFill>
                  <a:srgbClr val="231F20"/>
                </a:solidFill>
                <a:latin typeface="Montserrat"/>
                <a:cs typeface="Montserrat"/>
              </a:rPr>
              <a:t>Once</a:t>
            </a:r>
            <a:r>
              <a:rPr lang="en-GB" sz="1200" spc="-15" dirty="0">
                <a:solidFill>
                  <a:srgbClr val="231F20"/>
                </a:solidFill>
                <a:latin typeface="Montserrat"/>
                <a:cs typeface="Montserrat"/>
              </a:rPr>
              <a:t> </a:t>
            </a:r>
            <a:r>
              <a:rPr lang="en-GB" sz="1200" dirty="0">
                <a:solidFill>
                  <a:srgbClr val="231F20"/>
                </a:solidFill>
                <a:latin typeface="Montserrat"/>
                <a:cs typeface="Montserrat"/>
              </a:rPr>
              <a:t>you</a:t>
            </a:r>
            <a:r>
              <a:rPr lang="en-GB" sz="1200" spc="-15" dirty="0">
                <a:solidFill>
                  <a:srgbClr val="231F20"/>
                </a:solidFill>
                <a:latin typeface="Montserrat"/>
                <a:cs typeface="Montserrat"/>
              </a:rPr>
              <a:t> </a:t>
            </a:r>
            <a:r>
              <a:rPr lang="en-GB" sz="1200" dirty="0">
                <a:solidFill>
                  <a:srgbClr val="231F20"/>
                </a:solidFill>
                <a:latin typeface="Montserrat"/>
                <a:cs typeface="Montserrat"/>
              </a:rPr>
              <a:t>have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submitted</a:t>
            </a:r>
            <a:r>
              <a:rPr lang="en-GB" sz="1200" spc="-15" dirty="0">
                <a:solidFill>
                  <a:srgbClr val="231F20"/>
                </a:solidFill>
                <a:latin typeface="Montserrat"/>
                <a:cs typeface="Montserrat"/>
              </a:rPr>
              <a:t> </a:t>
            </a:r>
            <a:r>
              <a:rPr lang="en-GB" sz="1200" dirty="0">
                <a:solidFill>
                  <a:srgbClr val="231F20"/>
                </a:solidFill>
                <a:latin typeface="Montserrat"/>
                <a:cs typeface="Montserrat"/>
              </a:rPr>
              <a:t>your</a:t>
            </a:r>
            <a:r>
              <a:rPr lang="en-GB" sz="1200" spc="-15"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15" dirty="0">
                <a:solidFill>
                  <a:srgbClr val="231F20"/>
                </a:solidFill>
                <a:latin typeface="Montserrat"/>
                <a:cs typeface="Montserrat"/>
              </a:rPr>
              <a:t> </a:t>
            </a:r>
            <a:r>
              <a:rPr lang="en-GB" sz="1200" dirty="0">
                <a:solidFill>
                  <a:srgbClr val="231F20"/>
                </a:solidFill>
                <a:latin typeface="Montserrat"/>
                <a:cs typeface="Montserrat"/>
              </a:rPr>
              <a:t>form,</a:t>
            </a:r>
            <a:r>
              <a:rPr lang="en-GB" sz="1200" spc="-15" dirty="0">
                <a:solidFill>
                  <a:srgbClr val="231F20"/>
                </a:solidFill>
                <a:latin typeface="Montserrat"/>
                <a:cs typeface="Montserrat"/>
              </a:rPr>
              <a:t> </a:t>
            </a:r>
            <a:r>
              <a:rPr lang="en-GB" sz="1200" dirty="0">
                <a:solidFill>
                  <a:srgbClr val="231F20"/>
                </a:solidFill>
                <a:latin typeface="Montserrat"/>
                <a:cs typeface="Montserrat"/>
              </a:rPr>
              <a:t>this</a:t>
            </a:r>
            <a:r>
              <a:rPr lang="en-GB" sz="1200" spc="-15" dirty="0">
                <a:solidFill>
                  <a:srgbClr val="231F20"/>
                </a:solidFill>
                <a:latin typeface="Montserrat"/>
                <a:cs typeface="Montserrat"/>
              </a:rPr>
              <a:t> </a:t>
            </a:r>
            <a:r>
              <a:rPr lang="en-GB" sz="1200" dirty="0">
                <a:solidFill>
                  <a:srgbClr val="231F20"/>
                </a:solidFill>
                <a:latin typeface="Montserrat"/>
                <a:cs typeface="Montserrat"/>
              </a:rPr>
              <a:t>will</a:t>
            </a:r>
            <a:r>
              <a:rPr lang="en-GB" sz="1200" spc="-15" dirty="0">
                <a:solidFill>
                  <a:srgbClr val="231F20"/>
                </a:solidFill>
                <a:latin typeface="Montserrat"/>
                <a:cs typeface="Montserrat"/>
              </a:rPr>
              <a:t> </a:t>
            </a:r>
            <a:r>
              <a:rPr lang="en-GB" sz="1200" dirty="0">
                <a:solidFill>
                  <a:srgbClr val="231F20"/>
                </a:solidFill>
                <a:latin typeface="Montserrat"/>
                <a:cs typeface="Montserrat"/>
              </a:rPr>
              <a:t>be</a:t>
            </a:r>
            <a:r>
              <a:rPr lang="en-GB" sz="1200" spc="-15" dirty="0">
                <a:solidFill>
                  <a:srgbClr val="231F20"/>
                </a:solidFill>
                <a:latin typeface="Montserrat"/>
                <a:cs typeface="Montserrat"/>
              </a:rPr>
              <a:t> </a:t>
            </a:r>
            <a:r>
              <a:rPr lang="en-GB" sz="1200" dirty="0">
                <a:solidFill>
                  <a:srgbClr val="231F20"/>
                </a:solidFill>
                <a:latin typeface="Montserrat"/>
                <a:cs typeface="Montserrat"/>
              </a:rPr>
              <a:t>considered</a:t>
            </a:r>
            <a:r>
              <a:rPr lang="en-GB" sz="1200" spc="-15" dirty="0">
                <a:solidFill>
                  <a:srgbClr val="231F20"/>
                </a:solidFill>
                <a:latin typeface="Montserrat"/>
                <a:cs typeface="Montserrat"/>
              </a:rPr>
              <a:t> </a:t>
            </a:r>
            <a:r>
              <a:rPr lang="en-GB" sz="1200" dirty="0">
                <a:solidFill>
                  <a:srgbClr val="231F20"/>
                </a:solidFill>
                <a:latin typeface="Montserrat"/>
                <a:cs typeface="Montserrat"/>
              </a:rPr>
              <a:t>as</a:t>
            </a:r>
            <a:r>
              <a:rPr lang="en-GB" sz="1200" spc="-15" dirty="0">
                <a:solidFill>
                  <a:srgbClr val="231F20"/>
                </a:solidFill>
                <a:latin typeface="Montserrat"/>
                <a:cs typeface="Montserrat"/>
              </a:rPr>
              <a:t> </a:t>
            </a:r>
            <a:r>
              <a:rPr lang="en-GB" sz="1200" dirty="0">
                <a:solidFill>
                  <a:srgbClr val="231F20"/>
                </a:solidFill>
                <a:latin typeface="Montserrat"/>
                <a:cs typeface="Montserrat"/>
              </a:rPr>
              <a:t>final.</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However,</a:t>
            </a:r>
            <a:r>
              <a:rPr lang="en-GB" sz="1200" spc="-15" dirty="0">
                <a:solidFill>
                  <a:srgbClr val="231F20"/>
                </a:solidFill>
                <a:latin typeface="Montserrat"/>
                <a:cs typeface="Montserrat"/>
              </a:rPr>
              <a:t> </a:t>
            </a:r>
            <a:r>
              <a:rPr lang="en-GB" sz="1200" spc="-25" dirty="0">
                <a:solidFill>
                  <a:srgbClr val="231F20"/>
                </a:solidFill>
                <a:latin typeface="Montserrat"/>
                <a:cs typeface="Montserrat"/>
              </a:rPr>
              <a:t>if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do</a:t>
            </a:r>
            <a:r>
              <a:rPr lang="en-GB" sz="1200" spc="-25" dirty="0">
                <a:solidFill>
                  <a:srgbClr val="231F20"/>
                </a:solidFill>
                <a:latin typeface="Montserrat"/>
                <a:cs typeface="Montserrat"/>
              </a:rPr>
              <a:t> </a:t>
            </a:r>
            <a:r>
              <a:rPr lang="en-GB" sz="1200" dirty="0">
                <a:solidFill>
                  <a:srgbClr val="231F20"/>
                </a:solidFill>
                <a:latin typeface="Montserrat"/>
                <a:cs typeface="Montserrat"/>
              </a:rPr>
              <a:t>have</a:t>
            </a:r>
            <a:r>
              <a:rPr lang="en-GB" sz="1200" spc="-25" dirty="0">
                <a:solidFill>
                  <a:srgbClr val="231F20"/>
                </a:solidFill>
                <a:latin typeface="Montserrat"/>
                <a:cs typeface="Montserrat"/>
              </a:rPr>
              <a:t> </a:t>
            </a:r>
            <a:r>
              <a:rPr lang="en-GB" sz="1200" dirty="0">
                <a:solidFill>
                  <a:srgbClr val="231F20"/>
                </a:solidFill>
                <a:latin typeface="Montserrat"/>
                <a:cs typeface="Montserrat"/>
              </a:rPr>
              <a:t>any</a:t>
            </a:r>
            <a:r>
              <a:rPr lang="en-GB" sz="1200" spc="-25" dirty="0">
                <a:solidFill>
                  <a:srgbClr val="231F20"/>
                </a:solidFill>
                <a:latin typeface="Montserrat"/>
                <a:cs typeface="Montserrat"/>
              </a:rPr>
              <a:t> </a:t>
            </a:r>
            <a:r>
              <a:rPr lang="en-GB" sz="1200" dirty="0">
                <a:solidFill>
                  <a:srgbClr val="231F20"/>
                </a:solidFill>
                <a:latin typeface="Montserrat"/>
                <a:cs typeface="Montserrat"/>
              </a:rPr>
              <a:t>specific</a:t>
            </a:r>
            <a:r>
              <a:rPr lang="en-GB" sz="1200" spc="-30" dirty="0">
                <a:solidFill>
                  <a:srgbClr val="231F20"/>
                </a:solidFill>
                <a:latin typeface="Montserrat"/>
                <a:cs typeface="Montserrat"/>
              </a:rPr>
              <a:t> </a:t>
            </a:r>
            <a:r>
              <a:rPr lang="en-GB" sz="1200" dirty="0">
                <a:solidFill>
                  <a:srgbClr val="231F20"/>
                </a:solidFill>
                <a:latin typeface="Montserrat"/>
                <a:cs typeface="Montserrat"/>
              </a:rPr>
              <a:t>questions</a:t>
            </a:r>
            <a:r>
              <a:rPr lang="en-GB" sz="1200" spc="-25" dirty="0">
                <a:solidFill>
                  <a:srgbClr val="231F20"/>
                </a:solidFill>
                <a:latin typeface="Montserrat"/>
                <a:cs typeface="Montserrat"/>
              </a:rPr>
              <a:t> </a:t>
            </a:r>
            <a:r>
              <a:rPr lang="en-GB" sz="1200" dirty="0">
                <a:solidFill>
                  <a:srgbClr val="231F20"/>
                </a:solidFill>
                <a:latin typeface="Montserrat"/>
                <a:cs typeface="Montserrat"/>
              </a:rPr>
              <a:t>about</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process,</a:t>
            </a:r>
            <a:r>
              <a:rPr lang="en-GB" sz="1200" spc="-25" dirty="0">
                <a:solidFill>
                  <a:srgbClr val="231F20"/>
                </a:solidFill>
                <a:latin typeface="Montserrat"/>
                <a:cs typeface="Montserrat"/>
              </a:rPr>
              <a:t> </a:t>
            </a:r>
            <a:r>
              <a:rPr lang="en-GB" sz="1200" dirty="0">
                <a:solidFill>
                  <a:srgbClr val="231F20"/>
                </a:solidFill>
                <a:latin typeface="Montserrat"/>
                <a:cs typeface="Montserrat"/>
              </a:rPr>
              <a:t>please</a:t>
            </a:r>
            <a:r>
              <a:rPr lang="en-GB" sz="1200" spc="-25" dirty="0">
                <a:solidFill>
                  <a:srgbClr val="231F20"/>
                </a:solidFill>
                <a:latin typeface="Montserrat"/>
                <a:cs typeface="Montserrat"/>
              </a:rPr>
              <a:t> </a:t>
            </a:r>
            <a:r>
              <a:rPr lang="en-GB" sz="1200" dirty="0">
                <a:solidFill>
                  <a:srgbClr val="231F20"/>
                </a:solidFill>
                <a:latin typeface="Montserrat"/>
                <a:cs typeface="Montserrat"/>
              </a:rPr>
              <a:t>contact</a:t>
            </a:r>
            <a:r>
              <a:rPr lang="en-GB" sz="1200" spc="-25" dirty="0">
                <a:solidFill>
                  <a:srgbClr val="231F20"/>
                </a:solidFill>
                <a:latin typeface="Montserrat"/>
                <a:cs typeface="Montserrat"/>
              </a:rPr>
              <a:t> </a:t>
            </a:r>
            <a:r>
              <a:rPr lang="en-GB" sz="1200" dirty="0">
                <a:solidFill>
                  <a:srgbClr val="231F20"/>
                </a:solidFill>
                <a:latin typeface="Montserrat"/>
                <a:cs typeface="Montserrat"/>
              </a:rPr>
              <a:t>Ms Dickenson </a:t>
            </a:r>
            <a:r>
              <a:rPr lang="en-GB" sz="1200" spc="-10" dirty="0">
                <a:solidFill>
                  <a:srgbClr val="231F20"/>
                </a:solidFill>
                <a:latin typeface="Montserrat"/>
                <a:cs typeface="Montserrat"/>
                <a:hlinkClick r:id="rId2"/>
              </a:rPr>
              <a:t>(adickenson@sandwellacademy.com).</a:t>
            </a:r>
            <a:endParaRPr lang="en-GB" sz="1200" dirty="0">
              <a:latin typeface="Montserrat"/>
              <a:cs typeface="Montserrat"/>
            </a:endParaRPr>
          </a:p>
          <a:p>
            <a:pPr>
              <a:lnSpc>
                <a:spcPct val="100000"/>
              </a:lnSpc>
              <a:spcBef>
                <a:spcPts val="600"/>
              </a:spcBef>
            </a:pPr>
            <a:endParaRPr lang="en-GB" sz="1200" dirty="0">
              <a:latin typeface="Montserrat"/>
              <a:cs typeface="Montserrat"/>
            </a:endParaRPr>
          </a:p>
          <a:p>
            <a:pPr marL="12700">
              <a:lnSpc>
                <a:spcPct val="100000"/>
              </a:lnSpc>
            </a:pPr>
            <a:r>
              <a:rPr lang="en-GB" sz="1200" dirty="0">
                <a:solidFill>
                  <a:srgbClr val="231F20"/>
                </a:solidFill>
                <a:latin typeface="Montserrat"/>
                <a:cs typeface="Montserrat"/>
              </a:rPr>
              <a:t>No</a:t>
            </a:r>
            <a:r>
              <a:rPr lang="en-GB" sz="1200" spc="-25" dirty="0">
                <a:solidFill>
                  <a:srgbClr val="231F20"/>
                </a:solidFill>
                <a:latin typeface="Montserrat"/>
                <a:cs typeface="Montserrat"/>
              </a:rPr>
              <a:t> </a:t>
            </a:r>
            <a:r>
              <a:rPr lang="en-GB" sz="1200" dirty="0">
                <a:solidFill>
                  <a:srgbClr val="231F20"/>
                </a:solidFill>
                <a:latin typeface="Montserrat"/>
                <a:cs typeface="Montserrat"/>
              </a:rPr>
              <a:t>changes</a:t>
            </a:r>
            <a:r>
              <a:rPr lang="en-GB" sz="1200" spc="-25" dirty="0">
                <a:solidFill>
                  <a:srgbClr val="231F20"/>
                </a:solidFill>
                <a:latin typeface="Montserrat"/>
                <a:cs typeface="Montserrat"/>
              </a:rPr>
              <a:t> </a:t>
            </a:r>
            <a:r>
              <a:rPr lang="en-GB" sz="1200" dirty="0">
                <a:solidFill>
                  <a:srgbClr val="231F20"/>
                </a:solidFill>
                <a:latin typeface="Montserrat"/>
                <a:cs typeface="Montserrat"/>
              </a:rPr>
              <a:t>can</a:t>
            </a:r>
            <a:r>
              <a:rPr lang="en-GB" sz="1200" spc="-20" dirty="0">
                <a:solidFill>
                  <a:srgbClr val="231F20"/>
                </a:solidFill>
                <a:latin typeface="Montserrat"/>
                <a:cs typeface="Montserrat"/>
              </a:rPr>
              <a:t> </a:t>
            </a:r>
            <a:r>
              <a:rPr lang="en-GB" sz="1200" dirty="0">
                <a:solidFill>
                  <a:srgbClr val="231F20"/>
                </a:solidFill>
                <a:latin typeface="Montserrat"/>
                <a:cs typeface="Montserrat"/>
              </a:rPr>
              <a:t>be</a:t>
            </a:r>
            <a:r>
              <a:rPr lang="en-GB" sz="1200" spc="-25" dirty="0">
                <a:solidFill>
                  <a:srgbClr val="231F20"/>
                </a:solidFill>
                <a:latin typeface="Montserrat"/>
                <a:cs typeface="Montserrat"/>
              </a:rPr>
              <a:t> </a:t>
            </a:r>
            <a:r>
              <a:rPr lang="en-GB" sz="1200" dirty="0">
                <a:solidFill>
                  <a:srgbClr val="231F20"/>
                </a:solidFill>
                <a:latin typeface="Montserrat"/>
                <a:cs typeface="Montserrat"/>
              </a:rPr>
              <a:t>made</a:t>
            </a:r>
            <a:r>
              <a:rPr lang="en-GB" sz="1200" spc="-20" dirty="0">
                <a:solidFill>
                  <a:srgbClr val="231F20"/>
                </a:solidFill>
                <a:latin typeface="Montserrat"/>
                <a:cs typeface="Montserrat"/>
              </a:rPr>
              <a:t> </a:t>
            </a:r>
            <a:r>
              <a:rPr lang="en-GB" sz="1200" dirty="0">
                <a:solidFill>
                  <a:srgbClr val="231F20"/>
                </a:solidFill>
                <a:latin typeface="Montserrat"/>
                <a:cs typeface="Montserrat"/>
              </a:rPr>
              <a:t>once</a:t>
            </a:r>
            <a:r>
              <a:rPr lang="en-GB" sz="1200" spc="-25" dirty="0">
                <a:solidFill>
                  <a:srgbClr val="231F20"/>
                </a:solidFill>
                <a:latin typeface="Montserrat"/>
                <a:cs typeface="Montserrat"/>
              </a:rPr>
              <a:t> </a:t>
            </a:r>
            <a:r>
              <a:rPr lang="en-GB" sz="1200" dirty="0">
                <a:solidFill>
                  <a:srgbClr val="231F20"/>
                </a:solidFill>
                <a:latin typeface="Montserrat"/>
                <a:cs typeface="Montserrat"/>
              </a:rPr>
              <a:t>Key</a:t>
            </a:r>
            <a:r>
              <a:rPr lang="en-GB" sz="1200" spc="-25" dirty="0">
                <a:solidFill>
                  <a:srgbClr val="231F20"/>
                </a:solidFill>
                <a:latin typeface="Montserrat"/>
                <a:cs typeface="Montserrat"/>
              </a:rPr>
              <a:t> </a:t>
            </a:r>
            <a:r>
              <a:rPr lang="en-GB" sz="1200" dirty="0">
                <a:solidFill>
                  <a:srgbClr val="231F20"/>
                </a:solidFill>
                <a:latin typeface="Montserrat"/>
                <a:cs typeface="Montserrat"/>
              </a:rPr>
              <a:t>Stage</a:t>
            </a:r>
            <a:r>
              <a:rPr lang="en-GB" sz="1200" spc="-20" dirty="0">
                <a:solidFill>
                  <a:srgbClr val="231F20"/>
                </a:solidFill>
                <a:latin typeface="Montserrat"/>
                <a:cs typeface="Montserrat"/>
              </a:rPr>
              <a:t> </a:t>
            </a:r>
            <a:r>
              <a:rPr lang="en-GB" sz="1200" dirty="0">
                <a:solidFill>
                  <a:srgbClr val="231F20"/>
                </a:solidFill>
                <a:latin typeface="Montserrat"/>
                <a:cs typeface="Montserrat"/>
              </a:rPr>
              <a:t>4</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commences.</a:t>
            </a:r>
            <a:endParaRPr lang="en-GB" sz="1200" dirty="0">
              <a:latin typeface="Montserrat"/>
              <a:cs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28446" y="7524001"/>
            <a:ext cx="6303645" cy="792480"/>
          </a:xfrm>
          <a:custGeom>
            <a:avLst/>
            <a:gdLst/>
            <a:ahLst/>
            <a:cxnLst/>
            <a:rect l="l" t="t" r="r" b="b"/>
            <a:pathLst>
              <a:path w="6303645" h="792479">
                <a:moveTo>
                  <a:pt x="6303111" y="0"/>
                </a:moveTo>
                <a:lnTo>
                  <a:pt x="0" y="0"/>
                </a:lnTo>
                <a:lnTo>
                  <a:pt x="0" y="791997"/>
                </a:lnTo>
                <a:lnTo>
                  <a:pt x="6303111" y="791997"/>
                </a:lnTo>
                <a:lnTo>
                  <a:pt x="6303111" y="0"/>
                </a:lnTo>
                <a:close/>
              </a:path>
            </a:pathLst>
          </a:custGeom>
          <a:solidFill>
            <a:srgbClr val="25408F"/>
          </a:solidFill>
        </p:spPr>
        <p:txBody>
          <a:bodyPr wrap="square" lIns="0" tIns="0" rIns="0" bIns="0" rtlCol="0"/>
          <a:lstStyle/>
          <a:p>
            <a:endParaRPr/>
          </a:p>
        </p:txBody>
      </p:sp>
      <p:sp>
        <p:nvSpPr>
          <p:cNvPr id="3" name="object 3"/>
          <p:cNvSpPr txBox="1"/>
          <p:nvPr/>
        </p:nvSpPr>
        <p:spPr>
          <a:xfrm>
            <a:off x="1841243" y="7776238"/>
            <a:ext cx="4451607" cy="320601"/>
          </a:xfrm>
          <a:prstGeom prst="rect">
            <a:avLst/>
          </a:prstGeom>
        </p:spPr>
        <p:txBody>
          <a:bodyPr vert="horz" wrap="square" lIns="0" tIns="12700" rIns="0" bIns="0" rtlCol="0">
            <a:spAutoFit/>
          </a:bodyPr>
          <a:lstStyle/>
          <a:p>
            <a:pPr marL="12700">
              <a:lnSpc>
                <a:spcPct val="100000"/>
              </a:lnSpc>
              <a:spcBef>
                <a:spcPts val="100"/>
              </a:spcBef>
            </a:pPr>
            <a:r>
              <a:rPr lang="en-US" sz="2000" spc="-50" dirty="0">
                <a:solidFill>
                  <a:srgbClr val="FFFFFF"/>
                </a:solidFill>
                <a:latin typeface="Montserrat"/>
                <a:cs typeface="Montserrat"/>
              </a:rPr>
              <a:t>June </a:t>
            </a:r>
            <a:r>
              <a:rPr sz="2000" spc="-50" dirty="0">
                <a:solidFill>
                  <a:srgbClr val="FFFFFF"/>
                </a:solidFill>
                <a:latin typeface="Montserrat"/>
                <a:cs typeface="Montserrat"/>
              </a:rPr>
              <a:t> </a:t>
            </a:r>
            <a:r>
              <a:rPr sz="2000" dirty="0">
                <a:solidFill>
                  <a:srgbClr val="FFFFFF"/>
                </a:solidFill>
                <a:latin typeface="Montserrat"/>
                <a:cs typeface="Montserrat"/>
              </a:rPr>
              <a:t>202</a:t>
            </a:r>
            <a:r>
              <a:rPr lang="en-US" sz="2000" dirty="0">
                <a:solidFill>
                  <a:srgbClr val="FFFFFF"/>
                </a:solidFill>
                <a:latin typeface="Montserrat"/>
                <a:cs typeface="Montserrat"/>
              </a:rPr>
              <a:t>5</a:t>
            </a:r>
            <a:r>
              <a:rPr sz="2000" dirty="0">
                <a:solidFill>
                  <a:srgbClr val="FFFFFF"/>
                </a:solidFill>
                <a:latin typeface="Montserrat"/>
                <a:cs typeface="Montserrat"/>
              </a:rPr>
              <a:t>:</a:t>
            </a:r>
            <a:r>
              <a:rPr sz="2000" spc="-45" dirty="0">
                <a:solidFill>
                  <a:srgbClr val="FFFFFF"/>
                </a:solidFill>
                <a:latin typeface="Montserrat"/>
                <a:cs typeface="Montserrat"/>
              </a:rPr>
              <a:t> </a:t>
            </a:r>
            <a:r>
              <a:rPr sz="2000" dirty="0">
                <a:solidFill>
                  <a:srgbClr val="FFFFFF"/>
                </a:solidFill>
                <a:latin typeface="Montserrat"/>
                <a:cs typeface="Montserrat"/>
              </a:rPr>
              <a:t>Options</a:t>
            </a:r>
            <a:r>
              <a:rPr sz="2000" spc="-45" dirty="0">
                <a:solidFill>
                  <a:srgbClr val="FFFFFF"/>
                </a:solidFill>
                <a:latin typeface="Montserrat"/>
                <a:cs typeface="Montserrat"/>
              </a:rPr>
              <a:t> </a:t>
            </a:r>
            <a:r>
              <a:rPr sz="2000" spc="-10" dirty="0">
                <a:solidFill>
                  <a:srgbClr val="FFFFFF"/>
                </a:solidFill>
                <a:latin typeface="Montserrat"/>
                <a:cs typeface="Montserrat"/>
              </a:rPr>
              <a:t>confirmed*</a:t>
            </a:r>
            <a:endParaRPr sz="2000" dirty="0">
              <a:latin typeface="Montserrat"/>
              <a:cs typeface="Montserrat"/>
            </a:endParaRPr>
          </a:p>
        </p:txBody>
      </p:sp>
      <p:grpSp>
        <p:nvGrpSpPr>
          <p:cNvPr id="4" name="object 4"/>
          <p:cNvGrpSpPr/>
          <p:nvPr/>
        </p:nvGrpSpPr>
        <p:grpSpPr>
          <a:xfrm>
            <a:off x="628446" y="6065037"/>
            <a:ext cx="6303645" cy="1681480"/>
            <a:chOff x="628446" y="6065037"/>
            <a:chExt cx="6303645" cy="1681480"/>
          </a:xfrm>
        </p:grpSpPr>
        <p:sp>
          <p:nvSpPr>
            <p:cNvPr id="5" name="object 5"/>
            <p:cNvSpPr/>
            <p:nvPr/>
          </p:nvSpPr>
          <p:spPr>
            <a:xfrm>
              <a:off x="4327080" y="7247997"/>
              <a:ext cx="582930" cy="498475"/>
            </a:xfrm>
            <a:custGeom>
              <a:avLst/>
              <a:gdLst/>
              <a:ahLst/>
              <a:cxnLst/>
              <a:rect l="l" t="t" r="r" b="b"/>
              <a:pathLst>
                <a:path w="582929" h="498475">
                  <a:moveTo>
                    <a:pt x="140779" y="498456"/>
                  </a:moveTo>
                  <a:lnTo>
                    <a:pt x="142926" y="498456"/>
                  </a:lnTo>
                  <a:lnTo>
                    <a:pt x="142926" y="427136"/>
                  </a:lnTo>
                  <a:lnTo>
                    <a:pt x="205978" y="417203"/>
                  </a:lnTo>
                  <a:lnTo>
                    <a:pt x="265423" y="404067"/>
                  </a:lnTo>
                  <a:lnTo>
                    <a:pt x="320901" y="387956"/>
                  </a:lnTo>
                  <a:lnTo>
                    <a:pt x="372056" y="369098"/>
                  </a:lnTo>
                  <a:lnTo>
                    <a:pt x="418532" y="347721"/>
                  </a:lnTo>
                  <a:lnTo>
                    <a:pt x="459969" y="324051"/>
                  </a:lnTo>
                  <a:lnTo>
                    <a:pt x="496012" y="298318"/>
                  </a:lnTo>
                  <a:lnTo>
                    <a:pt x="526303" y="270749"/>
                  </a:lnTo>
                  <a:lnTo>
                    <a:pt x="568200" y="211013"/>
                  </a:lnTo>
                  <a:lnTo>
                    <a:pt x="582800" y="146667"/>
                  </a:lnTo>
                  <a:lnTo>
                    <a:pt x="582800" y="0"/>
                  </a:lnTo>
                  <a:lnTo>
                    <a:pt x="579090" y="32635"/>
                  </a:lnTo>
                  <a:lnTo>
                    <a:pt x="568199" y="64346"/>
                  </a:lnTo>
                  <a:lnTo>
                    <a:pt x="526303" y="124081"/>
                  </a:lnTo>
                  <a:lnTo>
                    <a:pt x="496012" y="151651"/>
                  </a:lnTo>
                  <a:lnTo>
                    <a:pt x="459969" y="177384"/>
                  </a:lnTo>
                  <a:lnTo>
                    <a:pt x="418531" y="201053"/>
                  </a:lnTo>
                  <a:lnTo>
                    <a:pt x="372056" y="222431"/>
                  </a:lnTo>
                  <a:lnTo>
                    <a:pt x="320901" y="241289"/>
                  </a:lnTo>
                  <a:lnTo>
                    <a:pt x="265422" y="257400"/>
                  </a:lnTo>
                  <a:lnTo>
                    <a:pt x="205978" y="270536"/>
                  </a:lnTo>
                  <a:lnTo>
                    <a:pt x="142926" y="280469"/>
                  </a:lnTo>
                  <a:lnTo>
                    <a:pt x="73940" y="280469"/>
                  </a:lnTo>
                  <a:lnTo>
                    <a:pt x="0" y="359069"/>
                  </a:lnTo>
                  <a:lnTo>
                    <a:pt x="0" y="366468"/>
                  </a:lnTo>
                  <a:lnTo>
                    <a:pt x="140779" y="498456"/>
                  </a:lnTo>
                  <a:close/>
                </a:path>
                <a:path w="582929" h="498475">
                  <a:moveTo>
                    <a:pt x="73940" y="280469"/>
                  </a:moveTo>
                  <a:lnTo>
                    <a:pt x="142926" y="280469"/>
                  </a:lnTo>
                  <a:lnTo>
                    <a:pt x="142926" y="207135"/>
                  </a:lnTo>
                  <a:lnTo>
                    <a:pt x="73940" y="280469"/>
                  </a:lnTo>
                  <a:close/>
                </a:path>
              </a:pathLst>
            </a:custGeom>
            <a:solidFill>
              <a:srgbClr val="AFABAB"/>
            </a:solidFill>
          </p:spPr>
          <p:txBody>
            <a:bodyPr wrap="square" lIns="0" tIns="0" rIns="0" bIns="0" rtlCol="0"/>
            <a:lstStyle/>
            <a:p>
              <a:endParaRPr/>
            </a:p>
          </p:txBody>
        </p:sp>
        <p:sp>
          <p:nvSpPr>
            <p:cNvPr id="6" name="object 6"/>
            <p:cNvSpPr/>
            <p:nvPr/>
          </p:nvSpPr>
          <p:spPr>
            <a:xfrm>
              <a:off x="4327080" y="6958388"/>
              <a:ext cx="582930" cy="363220"/>
            </a:xfrm>
            <a:custGeom>
              <a:avLst/>
              <a:gdLst/>
              <a:ahLst/>
              <a:cxnLst/>
              <a:rect l="l" t="t" r="r" b="b"/>
              <a:pathLst>
                <a:path w="582929" h="363220">
                  <a:moveTo>
                    <a:pt x="563694" y="362947"/>
                  </a:moveTo>
                  <a:lnTo>
                    <a:pt x="577193" y="329772"/>
                  </a:lnTo>
                  <a:lnTo>
                    <a:pt x="582754" y="296755"/>
                  </a:lnTo>
                  <a:lnTo>
                    <a:pt x="580692" y="264160"/>
                  </a:lnTo>
                  <a:lnTo>
                    <a:pt x="554957" y="201299"/>
                  </a:lnTo>
                  <a:lnTo>
                    <a:pt x="502502" y="143312"/>
                  </a:lnTo>
                  <a:lnTo>
                    <a:pt x="467041" y="116809"/>
                  </a:lnTo>
                  <a:lnTo>
                    <a:pt x="425842" y="92321"/>
                  </a:lnTo>
                  <a:lnTo>
                    <a:pt x="379220" y="70112"/>
                  </a:lnTo>
                  <a:lnTo>
                    <a:pt x="327491" y="50448"/>
                  </a:lnTo>
                  <a:lnTo>
                    <a:pt x="270967" y="33594"/>
                  </a:lnTo>
                  <a:lnTo>
                    <a:pt x="209963" y="19816"/>
                  </a:lnTo>
                  <a:lnTo>
                    <a:pt x="144794" y="9378"/>
                  </a:lnTo>
                  <a:lnTo>
                    <a:pt x="71168" y="2310"/>
                  </a:lnTo>
                  <a:lnTo>
                    <a:pt x="0" y="0"/>
                  </a:lnTo>
                  <a:lnTo>
                    <a:pt x="0" y="146704"/>
                  </a:lnTo>
                  <a:lnTo>
                    <a:pt x="57212" y="148165"/>
                  </a:lnTo>
                  <a:lnTo>
                    <a:pt x="116554" y="152739"/>
                  </a:lnTo>
                  <a:lnTo>
                    <a:pt x="173982" y="160193"/>
                  </a:lnTo>
                  <a:lnTo>
                    <a:pt x="229135" y="170391"/>
                  </a:lnTo>
                  <a:lnTo>
                    <a:pt x="281655" y="183195"/>
                  </a:lnTo>
                  <a:lnTo>
                    <a:pt x="331178" y="198468"/>
                  </a:lnTo>
                  <a:lnTo>
                    <a:pt x="377347" y="216071"/>
                  </a:lnTo>
                  <a:lnTo>
                    <a:pt x="419798" y="235868"/>
                  </a:lnTo>
                  <a:lnTo>
                    <a:pt x="458173" y="257722"/>
                  </a:lnTo>
                  <a:lnTo>
                    <a:pt x="492111" y="281494"/>
                  </a:lnTo>
                  <a:lnTo>
                    <a:pt x="521251" y="307047"/>
                  </a:lnTo>
                  <a:lnTo>
                    <a:pt x="545232" y="334244"/>
                  </a:lnTo>
                  <a:lnTo>
                    <a:pt x="563694" y="362947"/>
                  </a:lnTo>
                  <a:close/>
                </a:path>
              </a:pathLst>
            </a:custGeom>
            <a:solidFill>
              <a:srgbClr val="8D8989"/>
            </a:solidFill>
          </p:spPr>
          <p:txBody>
            <a:bodyPr wrap="square" lIns="0" tIns="0" rIns="0" bIns="0" rtlCol="0"/>
            <a:lstStyle/>
            <a:p>
              <a:endParaRPr/>
            </a:p>
          </p:txBody>
        </p:sp>
        <p:sp>
          <p:nvSpPr>
            <p:cNvPr id="7" name="object 7"/>
            <p:cNvSpPr/>
            <p:nvPr/>
          </p:nvSpPr>
          <p:spPr>
            <a:xfrm>
              <a:off x="628446" y="6065037"/>
              <a:ext cx="6303645" cy="1026160"/>
            </a:xfrm>
            <a:custGeom>
              <a:avLst/>
              <a:gdLst/>
              <a:ahLst/>
              <a:cxnLst/>
              <a:rect l="l" t="t" r="r" b="b"/>
              <a:pathLst>
                <a:path w="6303645" h="1026159">
                  <a:moveTo>
                    <a:pt x="6303111" y="0"/>
                  </a:moveTo>
                  <a:lnTo>
                    <a:pt x="0" y="0"/>
                  </a:lnTo>
                  <a:lnTo>
                    <a:pt x="0" y="1025994"/>
                  </a:lnTo>
                  <a:lnTo>
                    <a:pt x="6303111" y="1025994"/>
                  </a:lnTo>
                  <a:lnTo>
                    <a:pt x="6303111" y="0"/>
                  </a:lnTo>
                  <a:close/>
                </a:path>
              </a:pathLst>
            </a:custGeom>
            <a:solidFill>
              <a:srgbClr val="25408F"/>
            </a:solidFill>
          </p:spPr>
          <p:txBody>
            <a:bodyPr wrap="square" lIns="0" tIns="0" rIns="0" bIns="0" rtlCol="0"/>
            <a:lstStyle/>
            <a:p>
              <a:endParaRPr/>
            </a:p>
          </p:txBody>
        </p:sp>
      </p:grpSp>
      <p:sp>
        <p:nvSpPr>
          <p:cNvPr id="8" name="object 8"/>
          <p:cNvSpPr txBox="1"/>
          <p:nvPr/>
        </p:nvSpPr>
        <p:spPr>
          <a:xfrm>
            <a:off x="991499" y="6281860"/>
            <a:ext cx="5577205" cy="635000"/>
          </a:xfrm>
          <a:prstGeom prst="rect">
            <a:avLst/>
          </a:prstGeom>
        </p:spPr>
        <p:txBody>
          <a:bodyPr vert="horz" wrap="square" lIns="0" tIns="12700" rIns="0" bIns="0" rtlCol="0">
            <a:spAutoFit/>
          </a:bodyPr>
          <a:lstStyle/>
          <a:p>
            <a:pPr marL="1491615" marR="5080" indent="-1479550">
              <a:lnSpc>
                <a:spcPct val="100000"/>
              </a:lnSpc>
              <a:spcBef>
                <a:spcPts val="100"/>
              </a:spcBef>
            </a:pPr>
            <a:r>
              <a:rPr lang="en-US" sz="2000" dirty="0">
                <a:solidFill>
                  <a:srgbClr val="FFFFFF"/>
                </a:solidFill>
                <a:latin typeface="Montserrat"/>
                <a:cs typeface="Montserrat"/>
              </a:rPr>
              <a:t>Fri</a:t>
            </a:r>
            <a:r>
              <a:rPr sz="2000" dirty="0">
                <a:solidFill>
                  <a:srgbClr val="FFFFFF"/>
                </a:solidFill>
                <a:latin typeface="Montserrat"/>
                <a:cs typeface="Montserrat"/>
              </a:rPr>
              <a:t>day</a:t>
            </a:r>
            <a:r>
              <a:rPr sz="2000" spc="-30" dirty="0">
                <a:solidFill>
                  <a:srgbClr val="FFFFFF"/>
                </a:solidFill>
                <a:latin typeface="Montserrat"/>
                <a:cs typeface="Montserrat"/>
              </a:rPr>
              <a:t> </a:t>
            </a:r>
            <a:r>
              <a:rPr lang="en-US" sz="2000" spc="-30" dirty="0">
                <a:solidFill>
                  <a:srgbClr val="FFFFFF"/>
                </a:solidFill>
                <a:latin typeface="Montserrat"/>
                <a:cs typeface="Montserrat"/>
              </a:rPr>
              <a:t>28</a:t>
            </a:r>
            <a:r>
              <a:rPr sz="2000" dirty="0">
                <a:solidFill>
                  <a:srgbClr val="FFFFFF"/>
                </a:solidFill>
                <a:latin typeface="Montserrat"/>
                <a:cs typeface="Montserrat"/>
              </a:rPr>
              <a:t>th</a:t>
            </a:r>
            <a:r>
              <a:rPr sz="2000" spc="-30" dirty="0">
                <a:solidFill>
                  <a:srgbClr val="FFFFFF"/>
                </a:solidFill>
                <a:latin typeface="Montserrat"/>
                <a:cs typeface="Montserrat"/>
              </a:rPr>
              <a:t> </a:t>
            </a:r>
            <a:r>
              <a:rPr sz="2000" dirty="0">
                <a:solidFill>
                  <a:srgbClr val="FFFFFF"/>
                </a:solidFill>
                <a:latin typeface="Montserrat"/>
                <a:cs typeface="Montserrat"/>
              </a:rPr>
              <a:t>March:</a:t>
            </a:r>
            <a:r>
              <a:rPr sz="2000" spc="-30" dirty="0">
                <a:solidFill>
                  <a:srgbClr val="FFFFFF"/>
                </a:solidFill>
                <a:latin typeface="Montserrat"/>
                <a:cs typeface="Montserrat"/>
              </a:rPr>
              <a:t> </a:t>
            </a:r>
            <a:r>
              <a:rPr sz="2000" dirty="0">
                <a:solidFill>
                  <a:srgbClr val="FFFFFF"/>
                </a:solidFill>
                <a:latin typeface="Montserrat"/>
                <a:cs typeface="Montserrat"/>
              </a:rPr>
              <a:t>Deadline</a:t>
            </a:r>
            <a:r>
              <a:rPr sz="2000" spc="-30" dirty="0">
                <a:solidFill>
                  <a:srgbClr val="FFFFFF"/>
                </a:solidFill>
                <a:latin typeface="Montserrat"/>
                <a:cs typeface="Montserrat"/>
              </a:rPr>
              <a:t> </a:t>
            </a:r>
            <a:r>
              <a:rPr sz="2000" dirty="0">
                <a:solidFill>
                  <a:srgbClr val="FFFFFF"/>
                </a:solidFill>
                <a:latin typeface="Montserrat"/>
                <a:cs typeface="Montserrat"/>
              </a:rPr>
              <a:t>for</a:t>
            </a:r>
            <a:r>
              <a:rPr sz="2000" spc="-30" dirty="0">
                <a:solidFill>
                  <a:srgbClr val="FFFFFF"/>
                </a:solidFill>
                <a:latin typeface="Montserrat"/>
                <a:cs typeface="Montserrat"/>
              </a:rPr>
              <a:t> </a:t>
            </a:r>
            <a:r>
              <a:rPr sz="2000" dirty="0">
                <a:solidFill>
                  <a:srgbClr val="FFFFFF"/>
                </a:solidFill>
                <a:latin typeface="Montserrat"/>
                <a:cs typeface="Montserrat"/>
              </a:rPr>
              <a:t>all</a:t>
            </a:r>
            <a:r>
              <a:rPr sz="2000" spc="-30" dirty="0">
                <a:solidFill>
                  <a:srgbClr val="FFFFFF"/>
                </a:solidFill>
                <a:latin typeface="Montserrat"/>
                <a:cs typeface="Montserrat"/>
              </a:rPr>
              <a:t> </a:t>
            </a:r>
            <a:r>
              <a:rPr sz="2000" spc="-10" dirty="0">
                <a:solidFill>
                  <a:srgbClr val="FFFFFF"/>
                </a:solidFill>
                <a:latin typeface="Montserrat"/>
                <a:cs typeface="Montserrat"/>
              </a:rPr>
              <a:t>options </a:t>
            </a:r>
            <a:r>
              <a:rPr sz="2000" dirty="0">
                <a:solidFill>
                  <a:srgbClr val="FFFFFF"/>
                </a:solidFill>
                <a:latin typeface="Montserrat"/>
                <a:cs typeface="Montserrat"/>
              </a:rPr>
              <a:t>forms</a:t>
            </a:r>
            <a:r>
              <a:rPr sz="2000" spc="-30" dirty="0">
                <a:solidFill>
                  <a:srgbClr val="FFFFFF"/>
                </a:solidFill>
                <a:latin typeface="Montserrat"/>
                <a:cs typeface="Montserrat"/>
              </a:rPr>
              <a:t> </a:t>
            </a:r>
            <a:r>
              <a:rPr sz="2000" dirty="0">
                <a:solidFill>
                  <a:srgbClr val="FFFFFF"/>
                </a:solidFill>
                <a:latin typeface="Montserrat"/>
                <a:cs typeface="Montserrat"/>
              </a:rPr>
              <a:t>to</a:t>
            </a:r>
            <a:r>
              <a:rPr sz="2000" spc="-30" dirty="0">
                <a:solidFill>
                  <a:srgbClr val="FFFFFF"/>
                </a:solidFill>
                <a:latin typeface="Montserrat"/>
                <a:cs typeface="Montserrat"/>
              </a:rPr>
              <a:t> </a:t>
            </a:r>
            <a:r>
              <a:rPr sz="2000" dirty="0">
                <a:solidFill>
                  <a:srgbClr val="FFFFFF"/>
                </a:solidFill>
                <a:latin typeface="Montserrat"/>
                <a:cs typeface="Montserrat"/>
              </a:rPr>
              <a:t>be</a:t>
            </a:r>
            <a:r>
              <a:rPr sz="2000" spc="-30" dirty="0">
                <a:solidFill>
                  <a:srgbClr val="FFFFFF"/>
                </a:solidFill>
                <a:latin typeface="Montserrat"/>
                <a:cs typeface="Montserrat"/>
              </a:rPr>
              <a:t> </a:t>
            </a:r>
            <a:r>
              <a:rPr sz="2000" spc="-10" dirty="0">
                <a:solidFill>
                  <a:srgbClr val="FFFFFF"/>
                </a:solidFill>
                <a:latin typeface="Montserrat"/>
                <a:cs typeface="Montserrat"/>
              </a:rPr>
              <a:t>received</a:t>
            </a:r>
            <a:endParaRPr sz="2000" dirty="0">
              <a:latin typeface="Montserrat"/>
              <a:cs typeface="Montserrat"/>
            </a:endParaRPr>
          </a:p>
        </p:txBody>
      </p:sp>
      <p:grpSp>
        <p:nvGrpSpPr>
          <p:cNvPr id="9" name="object 9"/>
          <p:cNvGrpSpPr/>
          <p:nvPr/>
        </p:nvGrpSpPr>
        <p:grpSpPr>
          <a:xfrm>
            <a:off x="628446" y="3884688"/>
            <a:ext cx="6303645" cy="2410460"/>
            <a:chOff x="628446" y="3884688"/>
            <a:chExt cx="6303645" cy="2410460"/>
          </a:xfrm>
        </p:grpSpPr>
        <p:sp>
          <p:nvSpPr>
            <p:cNvPr id="10" name="object 10"/>
            <p:cNvSpPr/>
            <p:nvPr/>
          </p:nvSpPr>
          <p:spPr>
            <a:xfrm>
              <a:off x="2153202" y="5796147"/>
              <a:ext cx="582930" cy="498475"/>
            </a:xfrm>
            <a:custGeom>
              <a:avLst/>
              <a:gdLst/>
              <a:ahLst/>
              <a:cxnLst/>
              <a:rect l="l" t="t" r="r" b="b"/>
              <a:pathLst>
                <a:path w="582930" h="498475">
                  <a:moveTo>
                    <a:pt x="442023" y="498455"/>
                  </a:moveTo>
                  <a:lnTo>
                    <a:pt x="439874" y="498455"/>
                  </a:lnTo>
                  <a:lnTo>
                    <a:pt x="439874" y="427136"/>
                  </a:lnTo>
                  <a:lnTo>
                    <a:pt x="376821" y="417203"/>
                  </a:lnTo>
                  <a:lnTo>
                    <a:pt x="317377" y="404067"/>
                  </a:lnTo>
                  <a:lnTo>
                    <a:pt x="261899" y="387956"/>
                  </a:lnTo>
                  <a:lnTo>
                    <a:pt x="210743" y="369098"/>
                  </a:lnTo>
                  <a:lnTo>
                    <a:pt x="164268" y="347721"/>
                  </a:lnTo>
                  <a:lnTo>
                    <a:pt x="122830" y="324051"/>
                  </a:lnTo>
                  <a:lnTo>
                    <a:pt x="86787" y="298318"/>
                  </a:lnTo>
                  <a:lnTo>
                    <a:pt x="56497" y="270749"/>
                  </a:lnTo>
                  <a:lnTo>
                    <a:pt x="14600" y="211013"/>
                  </a:lnTo>
                  <a:lnTo>
                    <a:pt x="0" y="146667"/>
                  </a:lnTo>
                  <a:lnTo>
                    <a:pt x="0" y="0"/>
                  </a:lnTo>
                  <a:lnTo>
                    <a:pt x="3710" y="32635"/>
                  </a:lnTo>
                  <a:lnTo>
                    <a:pt x="14600" y="64346"/>
                  </a:lnTo>
                  <a:lnTo>
                    <a:pt x="56497" y="124081"/>
                  </a:lnTo>
                  <a:lnTo>
                    <a:pt x="86788" y="151651"/>
                  </a:lnTo>
                  <a:lnTo>
                    <a:pt x="122831" y="177384"/>
                  </a:lnTo>
                  <a:lnTo>
                    <a:pt x="164268" y="201053"/>
                  </a:lnTo>
                  <a:lnTo>
                    <a:pt x="210744" y="222431"/>
                  </a:lnTo>
                  <a:lnTo>
                    <a:pt x="261899" y="241289"/>
                  </a:lnTo>
                  <a:lnTo>
                    <a:pt x="317378" y="257400"/>
                  </a:lnTo>
                  <a:lnTo>
                    <a:pt x="376822" y="270536"/>
                  </a:lnTo>
                  <a:lnTo>
                    <a:pt x="439874" y="280469"/>
                  </a:lnTo>
                  <a:lnTo>
                    <a:pt x="508860" y="280469"/>
                  </a:lnTo>
                  <a:lnTo>
                    <a:pt x="582796" y="359065"/>
                  </a:lnTo>
                  <a:lnTo>
                    <a:pt x="582796" y="366472"/>
                  </a:lnTo>
                  <a:lnTo>
                    <a:pt x="442023" y="498455"/>
                  </a:lnTo>
                  <a:close/>
                </a:path>
                <a:path w="582930" h="498475">
                  <a:moveTo>
                    <a:pt x="508860" y="280469"/>
                  </a:moveTo>
                  <a:lnTo>
                    <a:pt x="439874" y="280469"/>
                  </a:lnTo>
                  <a:lnTo>
                    <a:pt x="439874" y="207135"/>
                  </a:lnTo>
                  <a:lnTo>
                    <a:pt x="508860" y="280469"/>
                  </a:lnTo>
                  <a:close/>
                </a:path>
              </a:pathLst>
            </a:custGeom>
            <a:solidFill>
              <a:srgbClr val="AFABAB"/>
            </a:solidFill>
          </p:spPr>
          <p:txBody>
            <a:bodyPr wrap="square" lIns="0" tIns="0" rIns="0" bIns="0" rtlCol="0"/>
            <a:lstStyle/>
            <a:p>
              <a:endParaRPr/>
            </a:p>
          </p:txBody>
        </p:sp>
        <p:sp>
          <p:nvSpPr>
            <p:cNvPr id="11" name="object 11"/>
            <p:cNvSpPr/>
            <p:nvPr/>
          </p:nvSpPr>
          <p:spPr>
            <a:xfrm>
              <a:off x="2153248" y="5506538"/>
              <a:ext cx="582930" cy="363220"/>
            </a:xfrm>
            <a:custGeom>
              <a:avLst/>
              <a:gdLst/>
              <a:ahLst/>
              <a:cxnLst/>
              <a:rect l="l" t="t" r="r" b="b"/>
              <a:pathLst>
                <a:path w="582930" h="363220">
                  <a:moveTo>
                    <a:pt x="19059" y="362947"/>
                  </a:moveTo>
                  <a:lnTo>
                    <a:pt x="5561" y="329772"/>
                  </a:lnTo>
                  <a:lnTo>
                    <a:pt x="0" y="296755"/>
                  </a:lnTo>
                  <a:lnTo>
                    <a:pt x="2061" y="264160"/>
                  </a:lnTo>
                  <a:lnTo>
                    <a:pt x="27796" y="201299"/>
                  </a:lnTo>
                  <a:lnTo>
                    <a:pt x="80251" y="143312"/>
                  </a:lnTo>
                  <a:lnTo>
                    <a:pt x="115713" y="116809"/>
                  </a:lnTo>
                  <a:lnTo>
                    <a:pt x="156911" y="92321"/>
                  </a:lnTo>
                  <a:lnTo>
                    <a:pt x="203533" y="70112"/>
                  </a:lnTo>
                  <a:lnTo>
                    <a:pt x="255262" y="50448"/>
                  </a:lnTo>
                  <a:lnTo>
                    <a:pt x="311786" y="33594"/>
                  </a:lnTo>
                  <a:lnTo>
                    <a:pt x="372790" y="19815"/>
                  </a:lnTo>
                  <a:lnTo>
                    <a:pt x="437959" y="9378"/>
                  </a:lnTo>
                  <a:lnTo>
                    <a:pt x="511586" y="2310"/>
                  </a:lnTo>
                  <a:lnTo>
                    <a:pt x="582750" y="0"/>
                  </a:lnTo>
                  <a:lnTo>
                    <a:pt x="582750" y="146704"/>
                  </a:lnTo>
                  <a:lnTo>
                    <a:pt x="525541" y="148165"/>
                  </a:lnTo>
                  <a:lnTo>
                    <a:pt x="466200" y="152739"/>
                  </a:lnTo>
                  <a:lnTo>
                    <a:pt x="408772" y="160193"/>
                  </a:lnTo>
                  <a:lnTo>
                    <a:pt x="353618" y="170391"/>
                  </a:lnTo>
                  <a:lnTo>
                    <a:pt x="301099" y="183195"/>
                  </a:lnTo>
                  <a:lnTo>
                    <a:pt x="251575" y="198467"/>
                  </a:lnTo>
                  <a:lnTo>
                    <a:pt x="205407" y="216071"/>
                  </a:lnTo>
                  <a:lnTo>
                    <a:pt x="162955" y="235868"/>
                  </a:lnTo>
                  <a:lnTo>
                    <a:pt x="124580" y="257722"/>
                  </a:lnTo>
                  <a:lnTo>
                    <a:pt x="90642" y="281494"/>
                  </a:lnTo>
                  <a:lnTo>
                    <a:pt x="61502" y="307047"/>
                  </a:lnTo>
                  <a:lnTo>
                    <a:pt x="37521" y="334244"/>
                  </a:lnTo>
                  <a:lnTo>
                    <a:pt x="19059" y="362947"/>
                  </a:lnTo>
                  <a:close/>
                </a:path>
              </a:pathLst>
            </a:custGeom>
            <a:solidFill>
              <a:srgbClr val="8D8989"/>
            </a:solidFill>
          </p:spPr>
          <p:txBody>
            <a:bodyPr wrap="square" lIns="0" tIns="0" rIns="0" bIns="0" rtlCol="0"/>
            <a:lstStyle/>
            <a:p>
              <a:endParaRPr/>
            </a:p>
          </p:txBody>
        </p:sp>
        <p:sp>
          <p:nvSpPr>
            <p:cNvPr id="12" name="object 12"/>
            <p:cNvSpPr/>
            <p:nvPr/>
          </p:nvSpPr>
          <p:spPr>
            <a:xfrm>
              <a:off x="628446" y="3884688"/>
              <a:ext cx="6303645" cy="1764030"/>
            </a:xfrm>
            <a:custGeom>
              <a:avLst/>
              <a:gdLst/>
              <a:ahLst/>
              <a:cxnLst/>
              <a:rect l="l" t="t" r="r" b="b"/>
              <a:pathLst>
                <a:path w="6303645" h="1764029">
                  <a:moveTo>
                    <a:pt x="6303111" y="0"/>
                  </a:moveTo>
                  <a:lnTo>
                    <a:pt x="0" y="0"/>
                  </a:lnTo>
                  <a:lnTo>
                    <a:pt x="0" y="1764004"/>
                  </a:lnTo>
                  <a:lnTo>
                    <a:pt x="6303111" y="1764004"/>
                  </a:lnTo>
                  <a:lnTo>
                    <a:pt x="6303111" y="0"/>
                  </a:lnTo>
                  <a:close/>
                </a:path>
              </a:pathLst>
            </a:custGeom>
            <a:solidFill>
              <a:srgbClr val="25408F"/>
            </a:solidFill>
          </p:spPr>
          <p:txBody>
            <a:bodyPr wrap="square" lIns="0" tIns="0" rIns="0" bIns="0" rtlCol="0"/>
            <a:lstStyle/>
            <a:p>
              <a:endParaRPr/>
            </a:p>
          </p:txBody>
        </p:sp>
      </p:grpSp>
      <p:sp>
        <p:nvSpPr>
          <p:cNvPr id="13" name="object 13"/>
          <p:cNvSpPr txBox="1"/>
          <p:nvPr/>
        </p:nvSpPr>
        <p:spPr>
          <a:xfrm>
            <a:off x="815860" y="4165722"/>
            <a:ext cx="5928360" cy="1551707"/>
          </a:xfrm>
          <a:prstGeom prst="rect">
            <a:avLst/>
          </a:prstGeom>
        </p:spPr>
        <p:txBody>
          <a:bodyPr vert="horz" wrap="square" lIns="0" tIns="12700" rIns="0" bIns="0" rtlCol="0">
            <a:spAutoFit/>
          </a:bodyPr>
          <a:lstStyle/>
          <a:p>
            <a:pPr marL="12065" marR="5080" algn="ctr">
              <a:lnSpc>
                <a:spcPct val="100000"/>
              </a:lnSpc>
              <a:spcBef>
                <a:spcPts val="100"/>
              </a:spcBef>
            </a:pPr>
            <a:r>
              <a:rPr sz="2000" dirty="0">
                <a:solidFill>
                  <a:srgbClr val="FFFFFF"/>
                </a:solidFill>
                <a:latin typeface="Montserrat"/>
                <a:cs typeface="Montserrat"/>
              </a:rPr>
              <a:t>Monday</a:t>
            </a:r>
            <a:r>
              <a:rPr sz="2000" spc="-30" dirty="0">
                <a:solidFill>
                  <a:srgbClr val="FFFFFF"/>
                </a:solidFill>
                <a:latin typeface="Montserrat"/>
                <a:cs typeface="Montserrat"/>
              </a:rPr>
              <a:t> </a:t>
            </a:r>
            <a:r>
              <a:rPr lang="en-US" sz="2000" spc="-30" dirty="0">
                <a:solidFill>
                  <a:srgbClr val="FFFFFF"/>
                </a:solidFill>
                <a:latin typeface="Montserrat"/>
                <a:cs typeface="Montserrat"/>
              </a:rPr>
              <a:t>24</a:t>
            </a:r>
            <a:r>
              <a:rPr sz="2000" dirty="0">
                <a:solidFill>
                  <a:srgbClr val="FFFFFF"/>
                </a:solidFill>
                <a:latin typeface="Montserrat"/>
                <a:cs typeface="Montserrat"/>
              </a:rPr>
              <a:t>th</a:t>
            </a:r>
            <a:r>
              <a:rPr sz="2000" spc="-25" dirty="0">
                <a:solidFill>
                  <a:srgbClr val="FFFFFF"/>
                </a:solidFill>
                <a:latin typeface="Montserrat"/>
                <a:cs typeface="Montserrat"/>
              </a:rPr>
              <a:t> </a:t>
            </a:r>
            <a:r>
              <a:rPr sz="2000" dirty="0">
                <a:solidFill>
                  <a:srgbClr val="FFFFFF"/>
                </a:solidFill>
                <a:latin typeface="Montserrat"/>
                <a:cs typeface="Montserrat"/>
              </a:rPr>
              <a:t>March:</a:t>
            </a:r>
            <a:r>
              <a:rPr sz="2000" spc="-25" dirty="0">
                <a:solidFill>
                  <a:srgbClr val="FFFFFF"/>
                </a:solidFill>
                <a:latin typeface="Montserrat"/>
                <a:cs typeface="Montserrat"/>
              </a:rPr>
              <a:t> </a:t>
            </a:r>
            <a:r>
              <a:rPr sz="2000" dirty="0">
                <a:solidFill>
                  <a:srgbClr val="FFFFFF"/>
                </a:solidFill>
                <a:latin typeface="Montserrat"/>
                <a:cs typeface="Montserrat"/>
              </a:rPr>
              <a:t>Forms</a:t>
            </a:r>
            <a:r>
              <a:rPr sz="2000" spc="-25" dirty="0">
                <a:solidFill>
                  <a:srgbClr val="FFFFFF"/>
                </a:solidFill>
                <a:latin typeface="Montserrat"/>
                <a:cs typeface="Montserrat"/>
              </a:rPr>
              <a:t> </a:t>
            </a:r>
            <a:r>
              <a:rPr sz="2000" dirty="0">
                <a:solidFill>
                  <a:srgbClr val="FFFFFF"/>
                </a:solidFill>
                <a:latin typeface="Montserrat"/>
                <a:cs typeface="Montserrat"/>
              </a:rPr>
              <a:t>can</a:t>
            </a:r>
            <a:r>
              <a:rPr sz="2000" spc="-25" dirty="0">
                <a:solidFill>
                  <a:srgbClr val="FFFFFF"/>
                </a:solidFill>
                <a:latin typeface="Montserrat"/>
                <a:cs typeface="Montserrat"/>
              </a:rPr>
              <a:t> </a:t>
            </a:r>
            <a:r>
              <a:rPr sz="2000" dirty="0">
                <a:solidFill>
                  <a:srgbClr val="FFFFFF"/>
                </a:solidFill>
                <a:latin typeface="Montserrat"/>
                <a:cs typeface="Montserrat"/>
              </a:rPr>
              <a:t>be</a:t>
            </a:r>
            <a:r>
              <a:rPr sz="2000" spc="-25" dirty="0">
                <a:solidFill>
                  <a:srgbClr val="FFFFFF"/>
                </a:solidFill>
                <a:latin typeface="Montserrat"/>
                <a:cs typeface="Montserrat"/>
              </a:rPr>
              <a:t> </a:t>
            </a:r>
            <a:r>
              <a:rPr sz="2000" dirty="0">
                <a:solidFill>
                  <a:srgbClr val="FFFFFF"/>
                </a:solidFill>
                <a:latin typeface="Montserrat"/>
                <a:cs typeface="Montserrat"/>
              </a:rPr>
              <a:t>handed</a:t>
            </a:r>
            <a:r>
              <a:rPr sz="2000" spc="-25" dirty="0">
                <a:solidFill>
                  <a:srgbClr val="FFFFFF"/>
                </a:solidFill>
                <a:latin typeface="Montserrat"/>
                <a:cs typeface="Montserrat"/>
              </a:rPr>
              <a:t> </a:t>
            </a:r>
            <a:r>
              <a:rPr sz="2000" spc="-20" dirty="0">
                <a:solidFill>
                  <a:srgbClr val="FFFFFF"/>
                </a:solidFill>
                <a:latin typeface="Montserrat"/>
                <a:cs typeface="Montserrat"/>
              </a:rPr>
              <a:t>into </a:t>
            </a:r>
            <a:r>
              <a:rPr sz="2000" dirty="0">
                <a:solidFill>
                  <a:srgbClr val="FFFFFF"/>
                </a:solidFill>
                <a:latin typeface="Montserrat"/>
                <a:cs typeface="Montserrat"/>
              </a:rPr>
              <a:t>student</a:t>
            </a:r>
            <a:r>
              <a:rPr sz="2000" spc="-30" dirty="0">
                <a:solidFill>
                  <a:srgbClr val="FFFFFF"/>
                </a:solidFill>
                <a:latin typeface="Montserrat"/>
                <a:cs typeface="Montserrat"/>
              </a:rPr>
              <a:t> </a:t>
            </a:r>
            <a:r>
              <a:rPr sz="2000" dirty="0">
                <a:solidFill>
                  <a:srgbClr val="FFFFFF"/>
                </a:solidFill>
                <a:latin typeface="Montserrat"/>
                <a:cs typeface="Montserrat"/>
              </a:rPr>
              <a:t>reception</a:t>
            </a:r>
            <a:r>
              <a:rPr sz="2000" spc="-30" dirty="0">
                <a:solidFill>
                  <a:srgbClr val="FFFFFF"/>
                </a:solidFill>
                <a:latin typeface="Montserrat"/>
                <a:cs typeface="Montserrat"/>
              </a:rPr>
              <a:t> </a:t>
            </a:r>
            <a:r>
              <a:rPr sz="2000" dirty="0">
                <a:solidFill>
                  <a:srgbClr val="FFFFFF"/>
                </a:solidFill>
                <a:latin typeface="Montserrat"/>
                <a:cs typeface="Montserrat"/>
              </a:rPr>
              <a:t>(they</a:t>
            </a:r>
            <a:r>
              <a:rPr sz="2000" spc="-30" dirty="0">
                <a:solidFill>
                  <a:srgbClr val="FFFFFF"/>
                </a:solidFill>
                <a:latin typeface="Montserrat"/>
                <a:cs typeface="Montserrat"/>
              </a:rPr>
              <a:t> </a:t>
            </a:r>
            <a:r>
              <a:rPr sz="2000" dirty="0">
                <a:solidFill>
                  <a:srgbClr val="FFFFFF"/>
                </a:solidFill>
                <a:latin typeface="Montserrat"/>
                <a:cs typeface="Montserrat"/>
              </a:rPr>
              <a:t>will</a:t>
            </a:r>
            <a:r>
              <a:rPr sz="2000" spc="-30" dirty="0">
                <a:solidFill>
                  <a:srgbClr val="FFFFFF"/>
                </a:solidFill>
                <a:latin typeface="Montserrat"/>
                <a:cs typeface="Montserrat"/>
              </a:rPr>
              <a:t> </a:t>
            </a:r>
            <a:r>
              <a:rPr sz="2000" dirty="0">
                <a:solidFill>
                  <a:srgbClr val="FFFFFF"/>
                </a:solidFill>
                <a:latin typeface="Montserrat"/>
                <a:cs typeface="Montserrat"/>
              </a:rPr>
              <a:t>not</a:t>
            </a:r>
            <a:r>
              <a:rPr sz="2000" spc="-30" dirty="0">
                <a:solidFill>
                  <a:srgbClr val="FFFFFF"/>
                </a:solidFill>
                <a:latin typeface="Montserrat"/>
                <a:cs typeface="Montserrat"/>
              </a:rPr>
              <a:t> </a:t>
            </a:r>
            <a:r>
              <a:rPr sz="2000" dirty="0">
                <a:solidFill>
                  <a:srgbClr val="FFFFFF"/>
                </a:solidFill>
                <a:latin typeface="Montserrat"/>
                <a:cs typeface="Montserrat"/>
              </a:rPr>
              <a:t>be</a:t>
            </a:r>
            <a:r>
              <a:rPr sz="2000" spc="-30" dirty="0">
                <a:solidFill>
                  <a:srgbClr val="FFFFFF"/>
                </a:solidFill>
                <a:latin typeface="Montserrat"/>
                <a:cs typeface="Montserrat"/>
              </a:rPr>
              <a:t> </a:t>
            </a:r>
            <a:r>
              <a:rPr sz="2000" spc="-10" dirty="0">
                <a:solidFill>
                  <a:srgbClr val="FFFFFF"/>
                </a:solidFill>
                <a:latin typeface="Montserrat"/>
                <a:cs typeface="Montserrat"/>
              </a:rPr>
              <a:t>collected </a:t>
            </a:r>
            <a:r>
              <a:rPr sz="2000" dirty="0">
                <a:solidFill>
                  <a:srgbClr val="FFFFFF"/>
                </a:solidFill>
                <a:latin typeface="Montserrat"/>
                <a:cs typeface="Montserrat"/>
              </a:rPr>
              <a:t>prior</a:t>
            </a:r>
            <a:r>
              <a:rPr sz="2000" spc="-30" dirty="0">
                <a:solidFill>
                  <a:srgbClr val="FFFFFF"/>
                </a:solidFill>
                <a:latin typeface="Montserrat"/>
                <a:cs typeface="Montserrat"/>
              </a:rPr>
              <a:t> </a:t>
            </a:r>
            <a:r>
              <a:rPr sz="2000" dirty="0">
                <a:solidFill>
                  <a:srgbClr val="FFFFFF"/>
                </a:solidFill>
                <a:latin typeface="Montserrat"/>
                <a:cs typeface="Montserrat"/>
              </a:rPr>
              <a:t>to</a:t>
            </a:r>
            <a:r>
              <a:rPr sz="2000" spc="-30" dirty="0">
                <a:solidFill>
                  <a:srgbClr val="FFFFFF"/>
                </a:solidFill>
                <a:latin typeface="Montserrat"/>
                <a:cs typeface="Montserrat"/>
              </a:rPr>
              <a:t> </a:t>
            </a:r>
            <a:r>
              <a:rPr sz="2000" dirty="0">
                <a:solidFill>
                  <a:srgbClr val="FFFFFF"/>
                </a:solidFill>
                <a:latin typeface="Montserrat"/>
                <a:cs typeface="Montserrat"/>
              </a:rPr>
              <a:t>this</a:t>
            </a:r>
            <a:r>
              <a:rPr sz="2000" spc="-25" dirty="0">
                <a:solidFill>
                  <a:srgbClr val="FFFFFF"/>
                </a:solidFill>
                <a:latin typeface="Montserrat"/>
                <a:cs typeface="Montserrat"/>
              </a:rPr>
              <a:t> </a:t>
            </a:r>
            <a:r>
              <a:rPr sz="2000" dirty="0">
                <a:solidFill>
                  <a:srgbClr val="FFFFFF"/>
                </a:solidFill>
                <a:latin typeface="Montserrat"/>
                <a:cs typeface="Montserrat"/>
              </a:rPr>
              <a:t>date</a:t>
            </a:r>
            <a:r>
              <a:rPr sz="2000" spc="-30" dirty="0">
                <a:solidFill>
                  <a:srgbClr val="FFFFFF"/>
                </a:solidFill>
                <a:latin typeface="Montserrat"/>
                <a:cs typeface="Montserrat"/>
              </a:rPr>
              <a:t> </a:t>
            </a:r>
            <a:r>
              <a:rPr sz="2000" dirty="0">
                <a:solidFill>
                  <a:srgbClr val="FFFFFF"/>
                </a:solidFill>
                <a:latin typeface="Montserrat"/>
                <a:cs typeface="Montserrat"/>
              </a:rPr>
              <a:t>to</a:t>
            </a:r>
            <a:r>
              <a:rPr sz="2000" spc="-25" dirty="0">
                <a:solidFill>
                  <a:srgbClr val="FFFFFF"/>
                </a:solidFill>
                <a:latin typeface="Montserrat"/>
                <a:cs typeface="Montserrat"/>
              </a:rPr>
              <a:t> </a:t>
            </a:r>
            <a:r>
              <a:rPr sz="2000" dirty="0">
                <a:solidFill>
                  <a:srgbClr val="FFFFFF"/>
                </a:solidFill>
                <a:latin typeface="Montserrat"/>
                <a:cs typeface="Montserrat"/>
              </a:rPr>
              <a:t>ensure</a:t>
            </a:r>
            <a:r>
              <a:rPr sz="2000" spc="-30" dirty="0">
                <a:solidFill>
                  <a:srgbClr val="FFFFFF"/>
                </a:solidFill>
                <a:latin typeface="Montserrat"/>
                <a:cs typeface="Montserrat"/>
              </a:rPr>
              <a:t> </a:t>
            </a:r>
            <a:r>
              <a:rPr sz="2000" dirty="0">
                <a:solidFill>
                  <a:srgbClr val="FFFFFF"/>
                </a:solidFill>
                <a:latin typeface="Montserrat"/>
                <a:cs typeface="Montserrat"/>
              </a:rPr>
              <a:t>that</a:t>
            </a:r>
            <a:r>
              <a:rPr sz="2000" spc="-25" dirty="0">
                <a:solidFill>
                  <a:srgbClr val="FFFFFF"/>
                </a:solidFill>
                <a:latin typeface="Montserrat"/>
                <a:cs typeface="Montserrat"/>
              </a:rPr>
              <a:t> </a:t>
            </a:r>
            <a:r>
              <a:rPr sz="2000" dirty="0">
                <a:solidFill>
                  <a:srgbClr val="FFFFFF"/>
                </a:solidFill>
                <a:latin typeface="Montserrat"/>
                <a:cs typeface="Montserrat"/>
              </a:rPr>
              <a:t>the</a:t>
            </a:r>
            <a:r>
              <a:rPr sz="2000" spc="-30" dirty="0">
                <a:solidFill>
                  <a:srgbClr val="FFFFFF"/>
                </a:solidFill>
                <a:latin typeface="Montserrat"/>
                <a:cs typeface="Montserrat"/>
              </a:rPr>
              <a:t> </a:t>
            </a:r>
            <a:r>
              <a:rPr sz="2000" spc="-10" dirty="0">
                <a:solidFill>
                  <a:srgbClr val="FFFFFF"/>
                </a:solidFill>
                <a:latin typeface="Montserrat"/>
                <a:cs typeface="Montserrat"/>
              </a:rPr>
              <a:t>options </a:t>
            </a:r>
            <a:r>
              <a:rPr sz="2000" dirty="0">
                <a:solidFill>
                  <a:srgbClr val="FFFFFF"/>
                </a:solidFill>
                <a:latin typeface="Montserrat"/>
                <a:cs typeface="Montserrat"/>
              </a:rPr>
              <a:t>programme</a:t>
            </a:r>
            <a:r>
              <a:rPr sz="2000" spc="-45" dirty="0">
                <a:solidFill>
                  <a:srgbClr val="FFFFFF"/>
                </a:solidFill>
                <a:latin typeface="Montserrat"/>
                <a:cs typeface="Montserrat"/>
              </a:rPr>
              <a:t> </a:t>
            </a:r>
            <a:r>
              <a:rPr sz="2000" dirty="0">
                <a:solidFill>
                  <a:srgbClr val="FFFFFF"/>
                </a:solidFill>
                <a:latin typeface="Montserrat"/>
                <a:cs typeface="Montserrat"/>
              </a:rPr>
              <a:t>has</a:t>
            </a:r>
            <a:r>
              <a:rPr sz="2000" spc="-45" dirty="0">
                <a:solidFill>
                  <a:srgbClr val="FFFFFF"/>
                </a:solidFill>
                <a:latin typeface="Montserrat"/>
                <a:cs typeface="Montserrat"/>
              </a:rPr>
              <a:t> </a:t>
            </a:r>
            <a:r>
              <a:rPr sz="2000" dirty="0">
                <a:solidFill>
                  <a:srgbClr val="FFFFFF"/>
                </a:solidFill>
                <a:latin typeface="Montserrat"/>
                <a:cs typeface="Montserrat"/>
              </a:rPr>
              <a:t>been</a:t>
            </a:r>
            <a:r>
              <a:rPr sz="2000" spc="-45" dirty="0">
                <a:solidFill>
                  <a:srgbClr val="FFFFFF"/>
                </a:solidFill>
                <a:latin typeface="Montserrat"/>
                <a:cs typeface="Montserrat"/>
              </a:rPr>
              <a:t> </a:t>
            </a:r>
            <a:r>
              <a:rPr sz="2000" dirty="0">
                <a:solidFill>
                  <a:srgbClr val="FFFFFF"/>
                </a:solidFill>
                <a:latin typeface="Montserrat"/>
                <a:cs typeface="Montserrat"/>
              </a:rPr>
              <a:t>completed</a:t>
            </a:r>
            <a:r>
              <a:rPr sz="2000" spc="-45" dirty="0">
                <a:solidFill>
                  <a:srgbClr val="FFFFFF"/>
                </a:solidFill>
                <a:latin typeface="Montserrat"/>
                <a:cs typeface="Montserrat"/>
              </a:rPr>
              <a:t> </a:t>
            </a:r>
            <a:r>
              <a:rPr sz="2000" spc="-10" dirty="0">
                <a:solidFill>
                  <a:srgbClr val="FFFFFF"/>
                </a:solidFill>
                <a:latin typeface="Montserrat"/>
                <a:cs typeface="Montserrat"/>
              </a:rPr>
              <a:t>beforehand)</a:t>
            </a:r>
            <a:endParaRPr sz="2000" dirty="0">
              <a:latin typeface="Montserrat"/>
              <a:cs typeface="Montserrat"/>
            </a:endParaRPr>
          </a:p>
        </p:txBody>
      </p:sp>
      <p:grpSp>
        <p:nvGrpSpPr>
          <p:cNvPr id="14" name="object 14"/>
          <p:cNvGrpSpPr/>
          <p:nvPr/>
        </p:nvGrpSpPr>
        <p:grpSpPr>
          <a:xfrm>
            <a:off x="628446" y="2060600"/>
            <a:ext cx="6303645" cy="2048510"/>
            <a:chOff x="628446" y="2060600"/>
            <a:chExt cx="6303645" cy="2048510"/>
          </a:xfrm>
        </p:grpSpPr>
        <p:sp>
          <p:nvSpPr>
            <p:cNvPr id="15" name="object 15"/>
            <p:cNvSpPr/>
            <p:nvPr/>
          </p:nvSpPr>
          <p:spPr>
            <a:xfrm>
              <a:off x="4327080" y="3610096"/>
              <a:ext cx="582930" cy="498475"/>
            </a:xfrm>
            <a:custGeom>
              <a:avLst/>
              <a:gdLst/>
              <a:ahLst/>
              <a:cxnLst/>
              <a:rect l="l" t="t" r="r" b="b"/>
              <a:pathLst>
                <a:path w="582929" h="498475">
                  <a:moveTo>
                    <a:pt x="140776" y="498454"/>
                  </a:moveTo>
                  <a:lnTo>
                    <a:pt x="142926" y="498454"/>
                  </a:lnTo>
                  <a:lnTo>
                    <a:pt x="142926" y="427136"/>
                  </a:lnTo>
                  <a:lnTo>
                    <a:pt x="205978" y="417203"/>
                  </a:lnTo>
                  <a:lnTo>
                    <a:pt x="265423" y="404067"/>
                  </a:lnTo>
                  <a:lnTo>
                    <a:pt x="320901" y="387956"/>
                  </a:lnTo>
                  <a:lnTo>
                    <a:pt x="372056" y="369098"/>
                  </a:lnTo>
                  <a:lnTo>
                    <a:pt x="418532" y="347721"/>
                  </a:lnTo>
                  <a:lnTo>
                    <a:pt x="459969" y="324051"/>
                  </a:lnTo>
                  <a:lnTo>
                    <a:pt x="496012" y="298318"/>
                  </a:lnTo>
                  <a:lnTo>
                    <a:pt x="526303" y="270749"/>
                  </a:lnTo>
                  <a:lnTo>
                    <a:pt x="568200" y="211013"/>
                  </a:lnTo>
                  <a:lnTo>
                    <a:pt x="582800" y="146667"/>
                  </a:lnTo>
                  <a:lnTo>
                    <a:pt x="582800" y="0"/>
                  </a:lnTo>
                  <a:lnTo>
                    <a:pt x="579090" y="32635"/>
                  </a:lnTo>
                  <a:lnTo>
                    <a:pt x="568199" y="64346"/>
                  </a:lnTo>
                  <a:lnTo>
                    <a:pt x="526303" y="124081"/>
                  </a:lnTo>
                  <a:lnTo>
                    <a:pt x="496012" y="151651"/>
                  </a:lnTo>
                  <a:lnTo>
                    <a:pt x="459969" y="177384"/>
                  </a:lnTo>
                  <a:lnTo>
                    <a:pt x="418531" y="201053"/>
                  </a:lnTo>
                  <a:lnTo>
                    <a:pt x="372056" y="222431"/>
                  </a:lnTo>
                  <a:lnTo>
                    <a:pt x="320901" y="241289"/>
                  </a:lnTo>
                  <a:lnTo>
                    <a:pt x="265422" y="257400"/>
                  </a:lnTo>
                  <a:lnTo>
                    <a:pt x="205978" y="270536"/>
                  </a:lnTo>
                  <a:lnTo>
                    <a:pt x="142926" y="280469"/>
                  </a:lnTo>
                  <a:lnTo>
                    <a:pt x="73940" y="280469"/>
                  </a:lnTo>
                  <a:lnTo>
                    <a:pt x="0" y="359069"/>
                  </a:lnTo>
                  <a:lnTo>
                    <a:pt x="0" y="366468"/>
                  </a:lnTo>
                  <a:lnTo>
                    <a:pt x="140776" y="498454"/>
                  </a:lnTo>
                  <a:close/>
                </a:path>
                <a:path w="582929" h="498475">
                  <a:moveTo>
                    <a:pt x="73940" y="280469"/>
                  </a:moveTo>
                  <a:lnTo>
                    <a:pt x="142926" y="280469"/>
                  </a:lnTo>
                  <a:lnTo>
                    <a:pt x="142926" y="207135"/>
                  </a:lnTo>
                  <a:lnTo>
                    <a:pt x="73940" y="280469"/>
                  </a:lnTo>
                  <a:close/>
                </a:path>
              </a:pathLst>
            </a:custGeom>
            <a:solidFill>
              <a:srgbClr val="AFABAB"/>
            </a:solidFill>
          </p:spPr>
          <p:txBody>
            <a:bodyPr wrap="square" lIns="0" tIns="0" rIns="0" bIns="0" rtlCol="0"/>
            <a:lstStyle/>
            <a:p>
              <a:endParaRPr/>
            </a:p>
          </p:txBody>
        </p:sp>
        <p:sp>
          <p:nvSpPr>
            <p:cNvPr id="16" name="object 16"/>
            <p:cNvSpPr/>
            <p:nvPr/>
          </p:nvSpPr>
          <p:spPr>
            <a:xfrm>
              <a:off x="4327080" y="3320488"/>
              <a:ext cx="582930" cy="363220"/>
            </a:xfrm>
            <a:custGeom>
              <a:avLst/>
              <a:gdLst/>
              <a:ahLst/>
              <a:cxnLst/>
              <a:rect l="l" t="t" r="r" b="b"/>
              <a:pathLst>
                <a:path w="582929" h="363220">
                  <a:moveTo>
                    <a:pt x="563694" y="362947"/>
                  </a:moveTo>
                  <a:lnTo>
                    <a:pt x="577193" y="329772"/>
                  </a:lnTo>
                  <a:lnTo>
                    <a:pt x="582754" y="296755"/>
                  </a:lnTo>
                  <a:lnTo>
                    <a:pt x="580692" y="264160"/>
                  </a:lnTo>
                  <a:lnTo>
                    <a:pt x="554957" y="201299"/>
                  </a:lnTo>
                  <a:lnTo>
                    <a:pt x="502502" y="143312"/>
                  </a:lnTo>
                  <a:lnTo>
                    <a:pt x="467041" y="116809"/>
                  </a:lnTo>
                  <a:lnTo>
                    <a:pt x="425842" y="92321"/>
                  </a:lnTo>
                  <a:lnTo>
                    <a:pt x="379220" y="70112"/>
                  </a:lnTo>
                  <a:lnTo>
                    <a:pt x="327491" y="50448"/>
                  </a:lnTo>
                  <a:lnTo>
                    <a:pt x="270967" y="33594"/>
                  </a:lnTo>
                  <a:lnTo>
                    <a:pt x="209963" y="19816"/>
                  </a:lnTo>
                  <a:lnTo>
                    <a:pt x="144794" y="9378"/>
                  </a:lnTo>
                  <a:lnTo>
                    <a:pt x="71168" y="2310"/>
                  </a:lnTo>
                  <a:lnTo>
                    <a:pt x="0" y="0"/>
                  </a:lnTo>
                  <a:lnTo>
                    <a:pt x="0" y="146704"/>
                  </a:lnTo>
                  <a:lnTo>
                    <a:pt x="57212" y="148165"/>
                  </a:lnTo>
                  <a:lnTo>
                    <a:pt x="116554" y="152739"/>
                  </a:lnTo>
                  <a:lnTo>
                    <a:pt x="173982" y="160193"/>
                  </a:lnTo>
                  <a:lnTo>
                    <a:pt x="229135" y="170391"/>
                  </a:lnTo>
                  <a:lnTo>
                    <a:pt x="281655" y="183195"/>
                  </a:lnTo>
                  <a:lnTo>
                    <a:pt x="331178" y="198468"/>
                  </a:lnTo>
                  <a:lnTo>
                    <a:pt x="377347" y="216071"/>
                  </a:lnTo>
                  <a:lnTo>
                    <a:pt x="419798" y="235868"/>
                  </a:lnTo>
                  <a:lnTo>
                    <a:pt x="458173" y="257722"/>
                  </a:lnTo>
                  <a:lnTo>
                    <a:pt x="492111" y="281494"/>
                  </a:lnTo>
                  <a:lnTo>
                    <a:pt x="521251" y="307047"/>
                  </a:lnTo>
                  <a:lnTo>
                    <a:pt x="545232" y="334244"/>
                  </a:lnTo>
                  <a:lnTo>
                    <a:pt x="563694" y="362947"/>
                  </a:lnTo>
                  <a:close/>
                </a:path>
              </a:pathLst>
            </a:custGeom>
            <a:solidFill>
              <a:srgbClr val="8D8989"/>
            </a:solidFill>
          </p:spPr>
          <p:txBody>
            <a:bodyPr wrap="square" lIns="0" tIns="0" rIns="0" bIns="0" rtlCol="0"/>
            <a:lstStyle/>
            <a:p>
              <a:endParaRPr/>
            </a:p>
          </p:txBody>
        </p:sp>
        <p:sp>
          <p:nvSpPr>
            <p:cNvPr id="17" name="object 17"/>
            <p:cNvSpPr/>
            <p:nvPr/>
          </p:nvSpPr>
          <p:spPr>
            <a:xfrm>
              <a:off x="628446" y="2060600"/>
              <a:ext cx="6303645" cy="1443990"/>
            </a:xfrm>
            <a:custGeom>
              <a:avLst/>
              <a:gdLst/>
              <a:ahLst/>
              <a:cxnLst/>
              <a:rect l="l" t="t" r="r" b="b"/>
              <a:pathLst>
                <a:path w="6303645" h="1443989">
                  <a:moveTo>
                    <a:pt x="6303111" y="0"/>
                  </a:moveTo>
                  <a:lnTo>
                    <a:pt x="0" y="0"/>
                  </a:lnTo>
                  <a:lnTo>
                    <a:pt x="0" y="1443748"/>
                  </a:lnTo>
                  <a:lnTo>
                    <a:pt x="6303111" y="1443748"/>
                  </a:lnTo>
                  <a:lnTo>
                    <a:pt x="6303111" y="0"/>
                  </a:lnTo>
                  <a:close/>
                </a:path>
              </a:pathLst>
            </a:custGeom>
            <a:solidFill>
              <a:srgbClr val="25408F"/>
            </a:solidFill>
          </p:spPr>
          <p:txBody>
            <a:bodyPr wrap="square" lIns="0" tIns="0" rIns="0" bIns="0" rtlCol="0"/>
            <a:lstStyle/>
            <a:p>
              <a:endParaRPr/>
            </a:p>
          </p:txBody>
        </p:sp>
      </p:grpSp>
      <p:sp>
        <p:nvSpPr>
          <p:cNvPr id="18" name="object 18"/>
          <p:cNvSpPr txBox="1"/>
          <p:nvPr/>
        </p:nvSpPr>
        <p:spPr>
          <a:xfrm>
            <a:off x="3039831" y="220950"/>
            <a:ext cx="1480820" cy="375920"/>
          </a:xfrm>
          <a:prstGeom prst="rect">
            <a:avLst/>
          </a:prstGeom>
        </p:spPr>
        <p:txBody>
          <a:bodyPr vert="horz" wrap="square" lIns="0" tIns="12700" rIns="0" bIns="0" rtlCol="0">
            <a:spAutoFit/>
          </a:bodyPr>
          <a:lstStyle/>
          <a:p>
            <a:pPr marL="12700">
              <a:lnSpc>
                <a:spcPct val="100000"/>
              </a:lnSpc>
              <a:spcBef>
                <a:spcPts val="100"/>
              </a:spcBef>
            </a:pPr>
            <a:r>
              <a:rPr sz="2300" dirty="0">
                <a:solidFill>
                  <a:srgbClr val="FFFFFF"/>
                </a:solidFill>
                <a:latin typeface="Montserrat"/>
                <a:cs typeface="Montserrat"/>
              </a:rPr>
              <a:t>Key</a:t>
            </a:r>
            <a:r>
              <a:rPr sz="2300" spc="-114" dirty="0">
                <a:solidFill>
                  <a:srgbClr val="FFFFFF"/>
                </a:solidFill>
                <a:latin typeface="Montserrat"/>
                <a:cs typeface="Montserrat"/>
              </a:rPr>
              <a:t> </a:t>
            </a:r>
            <a:r>
              <a:rPr sz="2300" spc="-10" dirty="0">
                <a:solidFill>
                  <a:srgbClr val="FFFFFF"/>
                </a:solidFill>
                <a:latin typeface="Montserrat"/>
                <a:cs typeface="Montserrat"/>
              </a:rPr>
              <a:t>Dates</a:t>
            </a:r>
            <a:endParaRPr sz="2300">
              <a:latin typeface="Montserrat"/>
              <a:cs typeface="Montserrat"/>
            </a:endParaRPr>
          </a:p>
        </p:txBody>
      </p:sp>
      <p:sp>
        <p:nvSpPr>
          <p:cNvPr id="19" name="object 19"/>
          <p:cNvSpPr txBox="1"/>
          <p:nvPr/>
        </p:nvSpPr>
        <p:spPr>
          <a:xfrm>
            <a:off x="624410" y="2333909"/>
            <a:ext cx="6049440" cy="936154"/>
          </a:xfrm>
          <a:prstGeom prst="rect">
            <a:avLst/>
          </a:prstGeom>
        </p:spPr>
        <p:txBody>
          <a:bodyPr vert="horz" wrap="square" lIns="0" tIns="12700" rIns="0" bIns="0" rtlCol="0">
            <a:spAutoFit/>
          </a:bodyPr>
          <a:lstStyle/>
          <a:p>
            <a:pPr marL="12700" marR="5080" algn="ctr">
              <a:lnSpc>
                <a:spcPct val="100000"/>
              </a:lnSpc>
              <a:spcBef>
                <a:spcPts val="100"/>
              </a:spcBef>
            </a:pPr>
            <a:r>
              <a:rPr lang="en-US" sz="2000" spc="-20" dirty="0">
                <a:solidFill>
                  <a:srgbClr val="FFFFFF"/>
                </a:solidFill>
                <a:latin typeface="Montserrat"/>
                <a:cs typeface="Montserrat"/>
              </a:rPr>
              <a:t>Friday 1</a:t>
            </a:r>
            <a:r>
              <a:rPr sz="2000" dirty="0">
                <a:solidFill>
                  <a:srgbClr val="FFFFFF"/>
                </a:solidFill>
                <a:latin typeface="Montserrat"/>
                <a:cs typeface="Montserrat"/>
              </a:rPr>
              <a:t>4th</a:t>
            </a:r>
            <a:r>
              <a:rPr lang="en-US" sz="2000" dirty="0">
                <a:solidFill>
                  <a:srgbClr val="FFFFFF"/>
                </a:solidFill>
                <a:latin typeface="Montserrat"/>
                <a:cs typeface="Montserrat"/>
              </a:rPr>
              <a:t> to Thursday 20</a:t>
            </a:r>
            <a:r>
              <a:rPr lang="en-US" sz="2000" baseline="30000" dirty="0">
                <a:solidFill>
                  <a:srgbClr val="FFFFFF"/>
                </a:solidFill>
                <a:latin typeface="Montserrat"/>
                <a:cs typeface="Montserrat"/>
              </a:rPr>
              <a:t>th</a:t>
            </a:r>
            <a:r>
              <a:rPr lang="en-US" sz="2000" dirty="0">
                <a:solidFill>
                  <a:srgbClr val="FFFFFF"/>
                </a:solidFill>
                <a:latin typeface="Montserrat"/>
                <a:cs typeface="Montserrat"/>
              </a:rPr>
              <a:t> March</a:t>
            </a:r>
            <a:r>
              <a:rPr sz="2000" dirty="0">
                <a:solidFill>
                  <a:srgbClr val="FFFFFF"/>
                </a:solidFill>
                <a:latin typeface="Montserrat"/>
                <a:cs typeface="Montserrat"/>
              </a:rPr>
              <a:t>:</a:t>
            </a:r>
            <a:r>
              <a:rPr sz="2000" spc="-40" dirty="0">
                <a:solidFill>
                  <a:srgbClr val="FFFFFF"/>
                </a:solidFill>
                <a:latin typeface="Montserrat"/>
                <a:cs typeface="Montserrat"/>
              </a:rPr>
              <a:t> </a:t>
            </a:r>
            <a:r>
              <a:rPr sz="2000" spc="-20" dirty="0">
                <a:solidFill>
                  <a:srgbClr val="FFFFFF"/>
                </a:solidFill>
                <a:latin typeface="Montserrat"/>
                <a:cs typeface="Montserrat"/>
              </a:rPr>
              <a:t>Year</a:t>
            </a:r>
            <a:r>
              <a:rPr sz="2000" spc="-45" dirty="0">
                <a:solidFill>
                  <a:srgbClr val="FFFFFF"/>
                </a:solidFill>
                <a:latin typeface="Montserrat"/>
                <a:cs typeface="Montserrat"/>
              </a:rPr>
              <a:t> </a:t>
            </a:r>
            <a:r>
              <a:rPr sz="2000" dirty="0">
                <a:solidFill>
                  <a:srgbClr val="FFFFFF"/>
                </a:solidFill>
                <a:latin typeface="Montserrat"/>
                <a:cs typeface="Montserrat"/>
              </a:rPr>
              <a:t>9</a:t>
            </a:r>
            <a:r>
              <a:rPr sz="2000" spc="-45" dirty="0">
                <a:solidFill>
                  <a:srgbClr val="FFFFFF"/>
                </a:solidFill>
                <a:latin typeface="Montserrat"/>
                <a:cs typeface="Montserrat"/>
              </a:rPr>
              <a:t> </a:t>
            </a:r>
            <a:r>
              <a:rPr sz="2000" spc="-10" dirty="0">
                <a:solidFill>
                  <a:srgbClr val="FFFFFF"/>
                </a:solidFill>
                <a:latin typeface="Montserrat"/>
                <a:cs typeface="Montserrat"/>
              </a:rPr>
              <a:t>options, </a:t>
            </a:r>
            <a:r>
              <a:rPr sz="2000" dirty="0">
                <a:solidFill>
                  <a:srgbClr val="FFFFFF"/>
                </a:solidFill>
                <a:latin typeface="Montserrat"/>
                <a:cs typeface="Montserrat"/>
              </a:rPr>
              <a:t>careers</a:t>
            </a:r>
            <a:r>
              <a:rPr sz="2000" spc="-35" dirty="0">
                <a:solidFill>
                  <a:srgbClr val="FFFFFF"/>
                </a:solidFill>
                <a:latin typeface="Montserrat"/>
                <a:cs typeface="Montserrat"/>
              </a:rPr>
              <a:t> </a:t>
            </a:r>
            <a:r>
              <a:rPr sz="2000" dirty="0">
                <a:solidFill>
                  <a:srgbClr val="FFFFFF"/>
                </a:solidFill>
                <a:latin typeface="Montserrat"/>
                <a:cs typeface="Montserrat"/>
              </a:rPr>
              <a:t>and</a:t>
            </a:r>
            <a:r>
              <a:rPr sz="2000" spc="-30" dirty="0">
                <a:solidFill>
                  <a:srgbClr val="FFFFFF"/>
                </a:solidFill>
                <a:latin typeface="Montserrat"/>
                <a:cs typeface="Montserrat"/>
              </a:rPr>
              <a:t> </a:t>
            </a:r>
            <a:r>
              <a:rPr sz="2000" dirty="0">
                <a:solidFill>
                  <a:srgbClr val="FFFFFF"/>
                </a:solidFill>
                <a:latin typeface="Montserrat"/>
                <a:cs typeface="Montserrat"/>
              </a:rPr>
              <a:t>consultation</a:t>
            </a:r>
            <a:r>
              <a:rPr sz="2000" spc="-30" dirty="0">
                <a:solidFill>
                  <a:srgbClr val="FFFFFF"/>
                </a:solidFill>
                <a:latin typeface="Montserrat"/>
                <a:cs typeface="Montserrat"/>
              </a:rPr>
              <a:t> </a:t>
            </a:r>
            <a:r>
              <a:rPr sz="2000" spc="-10" dirty="0">
                <a:solidFill>
                  <a:srgbClr val="FFFFFF"/>
                </a:solidFill>
                <a:latin typeface="Montserrat"/>
                <a:cs typeface="Montserrat"/>
              </a:rPr>
              <a:t>programme commences</a:t>
            </a:r>
            <a:r>
              <a:rPr sz="2000" spc="-50" dirty="0">
                <a:solidFill>
                  <a:srgbClr val="FFFFFF"/>
                </a:solidFill>
                <a:latin typeface="Montserrat"/>
                <a:cs typeface="Montserrat"/>
              </a:rPr>
              <a:t> </a:t>
            </a:r>
            <a:r>
              <a:rPr sz="2000" dirty="0">
                <a:solidFill>
                  <a:srgbClr val="FFFFFF"/>
                </a:solidFill>
                <a:latin typeface="Montserrat"/>
                <a:cs typeface="Montserrat"/>
              </a:rPr>
              <a:t>(taking</a:t>
            </a:r>
            <a:r>
              <a:rPr sz="2000" spc="-50" dirty="0">
                <a:solidFill>
                  <a:srgbClr val="FFFFFF"/>
                </a:solidFill>
                <a:latin typeface="Montserrat"/>
                <a:cs typeface="Montserrat"/>
              </a:rPr>
              <a:t> </a:t>
            </a:r>
            <a:r>
              <a:rPr sz="2000" dirty="0">
                <a:solidFill>
                  <a:srgbClr val="FFFFFF"/>
                </a:solidFill>
                <a:latin typeface="Montserrat"/>
                <a:cs typeface="Montserrat"/>
              </a:rPr>
              <a:t>place</a:t>
            </a:r>
            <a:r>
              <a:rPr sz="2000" spc="-50" dirty="0">
                <a:solidFill>
                  <a:srgbClr val="FFFFFF"/>
                </a:solidFill>
                <a:latin typeface="Montserrat"/>
                <a:cs typeface="Montserrat"/>
              </a:rPr>
              <a:t> </a:t>
            </a:r>
            <a:r>
              <a:rPr sz="2000" dirty="0">
                <a:solidFill>
                  <a:srgbClr val="FFFFFF"/>
                </a:solidFill>
                <a:latin typeface="Montserrat"/>
                <a:cs typeface="Montserrat"/>
              </a:rPr>
              <a:t>during</a:t>
            </a:r>
            <a:r>
              <a:rPr sz="2000" spc="-50" dirty="0">
                <a:solidFill>
                  <a:srgbClr val="FFFFFF"/>
                </a:solidFill>
                <a:latin typeface="Montserrat"/>
                <a:cs typeface="Montserrat"/>
              </a:rPr>
              <a:t> </a:t>
            </a:r>
            <a:r>
              <a:rPr sz="2000" dirty="0">
                <a:solidFill>
                  <a:srgbClr val="FFFFFF"/>
                </a:solidFill>
                <a:latin typeface="Montserrat"/>
                <a:cs typeface="Montserrat"/>
              </a:rPr>
              <a:t>PT</a:t>
            </a:r>
            <a:r>
              <a:rPr sz="2000" spc="-50" dirty="0">
                <a:solidFill>
                  <a:srgbClr val="FFFFFF"/>
                </a:solidFill>
                <a:latin typeface="Montserrat"/>
                <a:cs typeface="Montserrat"/>
              </a:rPr>
              <a:t> </a:t>
            </a:r>
            <a:r>
              <a:rPr sz="2000" spc="-10" dirty="0">
                <a:solidFill>
                  <a:srgbClr val="FFFFFF"/>
                </a:solidFill>
                <a:latin typeface="Montserrat"/>
                <a:cs typeface="Montserrat"/>
              </a:rPr>
              <a:t>time)</a:t>
            </a:r>
            <a:endParaRPr sz="2000" dirty="0">
              <a:latin typeface="Montserrat"/>
              <a:cs typeface="Montserrat"/>
            </a:endParaRPr>
          </a:p>
        </p:txBody>
      </p:sp>
      <p:grpSp>
        <p:nvGrpSpPr>
          <p:cNvPr id="20" name="object 20"/>
          <p:cNvGrpSpPr/>
          <p:nvPr/>
        </p:nvGrpSpPr>
        <p:grpSpPr>
          <a:xfrm>
            <a:off x="2038119" y="1497939"/>
            <a:ext cx="582930" cy="788670"/>
            <a:chOff x="2038119" y="1497939"/>
            <a:chExt cx="582930" cy="788670"/>
          </a:xfrm>
        </p:grpSpPr>
        <p:sp>
          <p:nvSpPr>
            <p:cNvPr id="21" name="object 21"/>
            <p:cNvSpPr/>
            <p:nvPr/>
          </p:nvSpPr>
          <p:spPr>
            <a:xfrm>
              <a:off x="2038119" y="1787547"/>
              <a:ext cx="582930" cy="498475"/>
            </a:xfrm>
            <a:custGeom>
              <a:avLst/>
              <a:gdLst/>
              <a:ahLst/>
              <a:cxnLst/>
              <a:rect l="l" t="t" r="r" b="b"/>
              <a:pathLst>
                <a:path w="582930" h="498475">
                  <a:moveTo>
                    <a:pt x="442026" y="498452"/>
                  </a:moveTo>
                  <a:lnTo>
                    <a:pt x="439874" y="498452"/>
                  </a:lnTo>
                  <a:lnTo>
                    <a:pt x="439874" y="427136"/>
                  </a:lnTo>
                  <a:lnTo>
                    <a:pt x="376821" y="417203"/>
                  </a:lnTo>
                  <a:lnTo>
                    <a:pt x="317377" y="404067"/>
                  </a:lnTo>
                  <a:lnTo>
                    <a:pt x="261899" y="387956"/>
                  </a:lnTo>
                  <a:lnTo>
                    <a:pt x="210743" y="369098"/>
                  </a:lnTo>
                  <a:lnTo>
                    <a:pt x="164268" y="347721"/>
                  </a:lnTo>
                  <a:lnTo>
                    <a:pt x="122830" y="324051"/>
                  </a:lnTo>
                  <a:lnTo>
                    <a:pt x="86787" y="298318"/>
                  </a:lnTo>
                  <a:lnTo>
                    <a:pt x="56497" y="270749"/>
                  </a:lnTo>
                  <a:lnTo>
                    <a:pt x="14600" y="211013"/>
                  </a:lnTo>
                  <a:lnTo>
                    <a:pt x="0" y="146667"/>
                  </a:lnTo>
                  <a:lnTo>
                    <a:pt x="0" y="0"/>
                  </a:lnTo>
                  <a:lnTo>
                    <a:pt x="3710" y="32635"/>
                  </a:lnTo>
                  <a:lnTo>
                    <a:pt x="14600" y="64346"/>
                  </a:lnTo>
                  <a:lnTo>
                    <a:pt x="56497" y="124081"/>
                  </a:lnTo>
                  <a:lnTo>
                    <a:pt x="86788" y="151651"/>
                  </a:lnTo>
                  <a:lnTo>
                    <a:pt x="122831" y="177384"/>
                  </a:lnTo>
                  <a:lnTo>
                    <a:pt x="164268" y="201053"/>
                  </a:lnTo>
                  <a:lnTo>
                    <a:pt x="210744" y="222431"/>
                  </a:lnTo>
                  <a:lnTo>
                    <a:pt x="261899" y="241289"/>
                  </a:lnTo>
                  <a:lnTo>
                    <a:pt x="317378" y="257400"/>
                  </a:lnTo>
                  <a:lnTo>
                    <a:pt x="376822" y="270536"/>
                  </a:lnTo>
                  <a:lnTo>
                    <a:pt x="439874" y="280469"/>
                  </a:lnTo>
                  <a:lnTo>
                    <a:pt x="508860" y="280469"/>
                  </a:lnTo>
                  <a:lnTo>
                    <a:pt x="582805" y="359074"/>
                  </a:lnTo>
                  <a:lnTo>
                    <a:pt x="582805" y="366464"/>
                  </a:lnTo>
                  <a:lnTo>
                    <a:pt x="442026" y="498452"/>
                  </a:lnTo>
                  <a:close/>
                </a:path>
                <a:path w="582930" h="498475">
                  <a:moveTo>
                    <a:pt x="508860" y="280469"/>
                  </a:moveTo>
                  <a:lnTo>
                    <a:pt x="439874" y="280469"/>
                  </a:lnTo>
                  <a:lnTo>
                    <a:pt x="439874" y="207135"/>
                  </a:lnTo>
                  <a:lnTo>
                    <a:pt x="508860" y="280469"/>
                  </a:lnTo>
                  <a:close/>
                </a:path>
              </a:pathLst>
            </a:custGeom>
            <a:solidFill>
              <a:srgbClr val="AFABAB"/>
            </a:solidFill>
          </p:spPr>
          <p:txBody>
            <a:bodyPr wrap="square" lIns="0" tIns="0" rIns="0" bIns="0" rtlCol="0"/>
            <a:lstStyle/>
            <a:p>
              <a:endParaRPr/>
            </a:p>
          </p:txBody>
        </p:sp>
        <p:sp>
          <p:nvSpPr>
            <p:cNvPr id="22" name="object 22"/>
            <p:cNvSpPr/>
            <p:nvPr/>
          </p:nvSpPr>
          <p:spPr>
            <a:xfrm>
              <a:off x="2038165" y="1497939"/>
              <a:ext cx="582930" cy="363220"/>
            </a:xfrm>
            <a:custGeom>
              <a:avLst/>
              <a:gdLst/>
              <a:ahLst/>
              <a:cxnLst/>
              <a:rect l="l" t="t" r="r" b="b"/>
              <a:pathLst>
                <a:path w="582930" h="363219">
                  <a:moveTo>
                    <a:pt x="19059" y="362947"/>
                  </a:moveTo>
                  <a:lnTo>
                    <a:pt x="5561" y="329772"/>
                  </a:lnTo>
                  <a:lnTo>
                    <a:pt x="0" y="296755"/>
                  </a:lnTo>
                  <a:lnTo>
                    <a:pt x="2061" y="264160"/>
                  </a:lnTo>
                  <a:lnTo>
                    <a:pt x="27796" y="201299"/>
                  </a:lnTo>
                  <a:lnTo>
                    <a:pt x="80251" y="143312"/>
                  </a:lnTo>
                  <a:lnTo>
                    <a:pt x="115713" y="116809"/>
                  </a:lnTo>
                  <a:lnTo>
                    <a:pt x="156911" y="92321"/>
                  </a:lnTo>
                  <a:lnTo>
                    <a:pt x="203533" y="70112"/>
                  </a:lnTo>
                  <a:lnTo>
                    <a:pt x="255262" y="50448"/>
                  </a:lnTo>
                  <a:lnTo>
                    <a:pt x="311786" y="33594"/>
                  </a:lnTo>
                  <a:lnTo>
                    <a:pt x="372790" y="19816"/>
                  </a:lnTo>
                  <a:lnTo>
                    <a:pt x="437959" y="9378"/>
                  </a:lnTo>
                  <a:lnTo>
                    <a:pt x="511586" y="2310"/>
                  </a:lnTo>
                  <a:lnTo>
                    <a:pt x="582758" y="0"/>
                  </a:lnTo>
                  <a:lnTo>
                    <a:pt x="582758" y="146704"/>
                  </a:lnTo>
                  <a:lnTo>
                    <a:pt x="525541" y="148165"/>
                  </a:lnTo>
                  <a:lnTo>
                    <a:pt x="466200" y="152739"/>
                  </a:lnTo>
                  <a:lnTo>
                    <a:pt x="408772" y="160193"/>
                  </a:lnTo>
                  <a:lnTo>
                    <a:pt x="353618" y="170391"/>
                  </a:lnTo>
                  <a:lnTo>
                    <a:pt x="301099" y="183195"/>
                  </a:lnTo>
                  <a:lnTo>
                    <a:pt x="251575" y="198468"/>
                  </a:lnTo>
                  <a:lnTo>
                    <a:pt x="205407" y="216071"/>
                  </a:lnTo>
                  <a:lnTo>
                    <a:pt x="162955" y="235868"/>
                  </a:lnTo>
                  <a:lnTo>
                    <a:pt x="124580" y="257722"/>
                  </a:lnTo>
                  <a:lnTo>
                    <a:pt x="90642" y="281494"/>
                  </a:lnTo>
                  <a:lnTo>
                    <a:pt x="61502" y="307047"/>
                  </a:lnTo>
                  <a:lnTo>
                    <a:pt x="37521" y="334244"/>
                  </a:lnTo>
                  <a:lnTo>
                    <a:pt x="19059" y="362947"/>
                  </a:lnTo>
                  <a:close/>
                </a:path>
              </a:pathLst>
            </a:custGeom>
            <a:solidFill>
              <a:srgbClr val="8D8989"/>
            </a:solidFill>
          </p:spPr>
          <p:txBody>
            <a:bodyPr wrap="square" lIns="0" tIns="0" rIns="0" bIns="0" rtlCol="0"/>
            <a:lstStyle/>
            <a:p>
              <a:endParaRPr/>
            </a:p>
          </p:txBody>
        </p:sp>
      </p:grpSp>
      <p:sp>
        <p:nvSpPr>
          <p:cNvPr id="23" name="object 23"/>
          <p:cNvSpPr txBox="1"/>
          <p:nvPr/>
        </p:nvSpPr>
        <p:spPr>
          <a:xfrm>
            <a:off x="628446" y="864006"/>
            <a:ext cx="6303645" cy="575157"/>
          </a:xfrm>
          <a:prstGeom prst="rect">
            <a:avLst/>
          </a:prstGeom>
          <a:solidFill>
            <a:srgbClr val="25408F"/>
          </a:solidFill>
        </p:spPr>
        <p:txBody>
          <a:bodyPr vert="horz" wrap="square" lIns="0" tIns="264795" rIns="0" bIns="0" rtlCol="0">
            <a:spAutoFit/>
          </a:bodyPr>
          <a:lstStyle/>
          <a:p>
            <a:pPr marL="181610">
              <a:lnSpc>
                <a:spcPct val="100000"/>
              </a:lnSpc>
              <a:spcBef>
                <a:spcPts val="2085"/>
              </a:spcBef>
            </a:pPr>
            <a:r>
              <a:rPr sz="2000" dirty="0">
                <a:solidFill>
                  <a:srgbClr val="FFFFFF"/>
                </a:solidFill>
                <a:latin typeface="Montserrat"/>
                <a:cs typeface="Montserrat"/>
              </a:rPr>
              <a:t>Thursday</a:t>
            </a:r>
            <a:r>
              <a:rPr sz="2000" spc="-25" dirty="0">
                <a:solidFill>
                  <a:srgbClr val="FFFFFF"/>
                </a:solidFill>
                <a:latin typeface="Montserrat"/>
                <a:cs typeface="Montserrat"/>
              </a:rPr>
              <a:t> </a:t>
            </a:r>
            <a:r>
              <a:rPr lang="en-US" sz="2000" spc="-25" dirty="0">
                <a:solidFill>
                  <a:srgbClr val="FFFFFF"/>
                </a:solidFill>
                <a:latin typeface="Montserrat"/>
                <a:cs typeface="Montserrat"/>
              </a:rPr>
              <a:t>13</a:t>
            </a:r>
            <a:r>
              <a:rPr sz="2000" dirty="0">
                <a:solidFill>
                  <a:srgbClr val="FFFFFF"/>
                </a:solidFill>
                <a:latin typeface="Montserrat"/>
                <a:cs typeface="Montserrat"/>
              </a:rPr>
              <a:t>th</a:t>
            </a:r>
            <a:r>
              <a:rPr sz="2000" spc="-25" dirty="0">
                <a:solidFill>
                  <a:srgbClr val="FFFFFF"/>
                </a:solidFill>
                <a:latin typeface="Montserrat"/>
                <a:cs typeface="Montserrat"/>
              </a:rPr>
              <a:t> </a:t>
            </a:r>
            <a:r>
              <a:rPr lang="en-US" sz="2000" spc="-25" dirty="0">
                <a:solidFill>
                  <a:srgbClr val="FFFFFF"/>
                </a:solidFill>
                <a:latin typeface="Montserrat"/>
                <a:cs typeface="Montserrat"/>
              </a:rPr>
              <a:t>March</a:t>
            </a:r>
            <a:r>
              <a:rPr sz="2000" dirty="0">
                <a:solidFill>
                  <a:srgbClr val="FFFFFF"/>
                </a:solidFill>
                <a:latin typeface="Montserrat"/>
                <a:cs typeface="Montserrat"/>
              </a:rPr>
              <a:t>:</a:t>
            </a:r>
            <a:r>
              <a:rPr sz="2000" spc="-20" dirty="0">
                <a:solidFill>
                  <a:srgbClr val="FFFFFF"/>
                </a:solidFill>
                <a:latin typeface="Montserrat"/>
                <a:cs typeface="Montserrat"/>
              </a:rPr>
              <a:t> Year</a:t>
            </a:r>
            <a:r>
              <a:rPr sz="2000" spc="-25" dirty="0">
                <a:solidFill>
                  <a:srgbClr val="FFFFFF"/>
                </a:solidFill>
                <a:latin typeface="Montserrat"/>
                <a:cs typeface="Montserrat"/>
              </a:rPr>
              <a:t> </a:t>
            </a:r>
            <a:r>
              <a:rPr sz="2000" dirty="0">
                <a:solidFill>
                  <a:srgbClr val="FFFFFF"/>
                </a:solidFill>
                <a:latin typeface="Montserrat"/>
                <a:cs typeface="Montserrat"/>
              </a:rPr>
              <a:t>9</a:t>
            </a:r>
            <a:r>
              <a:rPr sz="2000" spc="-20" dirty="0">
                <a:solidFill>
                  <a:srgbClr val="FFFFFF"/>
                </a:solidFill>
                <a:latin typeface="Montserrat"/>
                <a:cs typeface="Montserrat"/>
              </a:rPr>
              <a:t> </a:t>
            </a:r>
            <a:r>
              <a:rPr sz="2000" dirty="0">
                <a:solidFill>
                  <a:srgbClr val="FFFFFF"/>
                </a:solidFill>
                <a:latin typeface="Montserrat"/>
                <a:cs typeface="Montserrat"/>
              </a:rPr>
              <a:t>Options</a:t>
            </a:r>
            <a:r>
              <a:rPr sz="2000" spc="-25" dirty="0">
                <a:solidFill>
                  <a:srgbClr val="FFFFFF"/>
                </a:solidFill>
                <a:latin typeface="Montserrat"/>
                <a:cs typeface="Montserrat"/>
              </a:rPr>
              <a:t> </a:t>
            </a:r>
            <a:r>
              <a:rPr sz="2000" spc="-10" dirty="0">
                <a:solidFill>
                  <a:srgbClr val="FFFFFF"/>
                </a:solidFill>
                <a:latin typeface="Montserrat"/>
                <a:cs typeface="Montserrat"/>
              </a:rPr>
              <a:t>launch</a:t>
            </a:r>
            <a:endParaRPr sz="2000" dirty="0">
              <a:latin typeface="Montserrat"/>
              <a:cs typeface="Montserrat"/>
            </a:endParaRPr>
          </a:p>
        </p:txBody>
      </p:sp>
      <p:sp>
        <p:nvSpPr>
          <p:cNvPr id="26" name="object 2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24" name="object 24"/>
          <p:cNvSpPr txBox="1"/>
          <p:nvPr/>
        </p:nvSpPr>
        <p:spPr>
          <a:xfrm>
            <a:off x="558478" y="8448105"/>
            <a:ext cx="6443345" cy="1121141"/>
          </a:xfrm>
          <a:prstGeom prst="rect">
            <a:avLst/>
          </a:prstGeom>
        </p:spPr>
        <p:txBody>
          <a:bodyPr vert="horz" wrap="square" lIns="0" tIns="12700" rIns="0" bIns="0" rtlCol="0">
            <a:spAutoFit/>
          </a:bodyPr>
          <a:lstStyle/>
          <a:p>
            <a:pPr marL="12065" marR="5080" indent="-635" algn="ctr">
              <a:lnSpc>
                <a:spcPct val="121500"/>
              </a:lnSpc>
              <a:spcBef>
                <a:spcPts val="100"/>
              </a:spcBef>
            </a:pPr>
            <a:r>
              <a:rPr sz="1200" spc="-20" dirty="0">
                <a:solidFill>
                  <a:srgbClr val="231F20"/>
                </a:solidFill>
                <a:latin typeface="Montserrat"/>
                <a:cs typeface="Montserrat"/>
              </a:rPr>
              <a:t>You</a:t>
            </a:r>
            <a:r>
              <a:rPr sz="1200" spc="-30" dirty="0">
                <a:solidFill>
                  <a:srgbClr val="231F20"/>
                </a:solidFill>
                <a:latin typeface="Montserrat"/>
                <a:cs typeface="Montserrat"/>
              </a:rPr>
              <a:t> </a:t>
            </a:r>
            <a:r>
              <a:rPr sz="1200" dirty="0">
                <a:solidFill>
                  <a:srgbClr val="231F20"/>
                </a:solidFill>
                <a:latin typeface="Montserrat"/>
                <a:cs typeface="Montserrat"/>
              </a:rPr>
              <a:t>will</a:t>
            </a:r>
            <a:r>
              <a:rPr sz="1200" spc="-25" dirty="0">
                <a:solidFill>
                  <a:srgbClr val="231F20"/>
                </a:solidFill>
                <a:latin typeface="Montserrat"/>
                <a:cs typeface="Montserrat"/>
              </a:rPr>
              <a:t> </a:t>
            </a:r>
            <a:r>
              <a:rPr sz="1200" dirty="0">
                <a:solidFill>
                  <a:srgbClr val="231F20"/>
                </a:solidFill>
                <a:latin typeface="Montserrat"/>
                <a:cs typeface="Montserrat"/>
              </a:rPr>
              <a:t>receive</a:t>
            </a:r>
            <a:r>
              <a:rPr sz="1200" spc="-25" dirty="0">
                <a:solidFill>
                  <a:srgbClr val="231F20"/>
                </a:solidFill>
                <a:latin typeface="Montserrat"/>
                <a:cs typeface="Montserrat"/>
              </a:rPr>
              <a:t> </a:t>
            </a:r>
            <a:r>
              <a:rPr sz="1200" dirty="0">
                <a:solidFill>
                  <a:srgbClr val="231F20"/>
                </a:solidFill>
                <a:latin typeface="Montserrat"/>
                <a:cs typeface="Montserrat"/>
              </a:rPr>
              <a:t>one</a:t>
            </a:r>
            <a:r>
              <a:rPr sz="1200" spc="-30" dirty="0">
                <a:solidFill>
                  <a:srgbClr val="231F20"/>
                </a:solidFill>
                <a:latin typeface="Montserrat"/>
                <a:cs typeface="Montserrat"/>
              </a:rPr>
              <a:t> </a:t>
            </a:r>
            <a:r>
              <a:rPr sz="1200" dirty="0">
                <a:solidFill>
                  <a:srgbClr val="231F20"/>
                </a:solidFill>
                <a:latin typeface="Montserrat"/>
                <a:cs typeface="Montserrat"/>
              </a:rPr>
              <a:t>copy</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5" dirty="0">
                <a:solidFill>
                  <a:srgbClr val="231F20"/>
                </a:solidFill>
                <a:latin typeface="Montserrat"/>
                <a:cs typeface="Montserrat"/>
              </a:rPr>
              <a:t> </a:t>
            </a:r>
            <a:r>
              <a:rPr sz="1200" dirty="0">
                <a:solidFill>
                  <a:srgbClr val="231F20"/>
                </a:solidFill>
                <a:latin typeface="Montserrat"/>
                <a:cs typeface="Montserrat"/>
              </a:rPr>
              <a:t>your</a:t>
            </a:r>
            <a:r>
              <a:rPr sz="1200" spc="-25" dirty="0">
                <a:solidFill>
                  <a:srgbClr val="231F20"/>
                </a:solidFill>
                <a:latin typeface="Montserrat"/>
                <a:cs typeface="Montserrat"/>
              </a:rPr>
              <a:t> </a:t>
            </a:r>
            <a:r>
              <a:rPr sz="1200" dirty="0">
                <a:solidFill>
                  <a:srgbClr val="231F20"/>
                </a:solidFill>
                <a:latin typeface="Montserrat"/>
                <a:cs typeface="Montserrat"/>
              </a:rPr>
              <a:t>options</a:t>
            </a:r>
            <a:r>
              <a:rPr sz="1200" spc="-30" dirty="0">
                <a:solidFill>
                  <a:srgbClr val="231F20"/>
                </a:solidFill>
                <a:latin typeface="Montserrat"/>
                <a:cs typeface="Montserrat"/>
              </a:rPr>
              <a:t> </a:t>
            </a:r>
            <a:r>
              <a:rPr sz="1200" dirty="0">
                <a:solidFill>
                  <a:srgbClr val="231F20"/>
                </a:solidFill>
                <a:latin typeface="Montserrat"/>
                <a:cs typeface="Montserrat"/>
              </a:rPr>
              <a:t>form</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spc="-10" dirty="0">
                <a:solidFill>
                  <a:srgbClr val="231F20"/>
                </a:solidFill>
                <a:latin typeface="Montserrat"/>
                <a:cs typeface="Montserrat"/>
              </a:rPr>
              <a:t>complete</a:t>
            </a:r>
            <a:r>
              <a:rPr sz="1200" spc="-25" dirty="0">
                <a:solidFill>
                  <a:srgbClr val="231F20"/>
                </a:solidFill>
                <a:latin typeface="Montserrat"/>
                <a:cs typeface="Montserrat"/>
              </a:rPr>
              <a:t> </a:t>
            </a:r>
            <a:r>
              <a:rPr sz="1200" dirty="0">
                <a:solidFill>
                  <a:srgbClr val="231F20"/>
                </a:solidFill>
                <a:latin typeface="Montserrat"/>
                <a:cs typeface="Montserrat"/>
              </a:rPr>
              <a:t>by</a:t>
            </a:r>
            <a:r>
              <a:rPr sz="1200" spc="-30" dirty="0">
                <a:solidFill>
                  <a:srgbClr val="231F20"/>
                </a:solidFill>
                <a:latin typeface="Montserrat"/>
                <a:cs typeface="Montserrat"/>
              </a:rPr>
              <a:t> </a:t>
            </a:r>
            <a:r>
              <a:rPr sz="1200" dirty="0">
                <a:solidFill>
                  <a:srgbClr val="231F20"/>
                </a:solidFill>
                <a:latin typeface="Montserrat"/>
                <a:cs typeface="Montserrat"/>
              </a:rPr>
              <a:t>hand</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dirty="0">
                <a:solidFill>
                  <a:srgbClr val="231F20"/>
                </a:solidFill>
                <a:latin typeface="Montserrat"/>
                <a:cs typeface="Montserrat"/>
              </a:rPr>
              <a:t>submit</a:t>
            </a:r>
            <a:r>
              <a:rPr sz="1200" spc="-30" dirty="0">
                <a:solidFill>
                  <a:srgbClr val="231F20"/>
                </a:solidFill>
                <a:latin typeface="Montserrat"/>
                <a:cs typeface="Montserrat"/>
              </a:rPr>
              <a:t> </a:t>
            </a:r>
            <a:r>
              <a:rPr sz="1200" spc="-25" dirty="0">
                <a:solidFill>
                  <a:srgbClr val="231F20"/>
                </a:solidFill>
                <a:latin typeface="Montserrat"/>
                <a:cs typeface="Montserrat"/>
              </a:rPr>
              <a:t>to </a:t>
            </a:r>
            <a:r>
              <a:rPr sz="1200" dirty="0">
                <a:solidFill>
                  <a:srgbClr val="231F20"/>
                </a:solidFill>
                <a:latin typeface="Montserrat"/>
                <a:cs typeface="Montserrat"/>
              </a:rPr>
              <a:t>student</a:t>
            </a:r>
            <a:r>
              <a:rPr sz="1200" spc="-35" dirty="0">
                <a:solidFill>
                  <a:srgbClr val="231F20"/>
                </a:solidFill>
                <a:latin typeface="Montserrat"/>
                <a:cs typeface="Montserrat"/>
              </a:rPr>
              <a:t> </a:t>
            </a:r>
            <a:r>
              <a:rPr sz="1200" dirty="0">
                <a:solidFill>
                  <a:srgbClr val="231F20"/>
                </a:solidFill>
                <a:latin typeface="Montserrat"/>
                <a:cs typeface="Montserrat"/>
              </a:rPr>
              <a:t>reception.</a:t>
            </a:r>
            <a:r>
              <a:rPr sz="1200" spc="-35" dirty="0">
                <a:solidFill>
                  <a:srgbClr val="231F20"/>
                </a:solidFill>
                <a:latin typeface="Montserrat"/>
                <a:cs typeface="Montserrat"/>
              </a:rPr>
              <a:t> </a:t>
            </a:r>
            <a:r>
              <a:rPr sz="1200" dirty="0">
                <a:solidFill>
                  <a:srgbClr val="231F20"/>
                </a:solidFill>
                <a:latin typeface="Montserrat"/>
                <a:cs typeface="Montserrat"/>
              </a:rPr>
              <a:t>Please</a:t>
            </a:r>
            <a:r>
              <a:rPr sz="1200" spc="-30" dirty="0">
                <a:solidFill>
                  <a:srgbClr val="231F20"/>
                </a:solidFill>
                <a:latin typeface="Montserrat"/>
                <a:cs typeface="Montserrat"/>
              </a:rPr>
              <a:t> </a:t>
            </a:r>
            <a:r>
              <a:rPr sz="1200" dirty="0">
                <a:solidFill>
                  <a:srgbClr val="231F20"/>
                </a:solidFill>
                <a:latin typeface="Montserrat"/>
                <a:cs typeface="Montserrat"/>
              </a:rPr>
              <a:t>ensure</a:t>
            </a:r>
            <a:r>
              <a:rPr sz="1200" spc="-35" dirty="0">
                <a:solidFill>
                  <a:srgbClr val="231F20"/>
                </a:solidFill>
                <a:latin typeface="Montserrat"/>
                <a:cs typeface="Montserrat"/>
              </a:rPr>
              <a:t> </a:t>
            </a:r>
            <a:r>
              <a:rPr sz="1200" dirty="0">
                <a:solidFill>
                  <a:srgbClr val="231F20"/>
                </a:solidFill>
                <a:latin typeface="Montserrat"/>
                <a:cs typeface="Montserrat"/>
              </a:rPr>
              <a:t>that</a:t>
            </a:r>
            <a:r>
              <a:rPr sz="1200" spc="-35" dirty="0">
                <a:solidFill>
                  <a:srgbClr val="231F20"/>
                </a:solidFill>
                <a:latin typeface="Montserrat"/>
                <a:cs typeface="Montserrat"/>
              </a:rPr>
              <a:t> </a:t>
            </a:r>
            <a:r>
              <a:rPr sz="1200" dirty="0">
                <a:solidFill>
                  <a:srgbClr val="231F20"/>
                </a:solidFill>
                <a:latin typeface="Montserrat"/>
                <a:cs typeface="Montserrat"/>
              </a:rPr>
              <a:t>you</a:t>
            </a:r>
            <a:r>
              <a:rPr sz="1200" spc="-30" dirty="0">
                <a:solidFill>
                  <a:srgbClr val="231F20"/>
                </a:solidFill>
                <a:latin typeface="Montserrat"/>
                <a:cs typeface="Montserrat"/>
              </a:rPr>
              <a:t> </a:t>
            </a:r>
            <a:r>
              <a:rPr sz="1200" dirty="0">
                <a:solidFill>
                  <a:srgbClr val="231F20"/>
                </a:solidFill>
                <a:latin typeface="Montserrat"/>
                <a:cs typeface="Montserrat"/>
              </a:rPr>
              <a:t>use</a:t>
            </a:r>
            <a:r>
              <a:rPr sz="1200" spc="-35"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dirty="0">
                <a:solidFill>
                  <a:srgbClr val="231F20"/>
                </a:solidFill>
                <a:latin typeface="Montserrat"/>
                <a:cs typeface="Montserrat"/>
              </a:rPr>
              <a:t>full</a:t>
            </a:r>
            <a:r>
              <a:rPr sz="1200" spc="-35" dirty="0">
                <a:solidFill>
                  <a:srgbClr val="231F20"/>
                </a:solidFill>
                <a:latin typeface="Montserrat"/>
                <a:cs typeface="Montserrat"/>
              </a:rPr>
              <a:t> </a:t>
            </a:r>
            <a:r>
              <a:rPr sz="1200" dirty="0">
                <a:solidFill>
                  <a:srgbClr val="231F20"/>
                </a:solidFill>
                <a:latin typeface="Montserrat"/>
                <a:cs typeface="Montserrat"/>
              </a:rPr>
              <a:t>week</a:t>
            </a:r>
            <a:r>
              <a:rPr sz="1200" spc="-35"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inform</a:t>
            </a:r>
            <a:r>
              <a:rPr sz="1200" spc="-35" dirty="0">
                <a:solidFill>
                  <a:srgbClr val="231F20"/>
                </a:solidFill>
                <a:latin typeface="Montserrat"/>
                <a:cs typeface="Montserrat"/>
              </a:rPr>
              <a:t> </a:t>
            </a:r>
            <a:r>
              <a:rPr sz="1200" dirty="0">
                <a:solidFill>
                  <a:srgbClr val="231F20"/>
                </a:solidFill>
                <a:latin typeface="Montserrat"/>
                <a:cs typeface="Montserrat"/>
              </a:rPr>
              <a:t>your</a:t>
            </a:r>
            <a:r>
              <a:rPr sz="1200" spc="-30" dirty="0">
                <a:solidFill>
                  <a:srgbClr val="231F20"/>
                </a:solidFill>
                <a:latin typeface="Montserrat"/>
                <a:cs typeface="Montserrat"/>
              </a:rPr>
              <a:t> </a:t>
            </a:r>
            <a:r>
              <a:rPr sz="1200" spc="-10" dirty="0">
                <a:solidFill>
                  <a:srgbClr val="231F20"/>
                </a:solidFill>
                <a:latin typeface="Montserrat"/>
                <a:cs typeface="Montserrat"/>
              </a:rPr>
              <a:t>decisions.</a:t>
            </a:r>
            <a:endParaRPr sz="1200" dirty="0">
              <a:latin typeface="Montserrat"/>
              <a:cs typeface="Montserrat"/>
            </a:endParaRPr>
          </a:p>
          <a:p>
            <a:pPr marL="1026160" marR="1018540" algn="ctr">
              <a:lnSpc>
                <a:spcPct val="121500"/>
              </a:lnSpc>
            </a:pPr>
            <a:r>
              <a:rPr sz="1200" b="1" dirty="0">
                <a:solidFill>
                  <a:srgbClr val="231F20"/>
                </a:solidFill>
                <a:latin typeface="Montserrat"/>
                <a:cs typeface="Montserrat"/>
              </a:rPr>
              <a:t>Forms</a:t>
            </a:r>
            <a:r>
              <a:rPr sz="1200" b="1" spc="-30" dirty="0">
                <a:solidFill>
                  <a:srgbClr val="231F20"/>
                </a:solidFill>
                <a:latin typeface="Montserrat"/>
                <a:cs typeface="Montserrat"/>
              </a:rPr>
              <a:t> </a:t>
            </a:r>
            <a:r>
              <a:rPr sz="1200" b="1" dirty="0">
                <a:solidFill>
                  <a:srgbClr val="231F20"/>
                </a:solidFill>
                <a:latin typeface="Montserrat"/>
                <a:cs typeface="Montserrat"/>
              </a:rPr>
              <a:t>will</a:t>
            </a:r>
            <a:r>
              <a:rPr sz="1200" b="1" spc="-30" dirty="0">
                <a:solidFill>
                  <a:srgbClr val="231F20"/>
                </a:solidFill>
                <a:latin typeface="Montserrat"/>
                <a:cs typeface="Montserrat"/>
              </a:rPr>
              <a:t> </a:t>
            </a:r>
            <a:r>
              <a:rPr sz="1200" b="1" dirty="0">
                <a:solidFill>
                  <a:srgbClr val="231F20"/>
                </a:solidFill>
                <a:latin typeface="Montserrat"/>
                <a:cs typeface="Montserrat"/>
              </a:rPr>
              <a:t>not</a:t>
            </a:r>
            <a:r>
              <a:rPr sz="1200" b="1" spc="-30" dirty="0">
                <a:solidFill>
                  <a:srgbClr val="231F20"/>
                </a:solidFill>
                <a:latin typeface="Montserrat"/>
                <a:cs typeface="Montserrat"/>
              </a:rPr>
              <a:t> </a:t>
            </a:r>
            <a:r>
              <a:rPr sz="1200" b="1" dirty="0">
                <a:solidFill>
                  <a:srgbClr val="231F20"/>
                </a:solidFill>
                <a:latin typeface="Montserrat"/>
                <a:cs typeface="Montserrat"/>
              </a:rPr>
              <a:t>be</a:t>
            </a:r>
            <a:r>
              <a:rPr sz="1200" b="1" spc="-30" dirty="0">
                <a:solidFill>
                  <a:srgbClr val="231F20"/>
                </a:solidFill>
                <a:latin typeface="Montserrat"/>
                <a:cs typeface="Montserrat"/>
              </a:rPr>
              <a:t> </a:t>
            </a:r>
            <a:r>
              <a:rPr sz="1200" b="1" dirty="0">
                <a:solidFill>
                  <a:srgbClr val="231F20"/>
                </a:solidFill>
                <a:latin typeface="Montserrat"/>
                <a:cs typeface="Montserrat"/>
              </a:rPr>
              <a:t>accepted</a:t>
            </a:r>
            <a:r>
              <a:rPr sz="1200" b="1" spc="-30" dirty="0">
                <a:solidFill>
                  <a:srgbClr val="231F20"/>
                </a:solidFill>
                <a:latin typeface="Montserrat"/>
                <a:cs typeface="Montserrat"/>
              </a:rPr>
              <a:t> </a:t>
            </a:r>
            <a:r>
              <a:rPr sz="1200" b="1" dirty="0">
                <a:solidFill>
                  <a:srgbClr val="231F20"/>
                </a:solidFill>
                <a:latin typeface="Montserrat"/>
                <a:cs typeface="Montserrat"/>
              </a:rPr>
              <a:t>prior</a:t>
            </a:r>
            <a:r>
              <a:rPr sz="1200" b="1" spc="-30" dirty="0">
                <a:solidFill>
                  <a:srgbClr val="231F20"/>
                </a:solidFill>
                <a:latin typeface="Montserrat"/>
                <a:cs typeface="Montserrat"/>
              </a:rPr>
              <a:t> </a:t>
            </a:r>
            <a:r>
              <a:rPr sz="1200" b="1" dirty="0">
                <a:solidFill>
                  <a:srgbClr val="231F20"/>
                </a:solidFill>
                <a:latin typeface="Montserrat"/>
                <a:cs typeface="Montserrat"/>
              </a:rPr>
              <a:t>to</a:t>
            </a:r>
            <a:r>
              <a:rPr sz="1200" b="1" spc="-30" dirty="0">
                <a:solidFill>
                  <a:srgbClr val="231F20"/>
                </a:solidFill>
                <a:latin typeface="Montserrat"/>
                <a:cs typeface="Montserrat"/>
              </a:rPr>
              <a:t> </a:t>
            </a:r>
            <a:r>
              <a:rPr sz="1200" b="1" dirty="0">
                <a:solidFill>
                  <a:srgbClr val="231F20"/>
                </a:solidFill>
                <a:latin typeface="Montserrat"/>
                <a:cs typeface="Montserrat"/>
              </a:rPr>
              <a:t>Monday</a:t>
            </a:r>
            <a:r>
              <a:rPr sz="1200" b="1" spc="-30" dirty="0">
                <a:solidFill>
                  <a:srgbClr val="231F20"/>
                </a:solidFill>
                <a:latin typeface="Montserrat"/>
                <a:cs typeface="Montserrat"/>
              </a:rPr>
              <a:t> </a:t>
            </a:r>
            <a:r>
              <a:rPr lang="en-US" sz="1200" b="1" spc="-30" dirty="0">
                <a:solidFill>
                  <a:srgbClr val="231F20"/>
                </a:solidFill>
                <a:latin typeface="Montserrat"/>
                <a:cs typeface="Montserrat"/>
              </a:rPr>
              <a:t>24t</a:t>
            </a:r>
            <a:r>
              <a:rPr sz="1200" b="1" dirty="0">
                <a:solidFill>
                  <a:srgbClr val="231F20"/>
                </a:solidFill>
                <a:latin typeface="Montserrat"/>
                <a:cs typeface="Montserrat"/>
              </a:rPr>
              <a:t>h</a:t>
            </a:r>
            <a:r>
              <a:rPr sz="1200" b="1" spc="-30" dirty="0">
                <a:solidFill>
                  <a:srgbClr val="231F20"/>
                </a:solidFill>
                <a:latin typeface="Montserrat"/>
                <a:cs typeface="Montserrat"/>
              </a:rPr>
              <a:t> </a:t>
            </a:r>
            <a:r>
              <a:rPr sz="1200" b="1" spc="-10" dirty="0">
                <a:solidFill>
                  <a:srgbClr val="231F20"/>
                </a:solidFill>
                <a:latin typeface="Montserrat"/>
                <a:cs typeface="Montserrat"/>
              </a:rPr>
              <a:t>March</a:t>
            </a:r>
            <a:r>
              <a:rPr sz="1200" spc="-10" dirty="0">
                <a:solidFill>
                  <a:srgbClr val="231F20"/>
                </a:solidFill>
                <a:latin typeface="Montserrat"/>
                <a:cs typeface="Montserrat"/>
              </a:rPr>
              <a:t>. Your</a:t>
            </a:r>
            <a:r>
              <a:rPr sz="1200" spc="-30" dirty="0">
                <a:solidFill>
                  <a:srgbClr val="231F20"/>
                </a:solidFill>
                <a:latin typeface="Montserrat"/>
                <a:cs typeface="Montserrat"/>
              </a:rPr>
              <a:t> </a:t>
            </a:r>
            <a:r>
              <a:rPr sz="1200" dirty="0">
                <a:solidFill>
                  <a:srgbClr val="231F20"/>
                </a:solidFill>
                <a:latin typeface="Montserrat"/>
                <a:cs typeface="Montserrat"/>
              </a:rPr>
              <a:t>form</a:t>
            </a:r>
            <a:r>
              <a:rPr sz="1200" spc="-30"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outline</a:t>
            </a:r>
            <a:r>
              <a:rPr sz="1200" spc="-25" dirty="0">
                <a:solidFill>
                  <a:srgbClr val="231F20"/>
                </a:solidFill>
                <a:latin typeface="Montserrat"/>
                <a:cs typeface="Montserrat"/>
              </a:rPr>
              <a:t> </a:t>
            </a:r>
            <a:r>
              <a:rPr sz="1200" dirty="0">
                <a:solidFill>
                  <a:srgbClr val="231F20"/>
                </a:solidFill>
                <a:latin typeface="Montserrat"/>
                <a:cs typeface="Montserrat"/>
              </a:rPr>
              <a:t>your</a:t>
            </a:r>
            <a:r>
              <a:rPr sz="1200" spc="-30" dirty="0">
                <a:solidFill>
                  <a:srgbClr val="231F20"/>
                </a:solidFill>
                <a:latin typeface="Montserrat"/>
                <a:cs typeface="Montserrat"/>
              </a:rPr>
              <a:t> </a:t>
            </a:r>
            <a:r>
              <a:rPr sz="1200" dirty="0">
                <a:solidFill>
                  <a:srgbClr val="231F20"/>
                </a:solidFill>
                <a:latin typeface="Montserrat"/>
                <a:cs typeface="Montserrat"/>
              </a:rPr>
              <a:t>options</a:t>
            </a:r>
            <a:r>
              <a:rPr sz="1200" spc="-30" dirty="0">
                <a:solidFill>
                  <a:srgbClr val="231F20"/>
                </a:solidFill>
                <a:latin typeface="Montserrat"/>
                <a:cs typeface="Montserrat"/>
              </a:rPr>
              <a:t> </a:t>
            </a:r>
            <a:r>
              <a:rPr sz="1200" dirty="0">
                <a:solidFill>
                  <a:srgbClr val="231F20"/>
                </a:solidFill>
                <a:latin typeface="Montserrat"/>
                <a:cs typeface="Montserrat"/>
              </a:rPr>
              <a:t>blocks</a:t>
            </a:r>
            <a:r>
              <a:rPr sz="1200" spc="-30"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spc="-10" dirty="0">
                <a:solidFill>
                  <a:srgbClr val="231F20"/>
                </a:solidFill>
                <a:latin typeface="Montserrat"/>
                <a:cs typeface="Montserrat"/>
              </a:rPr>
              <a:t>pathway.</a:t>
            </a:r>
            <a:endParaRPr sz="1200" dirty="0">
              <a:latin typeface="Montserrat"/>
              <a:cs typeface="Montserrat"/>
            </a:endParaRPr>
          </a:p>
        </p:txBody>
      </p:sp>
      <p:sp>
        <p:nvSpPr>
          <p:cNvPr id="25" name="object 25"/>
          <p:cNvSpPr txBox="1"/>
          <p:nvPr/>
        </p:nvSpPr>
        <p:spPr>
          <a:xfrm>
            <a:off x="239299" y="9771757"/>
            <a:ext cx="6569709" cy="391160"/>
          </a:xfrm>
          <a:prstGeom prst="rect">
            <a:avLst/>
          </a:prstGeom>
        </p:spPr>
        <p:txBody>
          <a:bodyPr vert="horz" wrap="square" lIns="0" tIns="12700" rIns="0" bIns="0" rtlCol="0">
            <a:spAutoFit/>
          </a:bodyPr>
          <a:lstStyle/>
          <a:p>
            <a:pPr marL="12700" marR="5080">
              <a:lnSpc>
                <a:spcPct val="120000"/>
              </a:lnSpc>
              <a:spcBef>
                <a:spcPts val="100"/>
              </a:spcBef>
            </a:pPr>
            <a:r>
              <a:rPr sz="1000" dirty="0">
                <a:solidFill>
                  <a:srgbClr val="231F20"/>
                </a:solidFill>
                <a:latin typeface="Montserrat"/>
                <a:cs typeface="Montserrat"/>
              </a:rPr>
              <a:t>*</a:t>
            </a:r>
            <a:r>
              <a:rPr sz="1000" spc="-10" dirty="0">
                <a:solidFill>
                  <a:srgbClr val="231F20"/>
                </a:solidFill>
                <a:latin typeface="Montserrat"/>
                <a:cs typeface="Montserrat"/>
              </a:rPr>
              <a:t> </a:t>
            </a:r>
            <a:r>
              <a:rPr sz="1000" dirty="0">
                <a:solidFill>
                  <a:srgbClr val="231F20"/>
                </a:solidFill>
                <a:latin typeface="Montserrat"/>
                <a:cs typeface="Montserrat"/>
              </a:rPr>
              <a:t>Integral</a:t>
            </a:r>
            <a:r>
              <a:rPr sz="1000" spc="-10" dirty="0">
                <a:solidFill>
                  <a:srgbClr val="231F20"/>
                </a:solidFill>
                <a:latin typeface="Montserrat"/>
                <a:cs typeface="Montserrat"/>
              </a:rPr>
              <a:t> curriculum </a:t>
            </a:r>
            <a:r>
              <a:rPr sz="1000" dirty="0">
                <a:solidFill>
                  <a:srgbClr val="231F20"/>
                </a:solidFill>
                <a:latin typeface="Montserrat"/>
                <a:cs typeface="Montserrat"/>
              </a:rPr>
              <a:t>changes</a:t>
            </a:r>
            <a:r>
              <a:rPr sz="1000" spc="-10" dirty="0">
                <a:solidFill>
                  <a:srgbClr val="231F20"/>
                </a:solidFill>
                <a:latin typeface="Montserrat"/>
                <a:cs typeface="Montserrat"/>
              </a:rPr>
              <a:t> </a:t>
            </a:r>
            <a:r>
              <a:rPr sz="1000" dirty="0">
                <a:solidFill>
                  <a:srgbClr val="231F20"/>
                </a:solidFill>
                <a:latin typeface="Montserrat"/>
                <a:cs typeface="Montserrat"/>
              </a:rPr>
              <a:t>can</a:t>
            </a:r>
            <a:r>
              <a:rPr sz="1000" spc="-10" dirty="0">
                <a:solidFill>
                  <a:srgbClr val="231F20"/>
                </a:solidFill>
                <a:latin typeface="Montserrat"/>
                <a:cs typeface="Montserrat"/>
              </a:rPr>
              <a:t> </a:t>
            </a:r>
            <a:r>
              <a:rPr sz="1000" dirty="0">
                <a:solidFill>
                  <a:srgbClr val="231F20"/>
                </a:solidFill>
                <a:latin typeface="Montserrat"/>
                <a:cs typeface="Montserrat"/>
              </a:rPr>
              <a:t>take</a:t>
            </a:r>
            <a:r>
              <a:rPr sz="1000" spc="-10" dirty="0">
                <a:solidFill>
                  <a:srgbClr val="231F20"/>
                </a:solidFill>
                <a:latin typeface="Montserrat"/>
                <a:cs typeface="Montserrat"/>
              </a:rPr>
              <a:t> </a:t>
            </a:r>
            <a:r>
              <a:rPr sz="1000" dirty="0">
                <a:solidFill>
                  <a:srgbClr val="231F20"/>
                </a:solidFill>
                <a:latin typeface="Montserrat"/>
                <a:cs typeface="Montserrat"/>
              </a:rPr>
              <a:t>place</a:t>
            </a:r>
            <a:r>
              <a:rPr sz="1000" spc="-10" dirty="0">
                <a:solidFill>
                  <a:srgbClr val="231F20"/>
                </a:solidFill>
                <a:latin typeface="Montserrat"/>
                <a:cs typeface="Montserrat"/>
              </a:rPr>
              <a:t> </a:t>
            </a:r>
            <a:r>
              <a:rPr sz="1000" dirty="0">
                <a:solidFill>
                  <a:srgbClr val="231F20"/>
                </a:solidFill>
                <a:latin typeface="Montserrat"/>
                <a:cs typeface="Montserrat"/>
              </a:rPr>
              <a:t>which</a:t>
            </a:r>
            <a:r>
              <a:rPr sz="1000" spc="-10" dirty="0">
                <a:solidFill>
                  <a:srgbClr val="231F20"/>
                </a:solidFill>
                <a:latin typeface="Montserrat"/>
                <a:cs typeface="Montserrat"/>
              </a:rPr>
              <a:t> </a:t>
            </a:r>
            <a:r>
              <a:rPr sz="1000" dirty="0">
                <a:solidFill>
                  <a:srgbClr val="231F20"/>
                </a:solidFill>
                <a:latin typeface="Montserrat"/>
                <a:cs typeface="Montserrat"/>
              </a:rPr>
              <a:t>can</a:t>
            </a:r>
            <a:r>
              <a:rPr sz="1000" spc="-10" dirty="0">
                <a:solidFill>
                  <a:srgbClr val="231F20"/>
                </a:solidFill>
                <a:latin typeface="Montserrat"/>
                <a:cs typeface="Montserrat"/>
              </a:rPr>
              <a:t> </a:t>
            </a:r>
            <a:r>
              <a:rPr sz="1000" dirty="0">
                <a:solidFill>
                  <a:srgbClr val="231F20"/>
                </a:solidFill>
                <a:latin typeface="Montserrat"/>
                <a:cs typeface="Montserrat"/>
              </a:rPr>
              <a:t>result</a:t>
            </a:r>
            <a:r>
              <a:rPr sz="1000" spc="-5" dirty="0">
                <a:solidFill>
                  <a:srgbClr val="231F20"/>
                </a:solidFill>
                <a:latin typeface="Montserrat"/>
                <a:cs typeface="Montserrat"/>
              </a:rPr>
              <a:t> </a:t>
            </a:r>
            <a:r>
              <a:rPr sz="1000" dirty="0">
                <a:solidFill>
                  <a:srgbClr val="231F20"/>
                </a:solidFill>
                <a:latin typeface="Montserrat"/>
                <a:cs typeface="Montserrat"/>
              </a:rPr>
              <a:t>in</a:t>
            </a:r>
            <a:r>
              <a:rPr sz="1000" spc="-10" dirty="0">
                <a:solidFill>
                  <a:srgbClr val="231F20"/>
                </a:solidFill>
                <a:latin typeface="Montserrat"/>
                <a:cs typeface="Montserrat"/>
              </a:rPr>
              <a:t> </a:t>
            </a:r>
            <a:r>
              <a:rPr sz="1000" dirty="0">
                <a:solidFill>
                  <a:srgbClr val="231F20"/>
                </a:solidFill>
                <a:latin typeface="Montserrat"/>
                <a:cs typeface="Montserrat"/>
              </a:rPr>
              <a:t>certain</a:t>
            </a:r>
            <a:r>
              <a:rPr sz="1000" spc="-10" dirty="0">
                <a:solidFill>
                  <a:srgbClr val="231F20"/>
                </a:solidFill>
                <a:latin typeface="Montserrat"/>
                <a:cs typeface="Montserrat"/>
              </a:rPr>
              <a:t> </a:t>
            </a:r>
            <a:r>
              <a:rPr sz="1000" dirty="0">
                <a:solidFill>
                  <a:srgbClr val="231F20"/>
                </a:solidFill>
                <a:latin typeface="Montserrat"/>
                <a:cs typeface="Montserrat"/>
              </a:rPr>
              <a:t>subjects</a:t>
            </a:r>
            <a:r>
              <a:rPr sz="1000" spc="-10" dirty="0">
                <a:solidFill>
                  <a:srgbClr val="231F20"/>
                </a:solidFill>
                <a:latin typeface="Montserrat"/>
                <a:cs typeface="Montserrat"/>
              </a:rPr>
              <a:t> </a:t>
            </a:r>
            <a:r>
              <a:rPr sz="1000" dirty="0">
                <a:solidFill>
                  <a:srgbClr val="231F20"/>
                </a:solidFill>
                <a:latin typeface="Montserrat"/>
                <a:cs typeface="Montserrat"/>
              </a:rPr>
              <a:t>being</a:t>
            </a:r>
            <a:r>
              <a:rPr sz="1000" spc="-10" dirty="0">
                <a:solidFill>
                  <a:srgbClr val="231F20"/>
                </a:solidFill>
                <a:latin typeface="Montserrat"/>
                <a:cs typeface="Montserrat"/>
              </a:rPr>
              <a:t> </a:t>
            </a:r>
            <a:r>
              <a:rPr sz="1000" dirty="0">
                <a:solidFill>
                  <a:srgbClr val="231F20"/>
                </a:solidFill>
                <a:latin typeface="Montserrat"/>
                <a:cs typeface="Montserrat"/>
              </a:rPr>
              <a:t>withdrawn.</a:t>
            </a:r>
            <a:r>
              <a:rPr sz="1000" spc="-10" dirty="0">
                <a:solidFill>
                  <a:srgbClr val="231F20"/>
                </a:solidFill>
                <a:latin typeface="Montserrat"/>
                <a:cs typeface="Montserrat"/>
              </a:rPr>
              <a:t> </a:t>
            </a:r>
            <a:r>
              <a:rPr sz="1000" spc="-25" dirty="0">
                <a:solidFill>
                  <a:srgbClr val="231F20"/>
                </a:solidFill>
                <a:latin typeface="Montserrat"/>
                <a:cs typeface="Montserrat"/>
              </a:rPr>
              <a:t>The </a:t>
            </a:r>
            <a:r>
              <a:rPr sz="1000" dirty="0">
                <a:solidFill>
                  <a:srgbClr val="231F20"/>
                </a:solidFill>
                <a:latin typeface="Montserrat"/>
                <a:cs typeface="Montserrat"/>
              </a:rPr>
              <a:t>Academy</a:t>
            </a:r>
            <a:r>
              <a:rPr sz="1000" spc="-15" dirty="0">
                <a:solidFill>
                  <a:srgbClr val="231F20"/>
                </a:solidFill>
                <a:latin typeface="Montserrat"/>
                <a:cs typeface="Montserrat"/>
              </a:rPr>
              <a:t> </a:t>
            </a:r>
            <a:r>
              <a:rPr sz="1000" dirty="0">
                <a:solidFill>
                  <a:srgbClr val="231F20"/>
                </a:solidFill>
                <a:latin typeface="Montserrat"/>
                <a:cs typeface="Montserrat"/>
              </a:rPr>
              <a:t>will</a:t>
            </a:r>
            <a:r>
              <a:rPr sz="1000" spc="-15" dirty="0">
                <a:solidFill>
                  <a:srgbClr val="231F20"/>
                </a:solidFill>
                <a:latin typeface="Montserrat"/>
                <a:cs typeface="Montserrat"/>
              </a:rPr>
              <a:t> </a:t>
            </a:r>
            <a:r>
              <a:rPr sz="1000" dirty="0">
                <a:solidFill>
                  <a:srgbClr val="231F20"/>
                </a:solidFill>
                <a:latin typeface="Montserrat"/>
                <a:cs typeface="Montserrat"/>
              </a:rPr>
              <a:t>always</a:t>
            </a:r>
            <a:r>
              <a:rPr sz="1000" spc="-15" dirty="0">
                <a:solidFill>
                  <a:srgbClr val="231F20"/>
                </a:solidFill>
                <a:latin typeface="Montserrat"/>
                <a:cs typeface="Montserrat"/>
              </a:rPr>
              <a:t> </a:t>
            </a:r>
            <a:r>
              <a:rPr sz="1000" dirty="0">
                <a:solidFill>
                  <a:srgbClr val="231F20"/>
                </a:solidFill>
                <a:latin typeface="Montserrat"/>
                <a:cs typeface="Montserrat"/>
              </a:rPr>
              <a:t>seek</a:t>
            </a:r>
            <a:r>
              <a:rPr sz="1000" spc="-10" dirty="0">
                <a:solidFill>
                  <a:srgbClr val="231F20"/>
                </a:solidFill>
                <a:latin typeface="Montserrat"/>
                <a:cs typeface="Montserrat"/>
              </a:rPr>
              <a:t> </a:t>
            </a:r>
            <a:r>
              <a:rPr sz="1000" dirty="0">
                <a:solidFill>
                  <a:srgbClr val="231F20"/>
                </a:solidFill>
                <a:latin typeface="Montserrat"/>
                <a:cs typeface="Montserrat"/>
              </a:rPr>
              <a:t>to</a:t>
            </a:r>
            <a:r>
              <a:rPr sz="1000" spc="-15" dirty="0">
                <a:solidFill>
                  <a:srgbClr val="231F20"/>
                </a:solidFill>
                <a:latin typeface="Montserrat"/>
                <a:cs typeface="Montserrat"/>
              </a:rPr>
              <a:t> </a:t>
            </a:r>
            <a:r>
              <a:rPr sz="1000" dirty="0">
                <a:solidFill>
                  <a:srgbClr val="231F20"/>
                </a:solidFill>
                <a:latin typeface="Montserrat"/>
                <a:cs typeface="Montserrat"/>
              </a:rPr>
              <a:t>ensure</a:t>
            </a:r>
            <a:r>
              <a:rPr sz="1000" spc="-15" dirty="0">
                <a:solidFill>
                  <a:srgbClr val="231F20"/>
                </a:solidFill>
                <a:latin typeface="Montserrat"/>
                <a:cs typeface="Montserrat"/>
              </a:rPr>
              <a:t> </a:t>
            </a:r>
            <a:r>
              <a:rPr sz="1000" dirty="0">
                <a:solidFill>
                  <a:srgbClr val="231F20"/>
                </a:solidFill>
                <a:latin typeface="Montserrat"/>
                <a:cs typeface="Montserrat"/>
              </a:rPr>
              <a:t>that</a:t>
            </a:r>
            <a:r>
              <a:rPr sz="1000" spc="-10" dirty="0">
                <a:solidFill>
                  <a:srgbClr val="231F20"/>
                </a:solidFill>
                <a:latin typeface="Montserrat"/>
                <a:cs typeface="Montserrat"/>
              </a:rPr>
              <a:t> </a:t>
            </a:r>
            <a:r>
              <a:rPr sz="1000" dirty="0">
                <a:solidFill>
                  <a:srgbClr val="231F20"/>
                </a:solidFill>
                <a:latin typeface="Montserrat"/>
                <a:cs typeface="Montserrat"/>
              </a:rPr>
              <a:t>students</a:t>
            </a:r>
            <a:r>
              <a:rPr sz="1000" spc="-15" dirty="0">
                <a:solidFill>
                  <a:srgbClr val="231F20"/>
                </a:solidFill>
                <a:latin typeface="Montserrat"/>
                <a:cs typeface="Montserrat"/>
              </a:rPr>
              <a:t> </a:t>
            </a:r>
            <a:r>
              <a:rPr sz="1000" dirty="0">
                <a:solidFill>
                  <a:srgbClr val="231F20"/>
                </a:solidFill>
                <a:latin typeface="Montserrat"/>
                <a:cs typeface="Montserrat"/>
              </a:rPr>
              <a:t>are</a:t>
            </a:r>
            <a:r>
              <a:rPr sz="1000" spc="-15" dirty="0">
                <a:solidFill>
                  <a:srgbClr val="231F20"/>
                </a:solidFill>
                <a:latin typeface="Montserrat"/>
                <a:cs typeface="Montserrat"/>
              </a:rPr>
              <a:t> </a:t>
            </a:r>
            <a:r>
              <a:rPr sz="1000" dirty="0">
                <a:solidFill>
                  <a:srgbClr val="231F20"/>
                </a:solidFill>
                <a:latin typeface="Montserrat"/>
                <a:cs typeface="Montserrat"/>
              </a:rPr>
              <a:t>offered</a:t>
            </a:r>
            <a:r>
              <a:rPr sz="1000" spc="-10" dirty="0">
                <a:solidFill>
                  <a:srgbClr val="231F20"/>
                </a:solidFill>
                <a:latin typeface="Montserrat"/>
                <a:cs typeface="Montserrat"/>
              </a:rPr>
              <a:t> </a:t>
            </a:r>
            <a:r>
              <a:rPr sz="1000" dirty="0">
                <a:solidFill>
                  <a:srgbClr val="231F20"/>
                </a:solidFill>
                <a:latin typeface="Montserrat"/>
                <a:cs typeface="Montserrat"/>
              </a:rPr>
              <a:t>a</a:t>
            </a:r>
            <a:r>
              <a:rPr sz="1000" spc="-15" dirty="0">
                <a:solidFill>
                  <a:srgbClr val="231F20"/>
                </a:solidFill>
                <a:latin typeface="Montserrat"/>
                <a:cs typeface="Montserrat"/>
              </a:rPr>
              <a:t> </a:t>
            </a:r>
            <a:r>
              <a:rPr sz="1000" dirty="0">
                <a:solidFill>
                  <a:srgbClr val="231F20"/>
                </a:solidFill>
                <a:latin typeface="Montserrat"/>
                <a:cs typeface="Montserrat"/>
              </a:rPr>
              <a:t>suitable</a:t>
            </a:r>
            <a:r>
              <a:rPr sz="1000" spc="-15" dirty="0">
                <a:solidFill>
                  <a:srgbClr val="231F20"/>
                </a:solidFill>
                <a:latin typeface="Montserrat"/>
                <a:cs typeface="Montserrat"/>
              </a:rPr>
              <a:t> </a:t>
            </a:r>
            <a:r>
              <a:rPr sz="1000" dirty="0">
                <a:solidFill>
                  <a:srgbClr val="231F20"/>
                </a:solidFill>
                <a:latin typeface="Montserrat"/>
                <a:cs typeface="Montserrat"/>
              </a:rPr>
              <a:t>alternative</a:t>
            </a:r>
            <a:r>
              <a:rPr sz="1000" spc="-15" dirty="0">
                <a:solidFill>
                  <a:srgbClr val="231F20"/>
                </a:solidFill>
                <a:latin typeface="Montserrat"/>
                <a:cs typeface="Montserrat"/>
              </a:rPr>
              <a:t> </a:t>
            </a:r>
            <a:r>
              <a:rPr sz="1000" dirty="0">
                <a:solidFill>
                  <a:srgbClr val="231F20"/>
                </a:solidFill>
                <a:latin typeface="Montserrat"/>
                <a:cs typeface="Montserrat"/>
              </a:rPr>
              <a:t>in</a:t>
            </a:r>
            <a:r>
              <a:rPr sz="1000" spc="-10" dirty="0">
                <a:solidFill>
                  <a:srgbClr val="231F20"/>
                </a:solidFill>
                <a:latin typeface="Montserrat"/>
                <a:cs typeface="Montserrat"/>
              </a:rPr>
              <a:t> </a:t>
            </a:r>
            <a:r>
              <a:rPr sz="1000" dirty="0">
                <a:solidFill>
                  <a:srgbClr val="231F20"/>
                </a:solidFill>
                <a:latin typeface="Montserrat"/>
                <a:cs typeface="Montserrat"/>
              </a:rPr>
              <a:t>this</a:t>
            </a:r>
            <a:r>
              <a:rPr sz="1000" spc="-15" dirty="0">
                <a:solidFill>
                  <a:srgbClr val="231F20"/>
                </a:solidFill>
                <a:latin typeface="Montserrat"/>
                <a:cs typeface="Montserrat"/>
              </a:rPr>
              <a:t> </a:t>
            </a:r>
            <a:r>
              <a:rPr sz="1000" spc="-10" dirty="0">
                <a:solidFill>
                  <a:srgbClr val="231F20"/>
                </a:solidFill>
                <a:latin typeface="Montserrat"/>
                <a:cs typeface="Montserrat"/>
              </a:rPr>
              <a:t>instance.</a:t>
            </a:r>
            <a:endParaRPr sz="1000">
              <a:latin typeface="Montserrat"/>
              <a:cs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633730">
              <a:lnSpc>
                <a:spcPct val="100000"/>
              </a:lnSpc>
              <a:spcBef>
                <a:spcPts val="100"/>
              </a:spcBef>
            </a:pPr>
            <a:r>
              <a:rPr dirty="0"/>
              <a:t>GCSE</a:t>
            </a:r>
            <a:r>
              <a:rPr spc="-45" dirty="0"/>
              <a:t> </a:t>
            </a:r>
            <a:r>
              <a:rPr dirty="0"/>
              <a:t>Trilogy</a:t>
            </a:r>
            <a:r>
              <a:rPr spc="-40" dirty="0"/>
              <a:t> </a:t>
            </a:r>
            <a:r>
              <a:rPr dirty="0"/>
              <a:t>Science</a:t>
            </a:r>
            <a:r>
              <a:rPr spc="-45" dirty="0"/>
              <a:t> </a:t>
            </a:r>
            <a:r>
              <a:rPr spc="-10" dirty="0"/>
              <a:t>(Combined)</a:t>
            </a:r>
          </a:p>
        </p:txBody>
      </p:sp>
      <p:sp>
        <p:nvSpPr>
          <p:cNvPr id="7" name="object 7"/>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8104"/>
            <a:ext cx="6781800" cy="7359015"/>
          </a:xfrm>
          <a:prstGeom prst="rect">
            <a:avLst/>
          </a:prstGeom>
        </p:spPr>
        <p:txBody>
          <a:bodyPr vert="horz" wrap="square" lIns="0" tIns="52069" rIns="0" bIns="0" rtlCol="0">
            <a:spAutoFit/>
          </a:bodyPr>
          <a:lstStyle/>
          <a:p>
            <a:pPr marL="12700">
              <a:lnSpc>
                <a:spcPct val="100000"/>
              </a:lnSpc>
              <a:spcBef>
                <a:spcPts val="409"/>
              </a:spcBef>
            </a:pPr>
            <a:r>
              <a:rPr sz="1200" b="1" spc="-10" dirty="0">
                <a:solidFill>
                  <a:srgbClr val="231F20"/>
                </a:solidFill>
                <a:latin typeface="Montserrat"/>
                <a:cs typeface="Montserrat"/>
              </a:rPr>
              <a:t>Awarding</a:t>
            </a:r>
            <a:r>
              <a:rPr sz="1200" b="1" spc="-15" dirty="0">
                <a:solidFill>
                  <a:srgbClr val="231F20"/>
                </a:solidFill>
                <a:latin typeface="Montserrat"/>
                <a:cs typeface="Montserrat"/>
              </a:rPr>
              <a:t> </a:t>
            </a:r>
            <a:r>
              <a:rPr sz="1200" b="1" spc="-20" dirty="0">
                <a:solidFill>
                  <a:srgbClr val="231F20"/>
                </a:solidFill>
                <a:latin typeface="Montserrat"/>
                <a:cs typeface="Montserrat"/>
              </a:rPr>
              <a:t>Body</a:t>
            </a:r>
            <a:endParaRPr sz="1200">
              <a:latin typeface="Montserrat"/>
              <a:cs typeface="Montserrat"/>
            </a:endParaRPr>
          </a:p>
          <a:p>
            <a:pPr marL="12700">
              <a:lnSpc>
                <a:spcPct val="100000"/>
              </a:lnSpc>
              <a:spcBef>
                <a:spcPts val="309"/>
              </a:spcBef>
            </a:pPr>
            <a:r>
              <a:rPr sz="1200" spc="-25" dirty="0">
                <a:solidFill>
                  <a:srgbClr val="231F20"/>
                </a:solidFill>
                <a:latin typeface="Montserrat"/>
                <a:cs typeface="Montserrat"/>
              </a:rPr>
              <a:t>AQA</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Further</a:t>
            </a:r>
            <a:r>
              <a:rPr sz="1200" b="1" spc="-55" dirty="0">
                <a:solidFill>
                  <a:srgbClr val="231F20"/>
                </a:solidFill>
                <a:latin typeface="Montserrat"/>
                <a:cs typeface="Montserrat"/>
              </a:rPr>
              <a:t> </a:t>
            </a:r>
            <a:r>
              <a:rPr sz="1200" b="1" dirty="0">
                <a:solidFill>
                  <a:srgbClr val="231F20"/>
                </a:solidFill>
                <a:latin typeface="Montserrat"/>
                <a:cs typeface="Montserrat"/>
              </a:rPr>
              <a:t>Information</a:t>
            </a:r>
            <a:r>
              <a:rPr sz="1200" b="1" spc="-50" dirty="0">
                <a:solidFill>
                  <a:srgbClr val="231F20"/>
                </a:solidFill>
                <a:latin typeface="Montserrat"/>
                <a:cs typeface="Montserrat"/>
              </a:rPr>
              <a:t> </a:t>
            </a:r>
            <a:r>
              <a:rPr sz="1200" b="1" dirty="0">
                <a:solidFill>
                  <a:srgbClr val="231F20"/>
                </a:solidFill>
                <a:latin typeface="Montserrat"/>
                <a:cs typeface="Montserrat"/>
              </a:rPr>
              <a:t>available</a:t>
            </a:r>
            <a:r>
              <a:rPr sz="1200" b="1" spc="-50" dirty="0">
                <a:solidFill>
                  <a:srgbClr val="231F20"/>
                </a:solidFill>
                <a:latin typeface="Montserrat"/>
                <a:cs typeface="Montserrat"/>
              </a:rPr>
              <a:t> </a:t>
            </a:r>
            <a:r>
              <a:rPr sz="1200" b="1" spc="-20" dirty="0">
                <a:solidFill>
                  <a:srgbClr val="231F20"/>
                </a:solidFill>
                <a:latin typeface="Montserrat"/>
                <a:cs typeface="Montserrat"/>
              </a:rPr>
              <a:t>from</a:t>
            </a:r>
            <a:endParaRPr sz="1200">
              <a:latin typeface="Montserrat"/>
              <a:cs typeface="Montserrat"/>
            </a:endParaRPr>
          </a:p>
          <a:p>
            <a:pPr marL="12700">
              <a:lnSpc>
                <a:spcPct val="100000"/>
              </a:lnSpc>
              <a:spcBef>
                <a:spcPts val="310"/>
              </a:spcBef>
            </a:pPr>
            <a:r>
              <a:rPr sz="1200" dirty="0">
                <a:solidFill>
                  <a:srgbClr val="231F20"/>
                </a:solidFill>
                <a:latin typeface="Montserrat"/>
                <a:cs typeface="Montserrat"/>
              </a:rPr>
              <a:t>Dr </a:t>
            </a:r>
            <a:r>
              <a:rPr sz="1200" spc="-10" dirty="0">
                <a:solidFill>
                  <a:srgbClr val="231F20"/>
                </a:solidFill>
                <a:latin typeface="Montserrat"/>
                <a:cs typeface="Montserrat"/>
              </a:rPr>
              <a:t>Watkins</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spcBef>
                <a:spcPts val="5"/>
              </a:spcBef>
            </a:pPr>
            <a:r>
              <a:rPr sz="1200" b="1" spc="-10" dirty="0">
                <a:solidFill>
                  <a:srgbClr val="231F20"/>
                </a:solidFill>
                <a:latin typeface="Montserrat"/>
                <a:cs typeface="Montserrat"/>
              </a:rPr>
              <a:t>Description</a:t>
            </a:r>
            <a:endParaRPr sz="1200">
              <a:latin typeface="Montserrat"/>
              <a:cs typeface="Montserrat"/>
            </a:endParaRPr>
          </a:p>
          <a:p>
            <a:pPr marL="12700" marR="186690">
              <a:lnSpc>
                <a:spcPct val="121500"/>
              </a:lnSpc>
            </a:pPr>
            <a:r>
              <a:rPr sz="1200" dirty="0">
                <a:solidFill>
                  <a:srgbClr val="231F20"/>
                </a:solidFill>
                <a:latin typeface="Montserrat"/>
                <a:cs typeface="Montserrat"/>
              </a:rPr>
              <a:t>Most</a:t>
            </a:r>
            <a:r>
              <a:rPr sz="1200" spc="-30"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study</a:t>
            </a:r>
            <a:r>
              <a:rPr sz="1200" spc="-30" dirty="0">
                <a:solidFill>
                  <a:srgbClr val="231F20"/>
                </a:solidFill>
                <a:latin typeface="Montserrat"/>
                <a:cs typeface="Montserrat"/>
              </a:rPr>
              <a:t> </a:t>
            </a:r>
            <a:r>
              <a:rPr sz="1200" dirty="0">
                <a:solidFill>
                  <a:srgbClr val="231F20"/>
                </a:solidFill>
                <a:latin typeface="Montserrat"/>
                <a:cs typeface="Montserrat"/>
              </a:rPr>
              <a:t>AQA</a:t>
            </a:r>
            <a:r>
              <a:rPr sz="1200" spc="-30" dirty="0">
                <a:solidFill>
                  <a:srgbClr val="231F20"/>
                </a:solidFill>
                <a:latin typeface="Montserrat"/>
                <a:cs typeface="Montserrat"/>
              </a:rPr>
              <a:t> </a:t>
            </a:r>
            <a:r>
              <a:rPr sz="1200" dirty="0">
                <a:solidFill>
                  <a:srgbClr val="231F20"/>
                </a:solidFill>
                <a:latin typeface="Montserrat"/>
                <a:cs typeface="Montserrat"/>
              </a:rPr>
              <a:t>GCSE</a:t>
            </a:r>
            <a:r>
              <a:rPr sz="1200" spc="-30" dirty="0">
                <a:solidFill>
                  <a:srgbClr val="231F20"/>
                </a:solidFill>
                <a:latin typeface="Montserrat"/>
                <a:cs typeface="Montserrat"/>
              </a:rPr>
              <a:t> </a:t>
            </a:r>
            <a:r>
              <a:rPr sz="1200" dirty="0">
                <a:solidFill>
                  <a:srgbClr val="231F20"/>
                </a:solidFill>
                <a:latin typeface="Montserrat"/>
                <a:cs typeface="Montserrat"/>
              </a:rPr>
              <a:t>Combined</a:t>
            </a:r>
            <a:r>
              <a:rPr sz="1200" spc="-25" dirty="0">
                <a:solidFill>
                  <a:srgbClr val="231F20"/>
                </a:solidFill>
                <a:latin typeface="Montserrat"/>
                <a:cs typeface="Montserrat"/>
              </a:rPr>
              <a:t> </a:t>
            </a:r>
            <a:r>
              <a:rPr sz="1200" dirty="0">
                <a:solidFill>
                  <a:srgbClr val="231F20"/>
                </a:solidFill>
                <a:latin typeface="Montserrat"/>
                <a:cs typeface="Montserrat"/>
              </a:rPr>
              <a:t>Science</a:t>
            </a:r>
            <a:r>
              <a:rPr sz="1200" spc="-30" dirty="0">
                <a:solidFill>
                  <a:srgbClr val="231F20"/>
                </a:solidFill>
                <a:latin typeface="Montserrat"/>
                <a:cs typeface="Montserrat"/>
              </a:rPr>
              <a:t> </a:t>
            </a:r>
            <a:r>
              <a:rPr sz="1200" spc="-10" dirty="0">
                <a:solidFill>
                  <a:srgbClr val="231F20"/>
                </a:solidFill>
                <a:latin typeface="Montserrat"/>
                <a:cs typeface="Montserrat"/>
              </a:rPr>
              <a:t>Trilogy,</a:t>
            </a:r>
            <a:r>
              <a:rPr sz="1200" spc="-30" dirty="0">
                <a:solidFill>
                  <a:srgbClr val="231F20"/>
                </a:solidFill>
                <a:latin typeface="Montserrat"/>
                <a:cs typeface="Montserrat"/>
              </a:rPr>
              <a:t> </a:t>
            </a:r>
            <a:r>
              <a:rPr sz="1200" dirty="0">
                <a:solidFill>
                  <a:srgbClr val="231F20"/>
                </a:solidFill>
                <a:latin typeface="Montserrat"/>
                <a:cs typeface="Montserrat"/>
              </a:rPr>
              <a:t>which</a:t>
            </a:r>
            <a:r>
              <a:rPr sz="1200" spc="-30" dirty="0">
                <a:solidFill>
                  <a:srgbClr val="231F20"/>
                </a:solidFill>
                <a:latin typeface="Montserrat"/>
                <a:cs typeface="Montserrat"/>
              </a:rPr>
              <a:t> </a:t>
            </a:r>
            <a:r>
              <a:rPr sz="1200" dirty="0">
                <a:solidFill>
                  <a:srgbClr val="231F20"/>
                </a:solidFill>
                <a:latin typeface="Montserrat"/>
                <a:cs typeface="Montserrat"/>
              </a:rPr>
              <a:t>is</a:t>
            </a:r>
            <a:r>
              <a:rPr sz="1200" spc="-30" dirty="0">
                <a:solidFill>
                  <a:srgbClr val="231F20"/>
                </a:solidFill>
                <a:latin typeface="Montserrat"/>
                <a:cs typeface="Montserrat"/>
              </a:rPr>
              <a:t> </a:t>
            </a:r>
            <a:r>
              <a:rPr sz="1200" spc="-10" dirty="0">
                <a:solidFill>
                  <a:srgbClr val="231F20"/>
                </a:solidFill>
                <a:latin typeface="Montserrat"/>
                <a:cs typeface="Montserrat"/>
              </a:rPr>
              <a:t>equivalent</a:t>
            </a:r>
            <a:r>
              <a:rPr sz="1200" spc="-30" dirty="0">
                <a:solidFill>
                  <a:srgbClr val="231F20"/>
                </a:solidFill>
                <a:latin typeface="Montserrat"/>
                <a:cs typeface="Montserrat"/>
              </a:rPr>
              <a:t> </a:t>
            </a:r>
            <a:r>
              <a:rPr sz="1200" spc="-25" dirty="0">
                <a:solidFill>
                  <a:srgbClr val="231F20"/>
                </a:solidFill>
                <a:latin typeface="Montserrat"/>
                <a:cs typeface="Montserrat"/>
              </a:rPr>
              <a:t>of </a:t>
            </a:r>
            <a:r>
              <a:rPr sz="1200" dirty="0">
                <a:solidFill>
                  <a:srgbClr val="231F20"/>
                </a:solidFill>
                <a:latin typeface="Montserrat"/>
                <a:cs typeface="Montserrat"/>
              </a:rPr>
              <a:t>two</a:t>
            </a:r>
            <a:r>
              <a:rPr sz="1200" spc="-25" dirty="0">
                <a:solidFill>
                  <a:srgbClr val="231F20"/>
                </a:solidFill>
                <a:latin typeface="Montserrat"/>
                <a:cs typeface="Montserrat"/>
              </a:rPr>
              <a:t> </a:t>
            </a:r>
            <a:r>
              <a:rPr sz="1200" dirty="0">
                <a:solidFill>
                  <a:srgbClr val="231F20"/>
                </a:solidFill>
                <a:latin typeface="Montserrat"/>
                <a:cs typeface="Montserrat"/>
              </a:rPr>
              <a:t>GCSE</a:t>
            </a:r>
            <a:r>
              <a:rPr sz="1200" spc="-25" dirty="0">
                <a:solidFill>
                  <a:srgbClr val="231F20"/>
                </a:solidFill>
                <a:latin typeface="Montserrat"/>
                <a:cs typeface="Montserrat"/>
              </a:rPr>
              <a:t> </a:t>
            </a:r>
            <a:r>
              <a:rPr sz="1200" dirty="0">
                <a:solidFill>
                  <a:srgbClr val="231F20"/>
                </a:solidFill>
                <a:latin typeface="Montserrat"/>
                <a:cs typeface="Montserrat"/>
              </a:rPr>
              <a:t>qualifications,</a:t>
            </a:r>
            <a:r>
              <a:rPr sz="1200" spc="260" dirty="0">
                <a:solidFill>
                  <a:srgbClr val="231F20"/>
                </a:solidFill>
                <a:latin typeface="Montserrat"/>
                <a:cs typeface="Montserrat"/>
              </a:rPr>
              <a:t> </a:t>
            </a:r>
            <a:r>
              <a:rPr sz="1200" dirty="0">
                <a:solidFill>
                  <a:srgbClr val="231F20"/>
                </a:solidFill>
                <a:latin typeface="Montserrat"/>
                <a:cs typeface="Montserrat"/>
              </a:rPr>
              <a:t>with</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dirty="0">
                <a:solidFill>
                  <a:srgbClr val="231F20"/>
                </a:solidFill>
                <a:latin typeface="Montserrat"/>
                <a:cs typeface="Montserrat"/>
              </a:rPr>
              <a:t>nurture</a:t>
            </a:r>
            <a:r>
              <a:rPr sz="1200" spc="-25" dirty="0">
                <a:solidFill>
                  <a:srgbClr val="231F20"/>
                </a:solidFill>
                <a:latin typeface="Montserrat"/>
                <a:cs typeface="Montserrat"/>
              </a:rPr>
              <a:t> </a:t>
            </a:r>
            <a:r>
              <a:rPr sz="1200" dirty="0">
                <a:solidFill>
                  <a:srgbClr val="231F20"/>
                </a:solidFill>
                <a:latin typeface="Montserrat"/>
                <a:cs typeface="Montserrat"/>
              </a:rPr>
              <a:t>group</a:t>
            </a:r>
            <a:r>
              <a:rPr sz="1200" spc="-25" dirty="0">
                <a:solidFill>
                  <a:srgbClr val="231F20"/>
                </a:solidFill>
                <a:latin typeface="Montserrat"/>
                <a:cs typeface="Montserrat"/>
              </a:rPr>
              <a:t> </a:t>
            </a:r>
            <a:r>
              <a:rPr sz="1200" dirty="0">
                <a:solidFill>
                  <a:srgbClr val="231F20"/>
                </a:solidFill>
                <a:latin typeface="Montserrat"/>
                <a:cs typeface="Montserrat"/>
              </a:rPr>
              <a:t>studying</a:t>
            </a:r>
            <a:r>
              <a:rPr sz="1200" spc="-25" dirty="0">
                <a:solidFill>
                  <a:srgbClr val="231F20"/>
                </a:solidFill>
                <a:latin typeface="Montserrat"/>
                <a:cs typeface="Montserrat"/>
              </a:rPr>
              <a:t> </a:t>
            </a:r>
            <a:r>
              <a:rPr sz="1200" dirty="0">
                <a:solidFill>
                  <a:srgbClr val="231F20"/>
                </a:solidFill>
                <a:latin typeface="Montserrat"/>
                <a:cs typeface="Montserrat"/>
              </a:rPr>
              <a:t>AQA</a:t>
            </a:r>
            <a:r>
              <a:rPr sz="1200" spc="-25" dirty="0">
                <a:solidFill>
                  <a:srgbClr val="231F20"/>
                </a:solidFill>
                <a:latin typeface="Montserrat"/>
                <a:cs typeface="Montserrat"/>
              </a:rPr>
              <a:t> </a:t>
            </a:r>
            <a:r>
              <a:rPr sz="1200" dirty="0">
                <a:solidFill>
                  <a:srgbClr val="231F20"/>
                </a:solidFill>
                <a:latin typeface="Montserrat"/>
                <a:cs typeface="Montserrat"/>
              </a:rPr>
              <a:t>GCSE</a:t>
            </a:r>
            <a:r>
              <a:rPr sz="1200" spc="-25" dirty="0">
                <a:solidFill>
                  <a:srgbClr val="231F20"/>
                </a:solidFill>
                <a:latin typeface="Montserrat"/>
                <a:cs typeface="Montserrat"/>
              </a:rPr>
              <a:t> </a:t>
            </a:r>
            <a:r>
              <a:rPr sz="1200" dirty="0">
                <a:solidFill>
                  <a:srgbClr val="231F20"/>
                </a:solidFill>
                <a:latin typeface="Montserrat"/>
                <a:cs typeface="Montserrat"/>
              </a:rPr>
              <a:t>Combined</a:t>
            </a:r>
            <a:r>
              <a:rPr sz="1200" spc="-25" dirty="0">
                <a:solidFill>
                  <a:srgbClr val="231F20"/>
                </a:solidFill>
                <a:latin typeface="Montserrat"/>
                <a:cs typeface="Montserrat"/>
              </a:rPr>
              <a:t> </a:t>
            </a:r>
            <a:r>
              <a:rPr sz="1200" spc="-10" dirty="0">
                <a:solidFill>
                  <a:srgbClr val="231F20"/>
                </a:solidFill>
                <a:latin typeface="Montserrat"/>
                <a:cs typeface="Montserrat"/>
              </a:rPr>
              <a:t>Science </a:t>
            </a:r>
            <a:r>
              <a:rPr sz="1200" dirty="0">
                <a:solidFill>
                  <a:srgbClr val="231F20"/>
                </a:solidFill>
                <a:latin typeface="Montserrat"/>
                <a:cs typeface="Montserrat"/>
              </a:rPr>
              <a:t>Synergy</a:t>
            </a:r>
            <a:r>
              <a:rPr sz="1200" spc="-35" dirty="0">
                <a:solidFill>
                  <a:srgbClr val="231F20"/>
                </a:solidFill>
                <a:latin typeface="Montserrat"/>
                <a:cs typeface="Montserrat"/>
              </a:rPr>
              <a:t> </a:t>
            </a:r>
            <a:r>
              <a:rPr sz="1200" dirty="0">
                <a:solidFill>
                  <a:srgbClr val="231F20"/>
                </a:solidFill>
                <a:latin typeface="Montserrat"/>
                <a:cs typeface="Montserrat"/>
              </a:rPr>
              <a:t>which</a:t>
            </a:r>
            <a:r>
              <a:rPr sz="1200" spc="-30" dirty="0">
                <a:solidFill>
                  <a:srgbClr val="231F20"/>
                </a:solidFill>
                <a:latin typeface="Montserrat"/>
                <a:cs typeface="Montserrat"/>
              </a:rPr>
              <a:t> </a:t>
            </a:r>
            <a:r>
              <a:rPr sz="1200" dirty="0">
                <a:solidFill>
                  <a:srgbClr val="231F20"/>
                </a:solidFill>
                <a:latin typeface="Montserrat"/>
                <a:cs typeface="Montserrat"/>
              </a:rPr>
              <a:t>has</a:t>
            </a:r>
            <a:r>
              <a:rPr sz="1200" spc="-35" dirty="0">
                <a:solidFill>
                  <a:srgbClr val="231F20"/>
                </a:solidFill>
                <a:latin typeface="Montserrat"/>
                <a:cs typeface="Montserrat"/>
              </a:rPr>
              <a:t> </a:t>
            </a:r>
            <a:r>
              <a:rPr sz="1200" dirty="0">
                <a:solidFill>
                  <a:srgbClr val="231F20"/>
                </a:solidFill>
                <a:latin typeface="Montserrat"/>
                <a:cs typeface="Montserrat"/>
              </a:rPr>
              <a:t>two</a:t>
            </a:r>
            <a:r>
              <a:rPr sz="1200" spc="-30" dirty="0">
                <a:solidFill>
                  <a:srgbClr val="231F20"/>
                </a:solidFill>
                <a:latin typeface="Montserrat"/>
                <a:cs typeface="Montserrat"/>
              </a:rPr>
              <a:t> </a:t>
            </a:r>
            <a:r>
              <a:rPr sz="1200" dirty="0">
                <a:solidFill>
                  <a:srgbClr val="231F20"/>
                </a:solidFill>
                <a:latin typeface="Montserrat"/>
                <a:cs typeface="Montserrat"/>
              </a:rPr>
              <a:t>less</a:t>
            </a:r>
            <a:r>
              <a:rPr sz="1200" spc="-35" dirty="0">
                <a:solidFill>
                  <a:srgbClr val="231F20"/>
                </a:solidFill>
                <a:latin typeface="Montserrat"/>
                <a:cs typeface="Montserrat"/>
              </a:rPr>
              <a:t> </a:t>
            </a:r>
            <a:r>
              <a:rPr sz="1200" dirty="0">
                <a:solidFill>
                  <a:srgbClr val="231F20"/>
                </a:solidFill>
                <a:latin typeface="Montserrat"/>
                <a:cs typeface="Montserrat"/>
              </a:rPr>
              <a:t>exams.</a:t>
            </a:r>
            <a:r>
              <a:rPr sz="1200" spc="-30" dirty="0">
                <a:solidFill>
                  <a:srgbClr val="231F20"/>
                </a:solidFill>
                <a:latin typeface="Montserrat"/>
                <a:cs typeface="Montserrat"/>
              </a:rPr>
              <a:t> </a:t>
            </a:r>
            <a:r>
              <a:rPr sz="1200" dirty="0">
                <a:solidFill>
                  <a:srgbClr val="231F20"/>
                </a:solidFill>
                <a:latin typeface="Montserrat"/>
                <a:cs typeface="Montserrat"/>
              </a:rPr>
              <a:t>Both</a:t>
            </a:r>
            <a:r>
              <a:rPr sz="1200" spc="-35" dirty="0">
                <a:solidFill>
                  <a:srgbClr val="231F20"/>
                </a:solidFill>
                <a:latin typeface="Montserrat"/>
                <a:cs typeface="Montserrat"/>
              </a:rPr>
              <a:t> </a:t>
            </a:r>
            <a:r>
              <a:rPr sz="1200" dirty="0">
                <a:solidFill>
                  <a:srgbClr val="231F20"/>
                </a:solidFill>
                <a:latin typeface="Montserrat"/>
                <a:cs typeface="Montserrat"/>
              </a:rPr>
              <a:t>qualifications</a:t>
            </a:r>
            <a:r>
              <a:rPr sz="1200" spc="-30" dirty="0">
                <a:solidFill>
                  <a:srgbClr val="231F20"/>
                </a:solidFill>
                <a:latin typeface="Montserrat"/>
                <a:cs typeface="Montserrat"/>
              </a:rPr>
              <a:t> </a:t>
            </a:r>
            <a:r>
              <a:rPr sz="1200" dirty="0">
                <a:solidFill>
                  <a:srgbClr val="231F20"/>
                </a:solidFill>
                <a:latin typeface="Montserrat"/>
                <a:cs typeface="Montserrat"/>
              </a:rPr>
              <a:t>cover</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35" dirty="0">
                <a:solidFill>
                  <a:srgbClr val="231F20"/>
                </a:solidFill>
                <a:latin typeface="Montserrat"/>
                <a:cs typeface="Montserrat"/>
              </a:rPr>
              <a:t> </a:t>
            </a:r>
            <a:r>
              <a:rPr sz="1200" dirty="0">
                <a:solidFill>
                  <a:srgbClr val="231F20"/>
                </a:solidFill>
                <a:latin typeface="Montserrat"/>
                <a:cs typeface="Montserrat"/>
              </a:rPr>
              <a:t>same</a:t>
            </a:r>
            <a:r>
              <a:rPr sz="1200" spc="-30" dirty="0">
                <a:solidFill>
                  <a:srgbClr val="231F20"/>
                </a:solidFill>
                <a:latin typeface="Montserrat"/>
                <a:cs typeface="Montserrat"/>
              </a:rPr>
              <a:t> </a:t>
            </a:r>
            <a:r>
              <a:rPr sz="1200" dirty="0">
                <a:solidFill>
                  <a:srgbClr val="231F20"/>
                </a:solidFill>
                <a:latin typeface="Montserrat"/>
                <a:cs typeface="Montserrat"/>
              </a:rPr>
              <a:t>elements</a:t>
            </a:r>
            <a:r>
              <a:rPr sz="1200" spc="-35" dirty="0">
                <a:solidFill>
                  <a:srgbClr val="231F20"/>
                </a:solidFill>
                <a:latin typeface="Montserrat"/>
                <a:cs typeface="Montserrat"/>
              </a:rPr>
              <a:t> </a:t>
            </a:r>
            <a:r>
              <a:rPr sz="1200" spc="-25" dirty="0">
                <a:solidFill>
                  <a:srgbClr val="231F20"/>
                </a:solidFill>
                <a:latin typeface="Montserrat"/>
                <a:cs typeface="Montserrat"/>
              </a:rPr>
              <a:t>of </a:t>
            </a:r>
            <a:r>
              <a:rPr sz="1200" dirty="0">
                <a:solidFill>
                  <a:srgbClr val="231F20"/>
                </a:solidFill>
                <a:latin typeface="Montserrat"/>
                <a:cs typeface="Montserrat"/>
              </a:rPr>
              <a:t>Biology,</a:t>
            </a:r>
            <a:r>
              <a:rPr sz="1200" spc="-40" dirty="0">
                <a:solidFill>
                  <a:srgbClr val="231F20"/>
                </a:solidFill>
                <a:latin typeface="Montserrat"/>
                <a:cs typeface="Montserrat"/>
              </a:rPr>
              <a:t> </a:t>
            </a:r>
            <a:r>
              <a:rPr sz="1200" dirty="0">
                <a:solidFill>
                  <a:srgbClr val="231F20"/>
                </a:solidFill>
                <a:latin typeface="Montserrat"/>
                <a:cs typeface="Montserrat"/>
              </a:rPr>
              <a:t>Chemistry,</a:t>
            </a:r>
            <a:r>
              <a:rPr sz="1200" spc="-40" dirty="0">
                <a:solidFill>
                  <a:srgbClr val="231F20"/>
                </a:solidFill>
                <a:latin typeface="Montserrat"/>
                <a:cs typeface="Montserrat"/>
              </a:rPr>
              <a:t> </a:t>
            </a:r>
            <a:r>
              <a:rPr sz="1200" dirty="0">
                <a:solidFill>
                  <a:srgbClr val="231F20"/>
                </a:solidFill>
                <a:latin typeface="Montserrat"/>
                <a:cs typeface="Montserrat"/>
              </a:rPr>
              <a:t>Physics</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40" dirty="0">
                <a:solidFill>
                  <a:srgbClr val="231F20"/>
                </a:solidFill>
                <a:latin typeface="Montserrat"/>
                <a:cs typeface="Montserrat"/>
              </a:rPr>
              <a:t> </a:t>
            </a:r>
            <a:r>
              <a:rPr sz="1200" dirty="0">
                <a:solidFill>
                  <a:srgbClr val="231F20"/>
                </a:solidFill>
                <a:latin typeface="Montserrat"/>
                <a:cs typeface="Montserrat"/>
              </a:rPr>
              <a:t>practical</a:t>
            </a:r>
            <a:r>
              <a:rPr sz="1200" spc="-40" dirty="0">
                <a:solidFill>
                  <a:srgbClr val="231F20"/>
                </a:solidFill>
                <a:latin typeface="Montserrat"/>
                <a:cs typeface="Montserrat"/>
              </a:rPr>
              <a:t> </a:t>
            </a:r>
            <a:r>
              <a:rPr sz="1200" spc="-10" dirty="0">
                <a:solidFill>
                  <a:srgbClr val="231F20"/>
                </a:solidFill>
                <a:latin typeface="Montserrat"/>
                <a:cs typeface="Montserrat"/>
              </a:rPr>
              <a:t>skills.</a:t>
            </a:r>
            <a:endParaRPr sz="1200">
              <a:latin typeface="Montserrat"/>
              <a:cs typeface="Montserrat"/>
            </a:endParaRPr>
          </a:p>
          <a:p>
            <a:pPr>
              <a:lnSpc>
                <a:spcPct val="100000"/>
              </a:lnSpc>
              <a:spcBef>
                <a:spcPts val="285"/>
              </a:spcBef>
            </a:pPr>
            <a:endParaRPr sz="1200">
              <a:latin typeface="Montserrat"/>
              <a:cs typeface="Montserrat"/>
            </a:endParaRPr>
          </a:p>
          <a:p>
            <a:pPr marL="12700" marR="53975">
              <a:lnSpc>
                <a:spcPct val="121500"/>
              </a:lnSpc>
            </a:pPr>
            <a:r>
              <a:rPr sz="1200" dirty="0">
                <a:solidFill>
                  <a:srgbClr val="231F20"/>
                </a:solidFill>
                <a:latin typeface="Montserrat"/>
                <a:cs typeface="Montserrat"/>
              </a:rPr>
              <a:t>Those</a:t>
            </a:r>
            <a:r>
              <a:rPr sz="1200" spc="-25" dirty="0">
                <a:solidFill>
                  <a:srgbClr val="231F20"/>
                </a:solidFill>
                <a:latin typeface="Montserrat"/>
                <a:cs typeface="Montserrat"/>
              </a:rPr>
              <a:t> </a:t>
            </a: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who</a:t>
            </a:r>
            <a:r>
              <a:rPr sz="1200" spc="-25" dirty="0">
                <a:solidFill>
                  <a:srgbClr val="231F20"/>
                </a:solidFill>
                <a:latin typeface="Montserrat"/>
                <a:cs typeface="Montserrat"/>
              </a:rPr>
              <a:t> </a:t>
            </a:r>
            <a:r>
              <a:rPr sz="1200" dirty="0">
                <a:solidFill>
                  <a:srgbClr val="231F20"/>
                </a:solidFill>
                <a:latin typeface="Montserrat"/>
                <a:cs typeface="Montserrat"/>
              </a:rPr>
              <a:t>have</a:t>
            </a:r>
            <a:r>
              <a:rPr sz="1200" spc="-25" dirty="0">
                <a:solidFill>
                  <a:srgbClr val="231F20"/>
                </a:solidFill>
                <a:latin typeface="Montserrat"/>
                <a:cs typeface="Montserrat"/>
              </a:rPr>
              <a:t> </a:t>
            </a:r>
            <a:r>
              <a:rPr sz="1200" spc="-10" dirty="0">
                <a:solidFill>
                  <a:srgbClr val="231F20"/>
                </a:solidFill>
                <a:latin typeface="Montserrat"/>
                <a:cs typeface="Montserrat"/>
              </a:rPr>
              <a:t>demonstrated</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20" dirty="0">
                <a:solidFill>
                  <a:srgbClr val="231F20"/>
                </a:solidFill>
                <a:latin typeface="Montserrat"/>
                <a:cs typeface="Montserrat"/>
              </a:rPr>
              <a:t> </a:t>
            </a:r>
            <a:r>
              <a:rPr sz="1200" dirty="0">
                <a:solidFill>
                  <a:srgbClr val="231F20"/>
                </a:solidFill>
                <a:latin typeface="Montserrat"/>
                <a:cs typeface="Montserrat"/>
              </a:rPr>
              <a:t>talent</a:t>
            </a:r>
            <a:r>
              <a:rPr sz="1200" spc="-25" dirty="0">
                <a:solidFill>
                  <a:srgbClr val="231F20"/>
                </a:solidFill>
                <a:latin typeface="Montserrat"/>
                <a:cs typeface="Montserrat"/>
              </a:rPr>
              <a:t> </a:t>
            </a:r>
            <a:r>
              <a:rPr sz="1200" dirty="0">
                <a:solidFill>
                  <a:srgbClr val="231F20"/>
                </a:solidFill>
                <a:latin typeface="Montserrat"/>
                <a:cs typeface="Montserrat"/>
              </a:rPr>
              <a:t>for</a:t>
            </a:r>
            <a:r>
              <a:rPr sz="1200" spc="-25" dirty="0">
                <a:solidFill>
                  <a:srgbClr val="231F20"/>
                </a:solidFill>
                <a:latin typeface="Montserrat"/>
                <a:cs typeface="Montserrat"/>
              </a:rPr>
              <a:t> </a:t>
            </a:r>
            <a:r>
              <a:rPr sz="1200" dirty="0">
                <a:solidFill>
                  <a:srgbClr val="231F20"/>
                </a:solidFill>
                <a:latin typeface="Montserrat"/>
                <a:cs typeface="Montserrat"/>
              </a:rPr>
              <a:t>Science</a:t>
            </a:r>
            <a:r>
              <a:rPr sz="1200" spc="-25" dirty="0">
                <a:solidFill>
                  <a:srgbClr val="231F20"/>
                </a:solidFill>
                <a:latin typeface="Montserrat"/>
                <a:cs typeface="Montserrat"/>
              </a:rPr>
              <a:t> </a:t>
            </a:r>
            <a:r>
              <a:rPr sz="1200" dirty="0">
                <a:solidFill>
                  <a:srgbClr val="231F20"/>
                </a:solidFill>
                <a:latin typeface="Montserrat"/>
                <a:cs typeface="Montserrat"/>
              </a:rPr>
              <a:t>will</a:t>
            </a:r>
            <a:r>
              <a:rPr sz="1200" spc="-25" dirty="0">
                <a:solidFill>
                  <a:srgbClr val="231F20"/>
                </a:solidFill>
                <a:latin typeface="Montserrat"/>
                <a:cs typeface="Montserrat"/>
              </a:rPr>
              <a:t> </a:t>
            </a:r>
            <a:r>
              <a:rPr sz="1200" dirty="0">
                <a:solidFill>
                  <a:srgbClr val="231F20"/>
                </a:solidFill>
                <a:latin typeface="Montserrat"/>
                <a:cs typeface="Montserrat"/>
              </a:rPr>
              <a:t>have</a:t>
            </a:r>
            <a:r>
              <a:rPr sz="1200" spc="-25" dirty="0">
                <a:solidFill>
                  <a:srgbClr val="231F20"/>
                </a:solidFill>
                <a:latin typeface="Montserrat"/>
                <a:cs typeface="Montserrat"/>
              </a:rPr>
              <a:t> </a:t>
            </a:r>
            <a:r>
              <a:rPr sz="1200" dirty="0">
                <a:solidFill>
                  <a:srgbClr val="231F20"/>
                </a:solidFill>
                <a:latin typeface="Montserrat"/>
                <a:cs typeface="Montserrat"/>
              </a:rPr>
              <a:t>the</a:t>
            </a:r>
            <a:r>
              <a:rPr sz="1200" spc="-20" dirty="0">
                <a:solidFill>
                  <a:srgbClr val="231F20"/>
                </a:solidFill>
                <a:latin typeface="Montserrat"/>
                <a:cs typeface="Montserrat"/>
              </a:rPr>
              <a:t> </a:t>
            </a:r>
            <a:r>
              <a:rPr sz="1200" spc="-10" dirty="0">
                <a:solidFill>
                  <a:srgbClr val="231F20"/>
                </a:solidFill>
                <a:latin typeface="Montserrat"/>
                <a:cs typeface="Montserrat"/>
              </a:rPr>
              <a:t>opportunity</a:t>
            </a:r>
            <a:r>
              <a:rPr sz="1200" spc="500"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dirty="0">
                <a:solidFill>
                  <a:srgbClr val="231F20"/>
                </a:solidFill>
                <a:latin typeface="Montserrat"/>
                <a:cs typeface="Montserrat"/>
              </a:rPr>
              <a:t>study</a:t>
            </a:r>
            <a:r>
              <a:rPr sz="1200" spc="-20" dirty="0">
                <a:solidFill>
                  <a:srgbClr val="231F20"/>
                </a:solidFill>
                <a:latin typeface="Montserrat"/>
                <a:cs typeface="Montserrat"/>
              </a:rPr>
              <a:t> </a:t>
            </a:r>
            <a:r>
              <a:rPr sz="1200" dirty="0">
                <a:solidFill>
                  <a:srgbClr val="231F20"/>
                </a:solidFill>
                <a:latin typeface="Montserrat"/>
                <a:cs typeface="Montserrat"/>
              </a:rPr>
              <a:t>Physics,</a:t>
            </a:r>
            <a:r>
              <a:rPr sz="1200" spc="-20" dirty="0">
                <a:solidFill>
                  <a:srgbClr val="231F20"/>
                </a:solidFill>
                <a:latin typeface="Montserrat"/>
                <a:cs typeface="Montserrat"/>
              </a:rPr>
              <a:t> </a:t>
            </a:r>
            <a:r>
              <a:rPr sz="1200" dirty="0">
                <a:solidFill>
                  <a:srgbClr val="231F20"/>
                </a:solidFill>
                <a:latin typeface="Montserrat"/>
                <a:cs typeface="Montserrat"/>
              </a:rPr>
              <a:t>Chemistry</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dirty="0">
                <a:solidFill>
                  <a:srgbClr val="231F20"/>
                </a:solidFill>
                <a:latin typeface="Montserrat"/>
                <a:cs typeface="Montserrat"/>
              </a:rPr>
              <a:t>Biology</a:t>
            </a:r>
            <a:r>
              <a:rPr sz="1200" spc="-20" dirty="0">
                <a:solidFill>
                  <a:srgbClr val="231F20"/>
                </a:solidFill>
                <a:latin typeface="Montserrat"/>
                <a:cs typeface="Montserrat"/>
              </a:rPr>
              <a:t> </a:t>
            </a:r>
            <a:r>
              <a:rPr sz="1200" dirty="0">
                <a:solidFill>
                  <a:srgbClr val="231F20"/>
                </a:solidFill>
                <a:latin typeface="Montserrat"/>
                <a:cs typeface="Montserrat"/>
              </a:rPr>
              <a:t>in</a:t>
            </a:r>
            <a:r>
              <a:rPr sz="1200" spc="-25" dirty="0">
                <a:solidFill>
                  <a:srgbClr val="231F20"/>
                </a:solidFill>
                <a:latin typeface="Montserrat"/>
                <a:cs typeface="Montserrat"/>
              </a:rPr>
              <a:t> </a:t>
            </a:r>
            <a:r>
              <a:rPr sz="1200" spc="-10" dirty="0">
                <a:solidFill>
                  <a:srgbClr val="231F20"/>
                </a:solidFill>
                <a:latin typeface="Montserrat"/>
                <a:cs typeface="Montserrat"/>
              </a:rPr>
              <a:t>greater</a:t>
            </a:r>
            <a:r>
              <a:rPr sz="1200" spc="-20" dirty="0">
                <a:solidFill>
                  <a:srgbClr val="231F20"/>
                </a:solidFill>
                <a:latin typeface="Montserrat"/>
                <a:cs typeface="Montserrat"/>
              </a:rPr>
              <a:t> </a:t>
            </a:r>
            <a:r>
              <a:rPr sz="1200" dirty="0">
                <a:solidFill>
                  <a:srgbClr val="231F20"/>
                </a:solidFill>
                <a:latin typeface="Montserrat"/>
                <a:cs typeface="Montserrat"/>
              </a:rPr>
              <a:t>depth,</a:t>
            </a:r>
            <a:r>
              <a:rPr sz="1200" spc="-20" dirty="0">
                <a:solidFill>
                  <a:srgbClr val="231F20"/>
                </a:solidFill>
                <a:latin typeface="Montserrat"/>
                <a:cs typeface="Montserrat"/>
              </a:rPr>
              <a:t> </a:t>
            </a:r>
            <a:r>
              <a:rPr sz="1200" dirty="0">
                <a:solidFill>
                  <a:srgbClr val="231F20"/>
                </a:solidFill>
                <a:latin typeface="Montserrat"/>
                <a:cs typeface="Montserrat"/>
              </a:rPr>
              <a:t>resulting</a:t>
            </a:r>
            <a:r>
              <a:rPr sz="1200" spc="-20" dirty="0">
                <a:solidFill>
                  <a:srgbClr val="231F20"/>
                </a:solidFill>
                <a:latin typeface="Montserrat"/>
                <a:cs typeface="Montserrat"/>
              </a:rPr>
              <a:t> </a:t>
            </a:r>
            <a:r>
              <a:rPr sz="1200" dirty="0">
                <a:solidFill>
                  <a:srgbClr val="231F20"/>
                </a:solidFill>
                <a:latin typeface="Montserrat"/>
                <a:cs typeface="Montserrat"/>
              </a:rPr>
              <a:t>in</a:t>
            </a:r>
            <a:r>
              <a:rPr sz="1200" spc="-25" dirty="0">
                <a:solidFill>
                  <a:srgbClr val="231F20"/>
                </a:solidFill>
                <a:latin typeface="Montserrat"/>
                <a:cs typeface="Montserrat"/>
              </a:rPr>
              <a:t> </a:t>
            </a:r>
            <a:r>
              <a:rPr sz="1200" dirty="0">
                <a:solidFill>
                  <a:srgbClr val="231F20"/>
                </a:solidFill>
                <a:latin typeface="Montserrat"/>
                <a:cs typeface="Montserrat"/>
              </a:rPr>
              <a:t>the</a:t>
            </a:r>
            <a:r>
              <a:rPr sz="1200" spc="-20" dirty="0">
                <a:solidFill>
                  <a:srgbClr val="231F20"/>
                </a:solidFill>
                <a:latin typeface="Montserrat"/>
                <a:cs typeface="Montserrat"/>
              </a:rPr>
              <a:t> </a:t>
            </a:r>
            <a:r>
              <a:rPr sz="1200" dirty="0">
                <a:solidFill>
                  <a:srgbClr val="231F20"/>
                </a:solidFill>
                <a:latin typeface="Montserrat"/>
                <a:cs typeface="Montserrat"/>
              </a:rPr>
              <a:t>award</a:t>
            </a:r>
            <a:r>
              <a:rPr sz="1200" spc="-20" dirty="0">
                <a:solidFill>
                  <a:srgbClr val="231F20"/>
                </a:solidFill>
                <a:latin typeface="Montserrat"/>
                <a:cs typeface="Montserrat"/>
              </a:rPr>
              <a:t> </a:t>
            </a:r>
            <a:r>
              <a:rPr sz="1200" dirty="0">
                <a:solidFill>
                  <a:srgbClr val="231F20"/>
                </a:solidFill>
                <a:latin typeface="Montserrat"/>
                <a:cs typeface="Montserrat"/>
              </a:rPr>
              <a:t>of</a:t>
            </a:r>
            <a:r>
              <a:rPr sz="1200" spc="-25" dirty="0">
                <a:solidFill>
                  <a:srgbClr val="231F20"/>
                </a:solidFill>
                <a:latin typeface="Montserrat"/>
                <a:cs typeface="Montserrat"/>
              </a:rPr>
              <a:t> </a:t>
            </a:r>
            <a:r>
              <a:rPr sz="1200" spc="-10" dirty="0">
                <a:solidFill>
                  <a:srgbClr val="231F20"/>
                </a:solidFill>
                <a:latin typeface="Montserrat"/>
                <a:cs typeface="Montserrat"/>
              </a:rPr>
              <a:t>three </a:t>
            </a:r>
            <a:r>
              <a:rPr sz="1200" dirty="0">
                <a:solidFill>
                  <a:srgbClr val="231F20"/>
                </a:solidFill>
                <a:latin typeface="Montserrat"/>
                <a:cs typeface="Montserrat"/>
              </a:rPr>
              <a:t>GCSE</a:t>
            </a:r>
            <a:r>
              <a:rPr sz="1200" spc="-30" dirty="0">
                <a:solidFill>
                  <a:srgbClr val="231F20"/>
                </a:solidFill>
                <a:latin typeface="Montserrat"/>
                <a:cs typeface="Montserrat"/>
              </a:rPr>
              <a:t> </a:t>
            </a:r>
            <a:r>
              <a:rPr sz="1200" dirty="0">
                <a:solidFill>
                  <a:srgbClr val="231F20"/>
                </a:solidFill>
                <a:latin typeface="Montserrat"/>
                <a:cs typeface="Montserrat"/>
              </a:rPr>
              <a:t>Science</a:t>
            </a:r>
            <a:r>
              <a:rPr sz="1200" spc="-25" dirty="0">
                <a:solidFill>
                  <a:srgbClr val="231F20"/>
                </a:solidFill>
                <a:latin typeface="Montserrat"/>
                <a:cs typeface="Montserrat"/>
              </a:rPr>
              <a:t> </a:t>
            </a:r>
            <a:r>
              <a:rPr sz="1200" dirty="0">
                <a:solidFill>
                  <a:srgbClr val="231F20"/>
                </a:solidFill>
                <a:latin typeface="Montserrat"/>
                <a:cs typeface="Montserrat"/>
              </a:rPr>
              <a:t>qualifications.</a:t>
            </a:r>
            <a:r>
              <a:rPr sz="1200" spc="-30" dirty="0">
                <a:solidFill>
                  <a:srgbClr val="231F20"/>
                </a:solidFill>
                <a:latin typeface="Montserrat"/>
                <a:cs typeface="Montserrat"/>
              </a:rPr>
              <a:t> </a:t>
            </a: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who</a:t>
            </a:r>
            <a:r>
              <a:rPr sz="1200" spc="-25" dirty="0">
                <a:solidFill>
                  <a:srgbClr val="231F20"/>
                </a:solidFill>
                <a:latin typeface="Montserrat"/>
                <a:cs typeface="Montserrat"/>
              </a:rPr>
              <a:t> </a:t>
            </a:r>
            <a:r>
              <a:rPr sz="1200" dirty="0">
                <a:solidFill>
                  <a:srgbClr val="231F20"/>
                </a:solidFill>
                <a:latin typeface="Montserrat"/>
                <a:cs typeface="Montserrat"/>
              </a:rPr>
              <a:t>would</a:t>
            </a:r>
            <a:r>
              <a:rPr sz="1200" spc="-30" dirty="0">
                <a:solidFill>
                  <a:srgbClr val="231F20"/>
                </a:solidFill>
                <a:latin typeface="Montserrat"/>
                <a:cs typeface="Montserrat"/>
              </a:rPr>
              <a:t> </a:t>
            </a:r>
            <a:r>
              <a:rPr sz="1200" dirty="0">
                <a:solidFill>
                  <a:srgbClr val="231F20"/>
                </a:solidFill>
                <a:latin typeface="Montserrat"/>
                <a:cs typeface="Montserrat"/>
              </a:rPr>
              <a:t>like</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be</a:t>
            </a:r>
            <a:r>
              <a:rPr sz="1200" spc="-25" dirty="0">
                <a:solidFill>
                  <a:srgbClr val="231F20"/>
                </a:solidFill>
                <a:latin typeface="Montserrat"/>
                <a:cs typeface="Montserrat"/>
              </a:rPr>
              <a:t> </a:t>
            </a:r>
            <a:r>
              <a:rPr sz="1200" dirty="0">
                <a:solidFill>
                  <a:srgbClr val="231F20"/>
                </a:solidFill>
                <a:latin typeface="Montserrat"/>
                <a:cs typeface="Montserrat"/>
              </a:rPr>
              <a:t>considered</a:t>
            </a:r>
            <a:r>
              <a:rPr sz="1200" spc="-25" dirty="0">
                <a:solidFill>
                  <a:srgbClr val="231F20"/>
                </a:solidFill>
                <a:latin typeface="Montserrat"/>
                <a:cs typeface="Montserrat"/>
              </a:rPr>
              <a:t> </a:t>
            </a:r>
            <a:r>
              <a:rPr sz="1200" dirty="0">
                <a:solidFill>
                  <a:srgbClr val="231F20"/>
                </a:solidFill>
                <a:latin typeface="Montserrat"/>
                <a:cs typeface="Montserrat"/>
              </a:rPr>
              <a:t>for</a:t>
            </a:r>
            <a:r>
              <a:rPr sz="1200" spc="-30" dirty="0">
                <a:solidFill>
                  <a:srgbClr val="231F20"/>
                </a:solidFill>
                <a:latin typeface="Montserrat"/>
                <a:cs typeface="Montserrat"/>
              </a:rPr>
              <a:t> </a:t>
            </a:r>
            <a:r>
              <a:rPr sz="1200" dirty="0">
                <a:solidFill>
                  <a:srgbClr val="231F20"/>
                </a:solidFill>
                <a:latin typeface="Montserrat"/>
                <a:cs typeface="Montserrat"/>
              </a:rPr>
              <a:t>this</a:t>
            </a:r>
            <a:r>
              <a:rPr sz="1200" spc="-25" dirty="0">
                <a:solidFill>
                  <a:srgbClr val="231F20"/>
                </a:solidFill>
                <a:latin typeface="Montserrat"/>
                <a:cs typeface="Montserrat"/>
              </a:rPr>
              <a:t> </a:t>
            </a:r>
            <a:r>
              <a:rPr sz="1200" spc="-10" dirty="0">
                <a:solidFill>
                  <a:srgbClr val="231F20"/>
                </a:solidFill>
                <a:latin typeface="Montserrat"/>
                <a:cs typeface="Montserrat"/>
              </a:rPr>
              <a:t>option </a:t>
            </a:r>
            <a:r>
              <a:rPr sz="1200" dirty="0">
                <a:solidFill>
                  <a:srgbClr val="231F20"/>
                </a:solidFill>
                <a:latin typeface="Montserrat"/>
                <a:cs typeface="Montserrat"/>
              </a:rPr>
              <a:t>need</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dirty="0">
                <a:solidFill>
                  <a:srgbClr val="231F20"/>
                </a:solidFill>
                <a:latin typeface="Montserrat"/>
                <a:cs typeface="Montserrat"/>
              </a:rPr>
              <a:t>choose</a:t>
            </a:r>
            <a:r>
              <a:rPr sz="1200" spc="-25" dirty="0">
                <a:solidFill>
                  <a:srgbClr val="231F20"/>
                </a:solidFill>
                <a:latin typeface="Montserrat"/>
                <a:cs typeface="Montserrat"/>
              </a:rPr>
              <a:t> </a:t>
            </a:r>
            <a:r>
              <a:rPr sz="1200" dirty="0">
                <a:solidFill>
                  <a:srgbClr val="231F20"/>
                </a:solidFill>
                <a:latin typeface="Montserrat"/>
                <a:cs typeface="Montserrat"/>
              </a:rPr>
              <a:t>Triple</a:t>
            </a:r>
            <a:r>
              <a:rPr sz="1200" spc="-20" dirty="0">
                <a:solidFill>
                  <a:srgbClr val="231F20"/>
                </a:solidFill>
                <a:latin typeface="Montserrat"/>
                <a:cs typeface="Montserrat"/>
              </a:rPr>
              <a:t> </a:t>
            </a:r>
            <a:r>
              <a:rPr sz="1200" dirty="0">
                <a:solidFill>
                  <a:srgbClr val="231F20"/>
                </a:solidFill>
                <a:latin typeface="Montserrat"/>
                <a:cs typeface="Montserrat"/>
              </a:rPr>
              <a:t>Science</a:t>
            </a:r>
            <a:r>
              <a:rPr sz="1200" spc="-25" dirty="0">
                <a:solidFill>
                  <a:srgbClr val="231F20"/>
                </a:solidFill>
                <a:latin typeface="Montserrat"/>
                <a:cs typeface="Montserrat"/>
              </a:rPr>
              <a:t> </a:t>
            </a:r>
            <a:r>
              <a:rPr sz="1200" dirty="0">
                <a:solidFill>
                  <a:srgbClr val="231F20"/>
                </a:solidFill>
                <a:latin typeface="Montserrat"/>
                <a:cs typeface="Montserrat"/>
              </a:rPr>
              <a:t>in</a:t>
            </a:r>
            <a:r>
              <a:rPr sz="1200" spc="-25" dirty="0">
                <a:solidFill>
                  <a:srgbClr val="231F20"/>
                </a:solidFill>
                <a:latin typeface="Montserrat"/>
                <a:cs typeface="Montserrat"/>
              </a:rPr>
              <a:t> </a:t>
            </a:r>
            <a:r>
              <a:rPr sz="1200" dirty="0">
                <a:solidFill>
                  <a:srgbClr val="231F20"/>
                </a:solidFill>
                <a:latin typeface="Montserrat"/>
                <a:cs typeface="Montserrat"/>
              </a:rPr>
              <a:t>the</a:t>
            </a:r>
            <a:r>
              <a:rPr sz="1200" spc="-25" dirty="0">
                <a:solidFill>
                  <a:srgbClr val="231F20"/>
                </a:solidFill>
                <a:latin typeface="Montserrat"/>
                <a:cs typeface="Montserrat"/>
              </a:rPr>
              <a:t> </a:t>
            </a:r>
            <a:r>
              <a:rPr sz="1200" dirty="0">
                <a:solidFill>
                  <a:srgbClr val="231F20"/>
                </a:solidFill>
                <a:latin typeface="Montserrat"/>
                <a:cs typeface="Montserrat"/>
              </a:rPr>
              <a:t>option</a:t>
            </a:r>
            <a:r>
              <a:rPr sz="1200" spc="-20" dirty="0">
                <a:solidFill>
                  <a:srgbClr val="231F20"/>
                </a:solidFill>
                <a:latin typeface="Montserrat"/>
                <a:cs typeface="Montserrat"/>
              </a:rPr>
              <a:t> </a:t>
            </a:r>
            <a:r>
              <a:rPr sz="1200" spc="-10" dirty="0">
                <a:solidFill>
                  <a:srgbClr val="231F20"/>
                </a:solidFill>
                <a:latin typeface="Montserrat"/>
                <a:cs typeface="Montserrat"/>
              </a:rPr>
              <a:t>block.</a:t>
            </a:r>
            <a:endParaRPr sz="1200">
              <a:latin typeface="Montserrat"/>
              <a:cs typeface="Montserrat"/>
            </a:endParaRPr>
          </a:p>
          <a:p>
            <a:pPr>
              <a:lnSpc>
                <a:spcPct val="100000"/>
              </a:lnSpc>
              <a:spcBef>
                <a:spcPts val="285"/>
              </a:spcBef>
            </a:pPr>
            <a:endParaRPr sz="1200">
              <a:latin typeface="Montserrat"/>
              <a:cs typeface="Montserrat"/>
            </a:endParaRPr>
          </a:p>
          <a:p>
            <a:pPr marL="12700" marR="5080">
              <a:lnSpc>
                <a:spcPct val="121500"/>
              </a:lnSpc>
            </a:pPr>
            <a:r>
              <a:rPr sz="1200" dirty="0">
                <a:solidFill>
                  <a:srgbClr val="231F20"/>
                </a:solidFill>
                <a:latin typeface="Montserrat"/>
                <a:cs typeface="Montserrat"/>
              </a:rPr>
              <a:t>Our</a:t>
            </a:r>
            <a:r>
              <a:rPr sz="1200" spc="-25" dirty="0">
                <a:solidFill>
                  <a:srgbClr val="231F20"/>
                </a:solidFill>
                <a:latin typeface="Montserrat"/>
                <a:cs typeface="Montserrat"/>
              </a:rPr>
              <a:t> </a:t>
            </a:r>
            <a:r>
              <a:rPr sz="1200" dirty="0">
                <a:solidFill>
                  <a:srgbClr val="231F20"/>
                </a:solidFill>
                <a:latin typeface="Montserrat"/>
                <a:cs typeface="Montserrat"/>
              </a:rPr>
              <a:t>curriculum</a:t>
            </a:r>
            <a:r>
              <a:rPr sz="1200" spc="-25" dirty="0">
                <a:solidFill>
                  <a:srgbClr val="231F20"/>
                </a:solidFill>
                <a:latin typeface="Montserrat"/>
                <a:cs typeface="Montserrat"/>
              </a:rPr>
              <a:t> </a:t>
            </a:r>
            <a:r>
              <a:rPr sz="1200" dirty="0">
                <a:solidFill>
                  <a:srgbClr val="231F20"/>
                </a:solidFill>
                <a:latin typeface="Montserrat"/>
                <a:cs typeface="Montserrat"/>
              </a:rPr>
              <a:t>follows</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dirty="0">
                <a:solidFill>
                  <a:srgbClr val="231F20"/>
                </a:solidFill>
                <a:latin typeface="Montserrat"/>
                <a:cs typeface="Montserrat"/>
              </a:rPr>
              <a:t>spiral</a:t>
            </a:r>
            <a:r>
              <a:rPr sz="1200" spc="-25" dirty="0">
                <a:solidFill>
                  <a:srgbClr val="231F20"/>
                </a:solidFill>
                <a:latin typeface="Montserrat"/>
                <a:cs typeface="Montserrat"/>
              </a:rPr>
              <a:t> </a:t>
            </a:r>
            <a:r>
              <a:rPr sz="1200" dirty="0">
                <a:solidFill>
                  <a:srgbClr val="231F20"/>
                </a:solidFill>
                <a:latin typeface="Montserrat"/>
                <a:cs typeface="Montserrat"/>
              </a:rPr>
              <a:t>five</a:t>
            </a:r>
            <a:r>
              <a:rPr sz="1200" spc="-20" dirty="0">
                <a:solidFill>
                  <a:srgbClr val="231F20"/>
                </a:solidFill>
                <a:latin typeface="Montserrat"/>
                <a:cs typeface="Montserrat"/>
              </a:rPr>
              <a:t> </a:t>
            </a:r>
            <a:r>
              <a:rPr sz="1200" dirty="0">
                <a:solidFill>
                  <a:srgbClr val="231F20"/>
                </a:solidFill>
                <a:latin typeface="Montserrat"/>
                <a:cs typeface="Montserrat"/>
              </a:rPr>
              <a:t>year</a:t>
            </a:r>
            <a:r>
              <a:rPr sz="1200" spc="-25" dirty="0">
                <a:solidFill>
                  <a:srgbClr val="231F20"/>
                </a:solidFill>
                <a:latin typeface="Montserrat"/>
                <a:cs typeface="Montserrat"/>
              </a:rPr>
              <a:t> </a:t>
            </a:r>
            <a:r>
              <a:rPr sz="1200" dirty="0">
                <a:solidFill>
                  <a:srgbClr val="231F20"/>
                </a:solidFill>
                <a:latin typeface="Montserrat"/>
                <a:cs typeface="Montserrat"/>
              </a:rPr>
              <a:t>plan</a:t>
            </a:r>
            <a:r>
              <a:rPr sz="1200" spc="-25" dirty="0">
                <a:solidFill>
                  <a:srgbClr val="231F20"/>
                </a:solidFill>
                <a:latin typeface="Montserrat"/>
                <a:cs typeface="Montserrat"/>
              </a:rPr>
              <a:t> </a:t>
            </a:r>
            <a:r>
              <a:rPr sz="1200" dirty="0">
                <a:solidFill>
                  <a:srgbClr val="231F20"/>
                </a:solidFill>
                <a:latin typeface="Montserrat"/>
                <a:cs typeface="Montserrat"/>
              </a:rPr>
              <a:t>which</a:t>
            </a:r>
            <a:r>
              <a:rPr sz="1200" spc="-25" dirty="0">
                <a:solidFill>
                  <a:srgbClr val="231F20"/>
                </a:solidFill>
                <a:latin typeface="Montserrat"/>
                <a:cs typeface="Montserrat"/>
              </a:rPr>
              <a:t> </a:t>
            </a:r>
            <a:r>
              <a:rPr sz="1200" dirty="0">
                <a:solidFill>
                  <a:srgbClr val="231F20"/>
                </a:solidFill>
                <a:latin typeface="Montserrat"/>
                <a:cs typeface="Montserrat"/>
              </a:rPr>
              <a:t>builds</a:t>
            </a:r>
            <a:r>
              <a:rPr sz="1200" spc="-25" dirty="0">
                <a:solidFill>
                  <a:srgbClr val="231F20"/>
                </a:solidFill>
                <a:latin typeface="Montserrat"/>
                <a:cs typeface="Montserrat"/>
              </a:rPr>
              <a:t> </a:t>
            </a:r>
            <a:r>
              <a:rPr sz="1200" dirty="0">
                <a:solidFill>
                  <a:srgbClr val="231F20"/>
                </a:solidFill>
                <a:latin typeface="Montserrat"/>
                <a:cs typeface="Montserrat"/>
              </a:rPr>
              <a:t>on</a:t>
            </a:r>
            <a:r>
              <a:rPr sz="1200" spc="-25" dirty="0">
                <a:solidFill>
                  <a:srgbClr val="231F20"/>
                </a:solidFill>
                <a:latin typeface="Montserrat"/>
                <a:cs typeface="Montserrat"/>
              </a:rPr>
              <a:t> </a:t>
            </a:r>
            <a:r>
              <a:rPr sz="1200" dirty="0">
                <a:solidFill>
                  <a:srgbClr val="231F20"/>
                </a:solidFill>
                <a:latin typeface="Montserrat"/>
                <a:cs typeface="Montserrat"/>
              </a:rPr>
              <a:t>prior</a:t>
            </a:r>
            <a:r>
              <a:rPr sz="1200" spc="-20" dirty="0">
                <a:solidFill>
                  <a:srgbClr val="231F20"/>
                </a:solidFill>
                <a:latin typeface="Montserrat"/>
                <a:cs typeface="Montserrat"/>
              </a:rPr>
              <a:t> </a:t>
            </a:r>
            <a:r>
              <a:rPr sz="1200" dirty="0">
                <a:solidFill>
                  <a:srgbClr val="231F20"/>
                </a:solidFill>
                <a:latin typeface="Montserrat"/>
                <a:cs typeface="Montserrat"/>
              </a:rPr>
              <a:t>learning</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spc="-10" dirty="0">
                <a:solidFill>
                  <a:srgbClr val="231F20"/>
                </a:solidFill>
                <a:latin typeface="Montserrat"/>
                <a:cs typeface="Montserrat"/>
              </a:rPr>
              <a:t>helps </a:t>
            </a:r>
            <a:r>
              <a:rPr sz="1200" dirty="0">
                <a:solidFill>
                  <a:srgbClr val="231F20"/>
                </a:solidFill>
                <a:latin typeface="Montserrat"/>
                <a:cs typeface="Montserrat"/>
              </a:rPr>
              <a:t>students</a:t>
            </a:r>
            <a:r>
              <a:rPr sz="1200" spc="-40" dirty="0">
                <a:solidFill>
                  <a:srgbClr val="231F20"/>
                </a:solidFill>
                <a:latin typeface="Montserrat"/>
                <a:cs typeface="Montserrat"/>
              </a:rPr>
              <a:t> </a:t>
            </a:r>
            <a:r>
              <a:rPr sz="1200" dirty="0">
                <a:solidFill>
                  <a:srgbClr val="231F20"/>
                </a:solidFill>
                <a:latin typeface="Montserrat"/>
                <a:cs typeface="Montserrat"/>
              </a:rPr>
              <a:t>to</a:t>
            </a:r>
            <a:r>
              <a:rPr sz="1200" spc="-40" dirty="0">
                <a:solidFill>
                  <a:srgbClr val="231F20"/>
                </a:solidFill>
                <a:latin typeface="Montserrat"/>
                <a:cs typeface="Montserrat"/>
              </a:rPr>
              <a:t> </a:t>
            </a:r>
            <a:r>
              <a:rPr sz="1200" dirty="0">
                <a:solidFill>
                  <a:srgbClr val="231F20"/>
                </a:solidFill>
                <a:latin typeface="Montserrat"/>
                <a:cs typeface="Montserrat"/>
              </a:rPr>
              <a:t>make</a:t>
            </a:r>
            <a:r>
              <a:rPr sz="1200" spc="-40" dirty="0">
                <a:solidFill>
                  <a:srgbClr val="231F20"/>
                </a:solidFill>
                <a:latin typeface="Montserrat"/>
                <a:cs typeface="Montserrat"/>
              </a:rPr>
              <a:t> </a:t>
            </a:r>
            <a:r>
              <a:rPr sz="1200" dirty="0">
                <a:solidFill>
                  <a:srgbClr val="231F20"/>
                </a:solidFill>
                <a:latin typeface="Montserrat"/>
                <a:cs typeface="Montserrat"/>
              </a:rPr>
              <a:t>connections.</a:t>
            </a:r>
            <a:r>
              <a:rPr sz="1200" spc="-40" dirty="0">
                <a:solidFill>
                  <a:srgbClr val="231F20"/>
                </a:solidFill>
                <a:latin typeface="Montserrat"/>
                <a:cs typeface="Montserrat"/>
              </a:rPr>
              <a:t> </a:t>
            </a:r>
            <a:r>
              <a:rPr sz="1200" dirty="0">
                <a:solidFill>
                  <a:srgbClr val="231F20"/>
                </a:solidFill>
                <a:latin typeface="Montserrat"/>
                <a:cs typeface="Montserrat"/>
              </a:rPr>
              <a:t>Across</a:t>
            </a:r>
            <a:r>
              <a:rPr sz="1200" spc="-40" dirty="0">
                <a:solidFill>
                  <a:srgbClr val="231F20"/>
                </a:solidFill>
                <a:latin typeface="Montserrat"/>
                <a:cs typeface="Montserrat"/>
              </a:rPr>
              <a:t> </a:t>
            </a:r>
            <a:r>
              <a:rPr sz="1200" dirty="0">
                <a:solidFill>
                  <a:srgbClr val="231F20"/>
                </a:solidFill>
                <a:latin typeface="Montserrat"/>
                <a:cs typeface="Montserrat"/>
              </a:rPr>
              <a:t>all</a:t>
            </a:r>
            <a:r>
              <a:rPr sz="1200" spc="-40" dirty="0">
                <a:solidFill>
                  <a:srgbClr val="231F20"/>
                </a:solidFill>
                <a:latin typeface="Montserrat"/>
                <a:cs typeface="Montserrat"/>
              </a:rPr>
              <a:t> </a:t>
            </a:r>
            <a:r>
              <a:rPr sz="1200" dirty="0">
                <a:solidFill>
                  <a:srgbClr val="231F20"/>
                </a:solidFill>
                <a:latin typeface="Montserrat"/>
                <a:cs typeface="Montserrat"/>
              </a:rPr>
              <a:t>year</a:t>
            </a:r>
            <a:r>
              <a:rPr sz="1200" spc="-40" dirty="0">
                <a:solidFill>
                  <a:srgbClr val="231F20"/>
                </a:solidFill>
                <a:latin typeface="Montserrat"/>
                <a:cs typeface="Montserrat"/>
              </a:rPr>
              <a:t> </a:t>
            </a:r>
            <a:r>
              <a:rPr sz="1200" dirty="0">
                <a:solidFill>
                  <a:srgbClr val="231F20"/>
                </a:solidFill>
                <a:latin typeface="Montserrat"/>
                <a:cs typeface="Montserrat"/>
              </a:rPr>
              <a:t>groups</a:t>
            </a:r>
            <a:r>
              <a:rPr sz="1200" spc="-40" dirty="0">
                <a:solidFill>
                  <a:srgbClr val="231F20"/>
                </a:solidFill>
                <a:latin typeface="Montserrat"/>
                <a:cs typeface="Montserrat"/>
              </a:rPr>
              <a:t> </a:t>
            </a:r>
            <a:r>
              <a:rPr sz="1200" dirty="0">
                <a:solidFill>
                  <a:srgbClr val="231F20"/>
                </a:solidFill>
                <a:latin typeface="Montserrat"/>
                <a:cs typeface="Montserrat"/>
              </a:rPr>
              <a:t>students</a:t>
            </a:r>
            <a:r>
              <a:rPr sz="1200" spc="-40" dirty="0">
                <a:solidFill>
                  <a:srgbClr val="231F20"/>
                </a:solidFill>
                <a:latin typeface="Montserrat"/>
                <a:cs typeface="Montserrat"/>
              </a:rPr>
              <a:t> </a:t>
            </a:r>
            <a:r>
              <a:rPr sz="1200" dirty="0">
                <a:solidFill>
                  <a:srgbClr val="231F20"/>
                </a:solidFill>
                <a:latin typeface="Montserrat"/>
                <a:cs typeface="Montserrat"/>
              </a:rPr>
              <a:t>receive</a:t>
            </a:r>
            <a:r>
              <a:rPr sz="1200" spc="-40" dirty="0">
                <a:solidFill>
                  <a:srgbClr val="231F20"/>
                </a:solidFill>
                <a:latin typeface="Montserrat"/>
                <a:cs typeface="Montserrat"/>
              </a:rPr>
              <a:t> </a:t>
            </a:r>
            <a:r>
              <a:rPr sz="1200" dirty="0">
                <a:solidFill>
                  <a:srgbClr val="231F20"/>
                </a:solidFill>
                <a:latin typeface="Montserrat"/>
                <a:cs typeface="Montserrat"/>
              </a:rPr>
              <a:t>one</a:t>
            </a:r>
            <a:r>
              <a:rPr sz="1200" spc="-40" dirty="0">
                <a:solidFill>
                  <a:srgbClr val="231F20"/>
                </a:solidFill>
                <a:latin typeface="Montserrat"/>
                <a:cs typeface="Montserrat"/>
              </a:rPr>
              <a:t> </a:t>
            </a:r>
            <a:r>
              <a:rPr sz="1200" dirty="0">
                <a:solidFill>
                  <a:srgbClr val="231F20"/>
                </a:solidFill>
                <a:latin typeface="Montserrat"/>
                <a:cs typeface="Montserrat"/>
              </a:rPr>
              <a:t>lesson</a:t>
            </a:r>
            <a:r>
              <a:rPr sz="1200" spc="-40" dirty="0">
                <a:solidFill>
                  <a:srgbClr val="231F20"/>
                </a:solidFill>
                <a:latin typeface="Montserrat"/>
                <a:cs typeface="Montserrat"/>
              </a:rPr>
              <a:t> </a:t>
            </a:r>
            <a:r>
              <a:rPr sz="1200" spc="-25" dirty="0">
                <a:solidFill>
                  <a:srgbClr val="231F20"/>
                </a:solidFill>
                <a:latin typeface="Montserrat"/>
                <a:cs typeface="Montserrat"/>
              </a:rPr>
              <a:t>of </a:t>
            </a:r>
            <a:r>
              <a:rPr sz="1200" dirty="0">
                <a:solidFill>
                  <a:srgbClr val="231F20"/>
                </a:solidFill>
                <a:latin typeface="Montserrat"/>
                <a:cs typeface="Montserrat"/>
              </a:rPr>
              <a:t>Biology,</a:t>
            </a:r>
            <a:r>
              <a:rPr sz="1200" spc="-30" dirty="0">
                <a:solidFill>
                  <a:srgbClr val="231F20"/>
                </a:solidFill>
                <a:latin typeface="Montserrat"/>
                <a:cs typeface="Montserrat"/>
              </a:rPr>
              <a:t> </a:t>
            </a:r>
            <a:r>
              <a:rPr sz="1200" dirty="0">
                <a:solidFill>
                  <a:srgbClr val="231F20"/>
                </a:solidFill>
                <a:latin typeface="Montserrat"/>
                <a:cs typeface="Montserrat"/>
              </a:rPr>
              <a:t>Chemistry</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dirty="0">
                <a:solidFill>
                  <a:srgbClr val="231F20"/>
                </a:solidFill>
                <a:latin typeface="Montserrat"/>
                <a:cs typeface="Montserrat"/>
              </a:rPr>
              <a:t>Physics</a:t>
            </a:r>
            <a:r>
              <a:rPr sz="1200" spc="-25" dirty="0">
                <a:solidFill>
                  <a:srgbClr val="231F20"/>
                </a:solidFill>
                <a:latin typeface="Montserrat"/>
                <a:cs typeface="Montserrat"/>
              </a:rPr>
              <a:t> </a:t>
            </a:r>
            <a:r>
              <a:rPr sz="1200" dirty="0">
                <a:solidFill>
                  <a:srgbClr val="231F20"/>
                </a:solidFill>
                <a:latin typeface="Montserrat"/>
                <a:cs typeface="Montserrat"/>
              </a:rPr>
              <a:t>each</a:t>
            </a:r>
            <a:r>
              <a:rPr sz="1200" spc="-25" dirty="0">
                <a:solidFill>
                  <a:srgbClr val="231F20"/>
                </a:solidFill>
                <a:latin typeface="Montserrat"/>
                <a:cs typeface="Montserrat"/>
              </a:rPr>
              <a:t> </a:t>
            </a:r>
            <a:r>
              <a:rPr sz="1200" dirty="0">
                <a:solidFill>
                  <a:srgbClr val="231F20"/>
                </a:solidFill>
                <a:latin typeface="Montserrat"/>
                <a:cs typeface="Montserrat"/>
              </a:rPr>
              <a:t>week</a:t>
            </a:r>
            <a:r>
              <a:rPr sz="1200" spc="-25" dirty="0">
                <a:solidFill>
                  <a:srgbClr val="231F20"/>
                </a:solidFill>
                <a:latin typeface="Montserrat"/>
                <a:cs typeface="Montserrat"/>
              </a:rPr>
              <a:t> </a:t>
            </a:r>
            <a:r>
              <a:rPr sz="1200" dirty="0">
                <a:solidFill>
                  <a:srgbClr val="231F20"/>
                </a:solidFill>
                <a:latin typeface="Montserrat"/>
                <a:cs typeface="Montserrat"/>
              </a:rPr>
              <a:t>lasting</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dirty="0">
                <a:solidFill>
                  <a:srgbClr val="231F20"/>
                </a:solidFill>
                <a:latin typeface="Montserrat"/>
                <a:cs typeface="Montserrat"/>
              </a:rPr>
              <a:t>single</a:t>
            </a:r>
            <a:r>
              <a:rPr sz="1200" spc="-25" dirty="0">
                <a:solidFill>
                  <a:srgbClr val="231F20"/>
                </a:solidFill>
                <a:latin typeface="Montserrat"/>
                <a:cs typeface="Montserrat"/>
              </a:rPr>
              <a:t> </a:t>
            </a:r>
            <a:r>
              <a:rPr sz="1200" dirty="0">
                <a:solidFill>
                  <a:srgbClr val="231F20"/>
                </a:solidFill>
                <a:latin typeface="Montserrat"/>
                <a:cs typeface="Montserrat"/>
              </a:rPr>
              <a:t>1</a:t>
            </a:r>
            <a:r>
              <a:rPr sz="1200" spc="-25" dirty="0">
                <a:solidFill>
                  <a:srgbClr val="231F20"/>
                </a:solidFill>
                <a:latin typeface="Montserrat"/>
                <a:cs typeface="Montserrat"/>
              </a:rPr>
              <a:t> </a:t>
            </a:r>
            <a:r>
              <a:rPr sz="1200" dirty="0">
                <a:solidFill>
                  <a:srgbClr val="231F20"/>
                </a:solidFill>
                <a:latin typeface="Montserrat"/>
                <a:cs typeface="Montserrat"/>
              </a:rPr>
              <a:t>hour</a:t>
            </a:r>
            <a:r>
              <a:rPr sz="1200" spc="-25" dirty="0">
                <a:solidFill>
                  <a:srgbClr val="231F20"/>
                </a:solidFill>
                <a:latin typeface="Montserrat"/>
                <a:cs typeface="Montserrat"/>
              </a:rPr>
              <a:t> </a:t>
            </a:r>
            <a:r>
              <a:rPr sz="1200" dirty="0">
                <a:solidFill>
                  <a:srgbClr val="231F20"/>
                </a:solidFill>
                <a:latin typeface="Montserrat"/>
                <a:cs typeface="Montserrat"/>
              </a:rPr>
              <a:t>20</a:t>
            </a:r>
            <a:r>
              <a:rPr sz="1200" spc="-25" dirty="0">
                <a:solidFill>
                  <a:srgbClr val="231F20"/>
                </a:solidFill>
                <a:latin typeface="Montserrat"/>
                <a:cs typeface="Montserrat"/>
              </a:rPr>
              <a:t> </a:t>
            </a:r>
            <a:r>
              <a:rPr sz="1200" dirty="0">
                <a:solidFill>
                  <a:srgbClr val="231F20"/>
                </a:solidFill>
                <a:latin typeface="Montserrat"/>
                <a:cs typeface="Montserrat"/>
              </a:rPr>
              <a:t>session.</a:t>
            </a:r>
            <a:r>
              <a:rPr sz="1200" spc="-25"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Key</a:t>
            </a:r>
            <a:r>
              <a:rPr sz="1200" spc="-25" dirty="0">
                <a:solidFill>
                  <a:srgbClr val="231F20"/>
                </a:solidFill>
                <a:latin typeface="Montserrat"/>
                <a:cs typeface="Montserrat"/>
              </a:rPr>
              <a:t> </a:t>
            </a:r>
            <a:r>
              <a:rPr sz="1200" spc="-10" dirty="0">
                <a:solidFill>
                  <a:srgbClr val="231F20"/>
                </a:solidFill>
                <a:latin typeface="Montserrat"/>
                <a:cs typeface="Montserrat"/>
              </a:rPr>
              <a:t>Stage </a:t>
            </a:r>
            <a:r>
              <a:rPr sz="1200" dirty="0">
                <a:solidFill>
                  <a:srgbClr val="231F20"/>
                </a:solidFill>
                <a:latin typeface="Montserrat"/>
                <a:cs typeface="Montserrat"/>
              </a:rPr>
              <a:t>3</a:t>
            </a:r>
            <a:r>
              <a:rPr sz="1200" spc="-30" dirty="0">
                <a:solidFill>
                  <a:srgbClr val="231F20"/>
                </a:solidFill>
                <a:latin typeface="Montserrat"/>
                <a:cs typeface="Montserrat"/>
              </a:rPr>
              <a:t> </a:t>
            </a: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spend</a:t>
            </a:r>
            <a:r>
              <a:rPr sz="1200" spc="-25" dirty="0">
                <a:solidFill>
                  <a:srgbClr val="231F20"/>
                </a:solidFill>
                <a:latin typeface="Montserrat"/>
                <a:cs typeface="Montserrat"/>
              </a:rPr>
              <a:t> </a:t>
            </a:r>
            <a:r>
              <a:rPr sz="1200" dirty="0">
                <a:solidFill>
                  <a:srgbClr val="231F20"/>
                </a:solidFill>
                <a:latin typeface="Montserrat"/>
                <a:cs typeface="Montserrat"/>
              </a:rPr>
              <a:t>time</a:t>
            </a:r>
            <a:r>
              <a:rPr sz="1200" spc="-30" dirty="0">
                <a:solidFill>
                  <a:srgbClr val="231F20"/>
                </a:solidFill>
                <a:latin typeface="Montserrat"/>
                <a:cs typeface="Montserrat"/>
              </a:rPr>
              <a:t> </a:t>
            </a:r>
            <a:r>
              <a:rPr sz="1200" dirty="0">
                <a:solidFill>
                  <a:srgbClr val="231F20"/>
                </a:solidFill>
                <a:latin typeface="Montserrat"/>
                <a:cs typeface="Montserrat"/>
              </a:rPr>
              <a:t>learning</a:t>
            </a:r>
            <a:r>
              <a:rPr sz="1200" spc="-25" dirty="0">
                <a:solidFill>
                  <a:srgbClr val="231F20"/>
                </a:solidFill>
                <a:latin typeface="Montserrat"/>
                <a:cs typeface="Montserrat"/>
              </a:rPr>
              <a:t> </a:t>
            </a:r>
            <a:r>
              <a:rPr sz="1200" dirty="0">
                <a:solidFill>
                  <a:srgbClr val="231F20"/>
                </a:solidFill>
                <a:latin typeface="Montserrat"/>
                <a:cs typeface="Montserrat"/>
              </a:rPr>
              <a:t>key</a:t>
            </a:r>
            <a:r>
              <a:rPr sz="1200" spc="-25" dirty="0">
                <a:solidFill>
                  <a:srgbClr val="231F20"/>
                </a:solidFill>
                <a:latin typeface="Montserrat"/>
                <a:cs typeface="Montserrat"/>
              </a:rPr>
              <a:t> </a:t>
            </a:r>
            <a:r>
              <a:rPr sz="1200" dirty="0">
                <a:solidFill>
                  <a:srgbClr val="231F20"/>
                </a:solidFill>
                <a:latin typeface="Montserrat"/>
                <a:cs typeface="Montserrat"/>
              </a:rPr>
              <a:t>practical</a:t>
            </a:r>
            <a:r>
              <a:rPr sz="1200" spc="-30" dirty="0">
                <a:solidFill>
                  <a:srgbClr val="231F20"/>
                </a:solidFill>
                <a:latin typeface="Montserrat"/>
                <a:cs typeface="Montserrat"/>
              </a:rPr>
              <a:t> </a:t>
            </a:r>
            <a:r>
              <a:rPr sz="1200" dirty="0">
                <a:solidFill>
                  <a:srgbClr val="231F20"/>
                </a:solidFill>
                <a:latin typeface="Montserrat"/>
                <a:cs typeface="Montserrat"/>
              </a:rPr>
              <a:t>skills</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spc="-10" dirty="0">
                <a:solidFill>
                  <a:srgbClr val="231F20"/>
                </a:solidFill>
                <a:latin typeface="Montserrat"/>
                <a:cs typeface="Montserrat"/>
              </a:rPr>
              <a:t>foundations</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5" dirty="0">
                <a:solidFill>
                  <a:srgbClr val="231F20"/>
                </a:solidFill>
                <a:latin typeface="Montserrat"/>
                <a:cs typeface="Montserrat"/>
              </a:rPr>
              <a:t> </a:t>
            </a:r>
            <a:r>
              <a:rPr sz="1200" spc="-10" dirty="0">
                <a:solidFill>
                  <a:srgbClr val="231F20"/>
                </a:solidFill>
                <a:latin typeface="Montserrat"/>
                <a:cs typeface="Montserrat"/>
              </a:rPr>
              <a:t>knowledge </a:t>
            </a:r>
            <a:r>
              <a:rPr sz="1200" dirty="0">
                <a:solidFill>
                  <a:srgbClr val="231F20"/>
                </a:solidFill>
                <a:latin typeface="Montserrat"/>
                <a:cs typeface="Montserrat"/>
              </a:rPr>
              <a:t>across</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25" dirty="0">
                <a:solidFill>
                  <a:srgbClr val="231F20"/>
                </a:solidFill>
                <a:latin typeface="Montserrat"/>
                <a:cs typeface="Montserrat"/>
              </a:rPr>
              <a:t> </a:t>
            </a:r>
            <a:r>
              <a:rPr sz="1200" dirty="0">
                <a:solidFill>
                  <a:srgbClr val="231F20"/>
                </a:solidFill>
                <a:latin typeface="Montserrat"/>
                <a:cs typeface="Montserrat"/>
              </a:rPr>
              <a:t>disciplines.</a:t>
            </a:r>
            <a:r>
              <a:rPr sz="1200" spc="-30" dirty="0">
                <a:solidFill>
                  <a:srgbClr val="231F20"/>
                </a:solidFill>
                <a:latin typeface="Montserrat"/>
                <a:cs typeface="Montserrat"/>
              </a:rPr>
              <a:t> </a:t>
            </a:r>
            <a:r>
              <a:rPr sz="1200" dirty="0">
                <a:solidFill>
                  <a:srgbClr val="231F20"/>
                </a:solidFill>
                <a:latin typeface="Montserrat"/>
                <a:cs typeface="Montserrat"/>
              </a:rPr>
              <a:t>This</a:t>
            </a:r>
            <a:r>
              <a:rPr sz="1200" spc="-25" dirty="0">
                <a:solidFill>
                  <a:srgbClr val="231F20"/>
                </a:solidFill>
                <a:latin typeface="Montserrat"/>
                <a:cs typeface="Montserrat"/>
              </a:rPr>
              <a:t> </a:t>
            </a:r>
            <a:r>
              <a:rPr sz="1200" dirty="0">
                <a:solidFill>
                  <a:srgbClr val="231F20"/>
                </a:solidFill>
                <a:latin typeface="Montserrat"/>
                <a:cs typeface="Montserrat"/>
              </a:rPr>
              <a:t>then</a:t>
            </a:r>
            <a:r>
              <a:rPr sz="1200" spc="-30" dirty="0">
                <a:solidFill>
                  <a:srgbClr val="231F20"/>
                </a:solidFill>
                <a:latin typeface="Montserrat"/>
                <a:cs typeface="Montserrat"/>
              </a:rPr>
              <a:t> </a:t>
            </a:r>
            <a:r>
              <a:rPr sz="1200" dirty="0">
                <a:solidFill>
                  <a:srgbClr val="231F20"/>
                </a:solidFill>
                <a:latin typeface="Montserrat"/>
                <a:cs typeface="Montserrat"/>
              </a:rPr>
              <a:t>allows</a:t>
            </a:r>
            <a:r>
              <a:rPr sz="1200" spc="-25" dirty="0">
                <a:solidFill>
                  <a:srgbClr val="231F20"/>
                </a:solidFill>
                <a:latin typeface="Montserrat"/>
                <a:cs typeface="Montserrat"/>
              </a:rPr>
              <a:t> </a:t>
            </a:r>
            <a:r>
              <a:rPr sz="1200" dirty="0">
                <a:solidFill>
                  <a:srgbClr val="231F20"/>
                </a:solidFill>
                <a:latin typeface="Montserrat"/>
                <a:cs typeface="Montserrat"/>
              </a:rPr>
              <a:t>us</a:t>
            </a:r>
            <a:r>
              <a:rPr sz="1200" spc="-30"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spc="-10" dirty="0">
                <a:solidFill>
                  <a:srgbClr val="231F20"/>
                </a:solidFill>
                <a:latin typeface="Montserrat"/>
                <a:cs typeface="Montserrat"/>
              </a:rPr>
              <a:t>concentrate</a:t>
            </a:r>
            <a:r>
              <a:rPr sz="1200" spc="-30" dirty="0">
                <a:solidFill>
                  <a:srgbClr val="231F20"/>
                </a:solidFill>
                <a:latin typeface="Montserrat"/>
                <a:cs typeface="Montserrat"/>
              </a:rPr>
              <a:t> </a:t>
            </a:r>
            <a:r>
              <a:rPr sz="1200" dirty="0">
                <a:solidFill>
                  <a:srgbClr val="231F20"/>
                </a:solidFill>
                <a:latin typeface="Montserrat"/>
                <a:cs typeface="Montserrat"/>
              </a:rPr>
              <a:t>on</a:t>
            </a:r>
            <a:r>
              <a:rPr sz="1200" spc="-25" dirty="0">
                <a:solidFill>
                  <a:srgbClr val="231F20"/>
                </a:solidFill>
                <a:latin typeface="Montserrat"/>
                <a:cs typeface="Montserrat"/>
              </a:rPr>
              <a:t> </a:t>
            </a:r>
            <a:r>
              <a:rPr sz="1200" dirty="0">
                <a:solidFill>
                  <a:srgbClr val="231F20"/>
                </a:solidFill>
                <a:latin typeface="Montserrat"/>
                <a:cs typeface="Montserrat"/>
              </a:rPr>
              <a:t>more</a:t>
            </a:r>
            <a:r>
              <a:rPr sz="1200" spc="-30" dirty="0">
                <a:solidFill>
                  <a:srgbClr val="231F20"/>
                </a:solidFill>
                <a:latin typeface="Montserrat"/>
                <a:cs typeface="Montserrat"/>
              </a:rPr>
              <a:t> </a:t>
            </a:r>
            <a:r>
              <a:rPr sz="1200" dirty="0">
                <a:solidFill>
                  <a:srgbClr val="231F20"/>
                </a:solidFill>
                <a:latin typeface="Montserrat"/>
                <a:cs typeface="Montserrat"/>
              </a:rPr>
              <a:t>advanced</a:t>
            </a:r>
            <a:r>
              <a:rPr sz="1200" spc="-25" dirty="0">
                <a:solidFill>
                  <a:srgbClr val="231F20"/>
                </a:solidFill>
                <a:latin typeface="Montserrat"/>
                <a:cs typeface="Montserrat"/>
              </a:rPr>
              <a:t> </a:t>
            </a:r>
            <a:r>
              <a:rPr sz="1200" spc="-10" dirty="0">
                <a:solidFill>
                  <a:srgbClr val="231F20"/>
                </a:solidFill>
                <a:latin typeface="Montserrat"/>
                <a:cs typeface="Montserrat"/>
              </a:rPr>
              <a:t>concepts</a:t>
            </a:r>
            <a:endParaRPr sz="1200">
              <a:latin typeface="Montserrat"/>
              <a:cs typeface="Montserrat"/>
            </a:endParaRPr>
          </a:p>
          <a:p>
            <a:pPr marL="12700" marR="141605">
              <a:lnSpc>
                <a:spcPct val="121500"/>
              </a:lnSpc>
            </a:pPr>
            <a:r>
              <a:rPr sz="1200" dirty="0">
                <a:solidFill>
                  <a:srgbClr val="231F20"/>
                </a:solidFill>
                <a:latin typeface="Montserrat"/>
                <a:cs typeface="Montserrat"/>
              </a:rPr>
              <a:t>in</a:t>
            </a:r>
            <a:r>
              <a:rPr sz="1200" spc="-35" dirty="0">
                <a:solidFill>
                  <a:srgbClr val="231F20"/>
                </a:solidFill>
                <a:latin typeface="Montserrat"/>
                <a:cs typeface="Montserrat"/>
              </a:rPr>
              <a:t> </a:t>
            </a:r>
            <a:r>
              <a:rPr sz="1200" dirty="0">
                <a:solidFill>
                  <a:srgbClr val="231F20"/>
                </a:solidFill>
                <a:latin typeface="Montserrat"/>
                <a:cs typeface="Montserrat"/>
              </a:rPr>
              <a:t>Key</a:t>
            </a:r>
            <a:r>
              <a:rPr sz="1200" spc="-30" dirty="0">
                <a:solidFill>
                  <a:srgbClr val="231F20"/>
                </a:solidFill>
                <a:latin typeface="Montserrat"/>
                <a:cs typeface="Montserrat"/>
              </a:rPr>
              <a:t> </a:t>
            </a:r>
            <a:r>
              <a:rPr sz="1200" dirty="0">
                <a:solidFill>
                  <a:srgbClr val="231F20"/>
                </a:solidFill>
                <a:latin typeface="Montserrat"/>
                <a:cs typeface="Montserrat"/>
              </a:rPr>
              <a:t>Stage</a:t>
            </a:r>
            <a:r>
              <a:rPr sz="1200" spc="-30" dirty="0">
                <a:solidFill>
                  <a:srgbClr val="231F20"/>
                </a:solidFill>
                <a:latin typeface="Montserrat"/>
                <a:cs typeface="Montserrat"/>
              </a:rPr>
              <a:t> </a:t>
            </a:r>
            <a:r>
              <a:rPr sz="1200" dirty="0">
                <a:solidFill>
                  <a:srgbClr val="231F20"/>
                </a:solidFill>
                <a:latin typeface="Montserrat"/>
                <a:cs typeface="Montserrat"/>
              </a:rPr>
              <a:t>4.</a:t>
            </a:r>
            <a:r>
              <a:rPr sz="1200" spc="254"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are</a:t>
            </a:r>
            <a:r>
              <a:rPr sz="1200" spc="-30" dirty="0">
                <a:solidFill>
                  <a:srgbClr val="231F20"/>
                </a:solidFill>
                <a:latin typeface="Montserrat"/>
                <a:cs typeface="Montserrat"/>
              </a:rPr>
              <a:t> </a:t>
            </a:r>
            <a:r>
              <a:rPr sz="1200" dirty="0">
                <a:solidFill>
                  <a:srgbClr val="231F20"/>
                </a:solidFill>
                <a:latin typeface="Montserrat"/>
                <a:cs typeface="Montserrat"/>
              </a:rPr>
              <a:t>encouraged</a:t>
            </a:r>
            <a:r>
              <a:rPr sz="1200" spc="-30" dirty="0">
                <a:solidFill>
                  <a:srgbClr val="231F20"/>
                </a:solidFill>
                <a:latin typeface="Montserrat"/>
                <a:cs typeface="Montserrat"/>
              </a:rPr>
              <a:t> </a:t>
            </a:r>
            <a:r>
              <a:rPr sz="1200" dirty="0">
                <a:solidFill>
                  <a:srgbClr val="231F20"/>
                </a:solidFill>
                <a:latin typeface="Montserrat"/>
                <a:cs typeface="Montserrat"/>
              </a:rPr>
              <a:t>through</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dirty="0">
                <a:solidFill>
                  <a:srgbClr val="231F20"/>
                </a:solidFill>
                <a:latin typeface="Montserrat"/>
                <a:cs typeface="Montserrat"/>
              </a:rPr>
              <a:t>use</a:t>
            </a:r>
            <a:r>
              <a:rPr sz="1200" spc="-30"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practicals</a:t>
            </a:r>
            <a:r>
              <a:rPr sz="1200" spc="-30"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develop</a:t>
            </a:r>
            <a:r>
              <a:rPr sz="1200" spc="-30" dirty="0">
                <a:solidFill>
                  <a:srgbClr val="231F20"/>
                </a:solidFill>
                <a:latin typeface="Montserrat"/>
                <a:cs typeface="Montserrat"/>
              </a:rPr>
              <a:t> </a:t>
            </a:r>
            <a:r>
              <a:rPr sz="1200" spc="-10" dirty="0">
                <a:solidFill>
                  <a:srgbClr val="231F20"/>
                </a:solidFill>
                <a:latin typeface="Montserrat"/>
                <a:cs typeface="Montserrat"/>
              </a:rPr>
              <a:t>their </a:t>
            </a:r>
            <a:r>
              <a:rPr sz="1200" dirty="0">
                <a:solidFill>
                  <a:srgbClr val="231F20"/>
                </a:solidFill>
                <a:latin typeface="Montserrat"/>
                <a:cs typeface="Montserrat"/>
              </a:rPr>
              <a:t>analytical</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dirty="0">
                <a:solidFill>
                  <a:srgbClr val="231F20"/>
                </a:solidFill>
                <a:latin typeface="Montserrat"/>
                <a:cs typeface="Montserrat"/>
              </a:rPr>
              <a:t>enquiry</a:t>
            </a:r>
            <a:r>
              <a:rPr sz="1200" spc="-20" dirty="0">
                <a:solidFill>
                  <a:srgbClr val="231F20"/>
                </a:solidFill>
                <a:latin typeface="Montserrat"/>
                <a:cs typeface="Montserrat"/>
              </a:rPr>
              <a:t> </a:t>
            </a:r>
            <a:r>
              <a:rPr sz="1200" spc="-10" dirty="0">
                <a:solidFill>
                  <a:srgbClr val="231F20"/>
                </a:solidFill>
                <a:latin typeface="Montserrat"/>
                <a:cs typeface="Montserrat"/>
              </a:rPr>
              <a:t>skills.</a:t>
            </a:r>
            <a:endParaRPr sz="1200">
              <a:latin typeface="Montserrat"/>
              <a:cs typeface="Montserrat"/>
            </a:endParaRPr>
          </a:p>
          <a:p>
            <a:pPr>
              <a:lnSpc>
                <a:spcPct val="100000"/>
              </a:lnSpc>
              <a:spcBef>
                <a:spcPts val="600"/>
              </a:spcBef>
            </a:pPr>
            <a:endParaRPr sz="1200">
              <a:latin typeface="Montserrat"/>
              <a:cs typeface="Montserrat"/>
            </a:endParaRPr>
          </a:p>
          <a:p>
            <a:pPr marL="12700">
              <a:lnSpc>
                <a:spcPct val="100000"/>
              </a:lnSpc>
            </a:pPr>
            <a:r>
              <a:rPr sz="1200" b="1" spc="-10" dirty="0">
                <a:solidFill>
                  <a:srgbClr val="231F20"/>
                </a:solidFill>
                <a:latin typeface="Montserrat"/>
                <a:cs typeface="Montserrat"/>
              </a:rPr>
              <a:t>Assessment(s)</a:t>
            </a:r>
            <a:endParaRPr sz="1200">
              <a:latin typeface="Montserrat"/>
              <a:cs typeface="Montserrat"/>
            </a:endParaRPr>
          </a:p>
          <a:p>
            <a:pPr marL="12700" marR="205104">
              <a:lnSpc>
                <a:spcPct val="121500"/>
              </a:lnSpc>
            </a:pPr>
            <a:r>
              <a:rPr sz="1200" dirty="0">
                <a:solidFill>
                  <a:srgbClr val="231F20"/>
                </a:solidFill>
                <a:latin typeface="Montserrat"/>
                <a:cs typeface="Montserrat"/>
              </a:rPr>
              <a:t>In</a:t>
            </a:r>
            <a:r>
              <a:rPr sz="1200" spc="-25" dirty="0">
                <a:solidFill>
                  <a:srgbClr val="231F20"/>
                </a:solidFill>
                <a:latin typeface="Montserrat"/>
                <a:cs typeface="Montserrat"/>
              </a:rPr>
              <a:t> </a:t>
            </a:r>
            <a:r>
              <a:rPr sz="1200" dirty="0">
                <a:solidFill>
                  <a:srgbClr val="231F20"/>
                </a:solidFill>
                <a:latin typeface="Montserrat"/>
                <a:cs typeface="Montserrat"/>
              </a:rPr>
              <a:t>both</a:t>
            </a:r>
            <a:r>
              <a:rPr sz="1200" spc="-25" dirty="0">
                <a:solidFill>
                  <a:srgbClr val="231F20"/>
                </a:solidFill>
                <a:latin typeface="Montserrat"/>
                <a:cs typeface="Montserrat"/>
              </a:rPr>
              <a:t> </a:t>
            </a:r>
            <a:r>
              <a:rPr sz="1200" spc="-20" dirty="0">
                <a:solidFill>
                  <a:srgbClr val="231F20"/>
                </a:solidFill>
                <a:latin typeface="Montserrat"/>
                <a:cs typeface="Montserrat"/>
              </a:rPr>
              <a:t>Year</a:t>
            </a:r>
            <a:r>
              <a:rPr sz="1200" spc="-25" dirty="0">
                <a:solidFill>
                  <a:srgbClr val="231F20"/>
                </a:solidFill>
                <a:latin typeface="Montserrat"/>
                <a:cs typeface="Montserrat"/>
              </a:rPr>
              <a:t> </a:t>
            </a:r>
            <a:r>
              <a:rPr sz="1200" dirty="0">
                <a:solidFill>
                  <a:srgbClr val="231F20"/>
                </a:solidFill>
                <a:latin typeface="Montserrat"/>
                <a:cs typeface="Montserrat"/>
              </a:rPr>
              <a:t>10</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spc="-20" dirty="0">
                <a:solidFill>
                  <a:srgbClr val="231F20"/>
                </a:solidFill>
                <a:latin typeface="Montserrat"/>
                <a:cs typeface="Montserrat"/>
              </a:rPr>
              <a:t>Year</a:t>
            </a:r>
            <a:r>
              <a:rPr sz="1200" spc="-25" dirty="0">
                <a:solidFill>
                  <a:srgbClr val="231F20"/>
                </a:solidFill>
                <a:latin typeface="Montserrat"/>
                <a:cs typeface="Montserrat"/>
              </a:rPr>
              <a:t> </a:t>
            </a:r>
            <a:r>
              <a:rPr sz="1200" dirty="0">
                <a:solidFill>
                  <a:srgbClr val="231F20"/>
                </a:solidFill>
                <a:latin typeface="Montserrat"/>
                <a:cs typeface="Montserrat"/>
              </a:rPr>
              <a:t>11</a:t>
            </a:r>
            <a:r>
              <a:rPr sz="1200" spc="-20" dirty="0">
                <a:solidFill>
                  <a:srgbClr val="231F20"/>
                </a:solidFill>
                <a:latin typeface="Montserrat"/>
                <a:cs typeface="Montserrat"/>
              </a:rPr>
              <a:t> </a:t>
            </a: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will</a:t>
            </a:r>
            <a:r>
              <a:rPr sz="1200" spc="-25" dirty="0">
                <a:solidFill>
                  <a:srgbClr val="231F20"/>
                </a:solidFill>
                <a:latin typeface="Montserrat"/>
                <a:cs typeface="Montserrat"/>
              </a:rPr>
              <a:t> </a:t>
            </a:r>
            <a:r>
              <a:rPr sz="1200" dirty="0">
                <a:solidFill>
                  <a:srgbClr val="231F20"/>
                </a:solidFill>
                <a:latin typeface="Montserrat"/>
                <a:cs typeface="Montserrat"/>
              </a:rPr>
              <a:t>be</a:t>
            </a:r>
            <a:r>
              <a:rPr sz="1200" spc="-20" dirty="0">
                <a:solidFill>
                  <a:srgbClr val="231F20"/>
                </a:solidFill>
                <a:latin typeface="Montserrat"/>
                <a:cs typeface="Montserrat"/>
              </a:rPr>
              <a:t> </a:t>
            </a:r>
            <a:r>
              <a:rPr sz="1200" dirty="0">
                <a:solidFill>
                  <a:srgbClr val="231F20"/>
                </a:solidFill>
                <a:latin typeface="Montserrat"/>
                <a:cs typeface="Montserrat"/>
              </a:rPr>
              <a:t>assessed</a:t>
            </a:r>
            <a:r>
              <a:rPr sz="1200" spc="-25" dirty="0">
                <a:solidFill>
                  <a:srgbClr val="231F20"/>
                </a:solidFill>
                <a:latin typeface="Montserrat"/>
                <a:cs typeface="Montserrat"/>
              </a:rPr>
              <a:t> </a:t>
            </a:r>
            <a:r>
              <a:rPr sz="1200" dirty="0">
                <a:solidFill>
                  <a:srgbClr val="231F20"/>
                </a:solidFill>
                <a:latin typeface="Montserrat"/>
                <a:cs typeface="Montserrat"/>
              </a:rPr>
              <a:t>at</a:t>
            </a:r>
            <a:r>
              <a:rPr sz="1200" spc="-25" dirty="0">
                <a:solidFill>
                  <a:srgbClr val="231F20"/>
                </a:solidFill>
                <a:latin typeface="Montserrat"/>
                <a:cs typeface="Montserrat"/>
              </a:rPr>
              <a:t> </a:t>
            </a:r>
            <a:r>
              <a:rPr sz="1200" dirty="0">
                <a:solidFill>
                  <a:srgbClr val="231F20"/>
                </a:solidFill>
                <a:latin typeface="Montserrat"/>
                <a:cs typeface="Montserrat"/>
              </a:rPr>
              <a:t>three</a:t>
            </a:r>
            <a:r>
              <a:rPr sz="1200" spc="-20" dirty="0">
                <a:solidFill>
                  <a:srgbClr val="231F20"/>
                </a:solidFill>
                <a:latin typeface="Montserrat"/>
                <a:cs typeface="Montserrat"/>
              </a:rPr>
              <a:t> </a:t>
            </a:r>
            <a:r>
              <a:rPr sz="1200" dirty="0">
                <a:solidFill>
                  <a:srgbClr val="231F20"/>
                </a:solidFill>
                <a:latin typeface="Montserrat"/>
                <a:cs typeface="Montserrat"/>
              </a:rPr>
              <a:t>assessment</a:t>
            </a:r>
            <a:r>
              <a:rPr sz="1200" spc="-25" dirty="0">
                <a:solidFill>
                  <a:srgbClr val="231F20"/>
                </a:solidFill>
                <a:latin typeface="Montserrat"/>
                <a:cs typeface="Montserrat"/>
              </a:rPr>
              <a:t> </a:t>
            </a:r>
            <a:r>
              <a:rPr sz="1200" dirty="0">
                <a:solidFill>
                  <a:srgbClr val="231F20"/>
                </a:solidFill>
                <a:latin typeface="Montserrat"/>
                <a:cs typeface="Montserrat"/>
              </a:rPr>
              <a:t>points</a:t>
            </a:r>
            <a:r>
              <a:rPr sz="1200" spc="-25" dirty="0">
                <a:solidFill>
                  <a:srgbClr val="231F20"/>
                </a:solidFill>
                <a:latin typeface="Montserrat"/>
                <a:cs typeface="Montserrat"/>
              </a:rPr>
              <a:t> </a:t>
            </a:r>
            <a:r>
              <a:rPr sz="1200" spc="-10" dirty="0">
                <a:solidFill>
                  <a:srgbClr val="231F20"/>
                </a:solidFill>
                <a:latin typeface="Montserrat"/>
                <a:cs typeface="Montserrat"/>
              </a:rPr>
              <a:t>within </a:t>
            </a:r>
            <a:r>
              <a:rPr sz="1200" dirty="0">
                <a:solidFill>
                  <a:srgbClr val="231F20"/>
                </a:solidFill>
                <a:latin typeface="Montserrat"/>
                <a:cs typeface="Montserrat"/>
              </a:rPr>
              <a:t>Science,</a:t>
            </a:r>
            <a:r>
              <a:rPr sz="1200" spc="-35" dirty="0">
                <a:solidFill>
                  <a:srgbClr val="231F20"/>
                </a:solidFill>
                <a:latin typeface="Montserrat"/>
                <a:cs typeface="Montserrat"/>
              </a:rPr>
              <a:t> </a:t>
            </a:r>
            <a:r>
              <a:rPr sz="1200" dirty="0">
                <a:solidFill>
                  <a:srgbClr val="231F20"/>
                </a:solidFill>
                <a:latin typeface="Montserrat"/>
                <a:cs typeface="Montserrat"/>
              </a:rPr>
              <a:t>concentrating</a:t>
            </a:r>
            <a:r>
              <a:rPr sz="1200" spc="-35" dirty="0">
                <a:solidFill>
                  <a:srgbClr val="231F20"/>
                </a:solidFill>
                <a:latin typeface="Montserrat"/>
                <a:cs typeface="Montserrat"/>
              </a:rPr>
              <a:t> </a:t>
            </a:r>
            <a:r>
              <a:rPr sz="1200" dirty="0">
                <a:solidFill>
                  <a:srgbClr val="231F20"/>
                </a:solidFill>
                <a:latin typeface="Montserrat"/>
                <a:cs typeface="Montserrat"/>
              </a:rPr>
              <a:t>on</a:t>
            </a:r>
            <a:r>
              <a:rPr sz="1200" spc="-35" dirty="0">
                <a:solidFill>
                  <a:srgbClr val="231F20"/>
                </a:solidFill>
                <a:latin typeface="Montserrat"/>
                <a:cs typeface="Montserrat"/>
              </a:rPr>
              <a:t> </a:t>
            </a:r>
            <a:r>
              <a:rPr sz="1200" dirty="0">
                <a:solidFill>
                  <a:srgbClr val="231F20"/>
                </a:solidFill>
                <a:latin typeface="Montserrat"/>
                <a:cs typeface="Montserrat"/>
              </a:rPr>
              <a:t>knowledge</a:t>
            </a:r>
            <a:r>
              <a:rPr sz="1200" spc="-35" dirty="0">
                <a:solidFill>
                  <a:srgbClr val="231F20"/>
                </a:solidFill>
                <a:latin typeface="Montserrat"/>
                <a:cs typeface="Montserrat"/>
              </a:rPr>
              <a:t> </a:t>
            </a:r>
            <a:r>
              <a:rPr sz="1200" dirty="0">
                <a:solidFill>
                  <a:srgbClr val="231F20"/>
                </a:solidFill>
                <a:latin typeface="Montserrat"/>
                <a:cs typeface="Montserrat"/>
              </a:rPr>
              <a:t>learnt</a:t>
            </a:r>
            <a:r>
              <a:rPr sz="1200" spc="-30" dirty="0">
                <a:solidFill>
                  <a:srgbClr val="231F20"/>
                </a:solidFill>
                <a:latin typeface="Montserrat"/>
                <a:cs typeface="Montserrat"/>
              </a:rPr>
              <a:t> </a:t>
            </a:r>
            <a:r>
              <a:rPr sz="1200" dirty="0">
                <a:solidFill>
                  <a:srgbClr val="231F20"/>
                </a:solidFill>
                <a:latin typeface="Montserrat"/>
                <a:cs typeface="Montserrat"/>
              </a:rPr>
              <a:t>in</a:t>
            </a:r>
            <a:r>
              <a:rPr sz="1200" spc="-35" dirty="0">
                <a:solidFill>
                  <a:srgbClr val="231F20"/>
                </a:solidFill>
                <a:latin typeface="Montserrat"/>
                <a:cs typeface="Montserrat"/>
              </a:rPr>
              <a:t> </a:t>
            </a:r>
            <a:r>
              <a:rPr sz="1200" dirty="0">
                <a:solidFill>
                  <a:srgbClr val="231F20"/>
                </a:solidFill>
                <a:latin typeface="Montserrat"/>
                <a:cs typeface="Montserrat"/>
              </a:rPr>
              <a:t>the</a:t>
            </a:r>
            <a:r>
              <a:rPr sz="1200" spc="-35" dirty="0">
                <a:solidFill>
                  <a:srgbClr val="231F20"/>
                </a:solidFill>
                <a:latin typeface="Montserrat"/>
                <a:cs typeface="Montserrat"/>
              </a:rPr>
              <a:t> </a:t>
            </a:r>
            <a:r>
              <a:rPr sz="1200" dirty="0">
                <a:solidFill>
                  <a:srgbClr val="231F20"/>
                </a:solidFill>
                <a:latin typeface="Montserrat"/>
                <a:cs typeface="Montserrat"/>
              </a:rPr>
              <a:t>current</a:t>
            </a:r>
            <a:r>
              <a:rPr sz="1200" spc="-35" dirty="0">
                <a:solidFill>
                  <a:srgbClr val="231F20"/>
                </a:solidFill>
                <a:latin typeface="Montserrat"/>
                <a:cs typeface="Montserrat"/>
              </a:rPr>
              <a:t> </a:t>
            </a:r>
            <a:r>
              <a:rPr sz="1200" dirty="0">
                <a:solidFill>
                  <a:srgbClr val="231F20"/>
                </a:solidFill>
                <a:latin typeface="Montserrat"/>
                <a:cs typeface="Montserrat"/>
              </a:rPr>
              <a:t>year</a:t>
            </a:r>
            <a:r>
              <a:rPr sz="1200" spc="-35" dirty="0">
                <a:solidFill>
                  <a:srgbClr val="231F20"/>
                </a:solidFill>
                <a:latin typeface="Montserrat"/>
                <a:cs typeface="Montserrat"/>
              </a:rPr>
              <a:t> </a:t>
            </a:r>
            <a:r>
              <a:rPr sz="1200" dirty="0">
                <a:solidFill>
                  <a:srgbClr val="231F20"/>
                </a:solidFill>
                <a:latin typeface="Montserrat"/>
                <a:cs typeface="Montserrat"/>
              </a:rPr>
              <a:t>as</a:t>
            </a:r>
            <a:r>
              <a:rPr sz="1200" spc="-30" dirty="0">
                <a:solidFill>
                  <a:srgbClr val="231F20"/>
                </a:solidFill>
                <a:latin typeface="Montserrat"/>
                <a:cs typeface="Montserrat"/>
              </a:rPr>
              <a:t> </a:t>
            </a:r>
            <a:r>
              <a:rPr sz="1200" dirty="0">
                <a:solidFill>
                  <a:srgbClr val="231F20"/>
                </a:solidFill>
                <a:latin typeface="Montserrat"/>
                <a:cs typeface="Montserrat"/>
              </a:rPr>
              <a:t>well</a:t>
            </a:r>
            <a:r>
              <a:rPr sz="1200" spc="-35" dirty="0">
                <a:solidFill>
                  <a:srgbClr val="231F20"/>
                </a:solidFill>
                <a:latin typeface="Montserrat"/>
                <a:cs typeface="Montserrat"/>
              </a:rPr>
              <a:t> </a:t>
            </a:r>
            <a:r>
              <a:rPr sz="1200" dirty="0">
                <a:solidFill>
                  <a:srgbClr val="231F20"/>
                </a:solidFill>
                <a:latin typeface="Montserrat"/>
                <a:cs typeface="Montserrat"/>
              </a:rPr>
              <a:t>as</a:t>
            </a:r>
            <a:r>
              <a:rPr sz="1200" spc="-35" dirty="0">
                <a:solidFill>
                  <a:srgbClr val="231F20"/>
                </a:solidFill>
                <a:latin typeface="Montserrat"/>
                <a:cs typeface="Montserrat"/>
              </a:rPr>
              <a:t> </a:t>
            </a:r>
            <a:r>
              <a:rPr sz="1200" spc="-10" dirty="0">
                <a:solidFill>
                  <a:srgbClr val="231F20"/>
                </a:solidFill>
                <a:latin typeface="Montserrat"/>
                <a:cs typeface="Montserrat"/>
              </a:rPr>
              <a:t>synoptic </a:t>
            </a:r>
            <a:r>
              <a:rPr sz="1200" dirty="0">
                <a:solidFill>
                  <a:srgbClr val="231F20"/>
                </a:solidFill>
                <a:latin typeface="Montserrat"/>
                <a:cs typeface="Montserrat"/>
              </a:rPr>
              <a:t>knowledge</a:t>
            </a:r>
            <a:r>
              <a:rPr sz="1200" spc="-40" dirty="0">
                <a:solidFill>
                  <a:srgbClr val="231F20"/>
                </a:solidFill>
                <a:latin typeface="Montserrat"/>
                <a:cs typeface="Montserrat"/>
              </a:rPr>
              <a:t> </a:t>
            </a:r>
            <a:r>
              <a:rPr sz="1200" dirty="0">
                <a:solidFill>
                  <a:srgbClr val="231F20"/>
                </a:solidFill>
                <a:latin typeface="Montserrat"/>
                <a:cs typeface="Montserrat"/>
              </a:rPr>
              <a:t>built</a:t>
            </a:r>
            <a:r>
              <a:rPr sz="1200" spc="-40" dirty="0">
                <a:solidFill>
                  <a:srgbClr val="231F20"/>
                </a:solidFill>
                <a:latin typeface="Montserrat"/>
                <a:cs typeface="Montserrat"/>
              </a:rPr>
              <a:t> </a:t>
            </a:r>
            <a:r>
              <a:rPr sz="1200" dirty="0">
                <a:solidFill>
                  <a:srgbClr val="231F20"/>
                </a:solidFill>
                <a:latin typeface="Montserrat"/>
                <a:cs typeface="Montserrat"/>
              </a:rPr>
              <a:t>in</a:t>
            </a:r>
            <a:r>
              <a:rPr sz="1200" spc="-40" dirty="0">
                <a:solidFill>
                  <a:srgbClr val="231F20"/>
                </a:solidFill>
                <a:latin typeface="Montserrat"/>
                <a:cs typeface="Montserrat"/>
              </a:rPr>
              <a:t> </a:t>
            </a:r>
            <a:r>
              <a:rPr sz="1200" dirty="0">
                <a:solidFill>
                  <a:srgbClr val="231F20"/>
                </a:solidFill>
                <a:latin typeface="Montserrat"/>
                <a:cs typeface="Montserrat"/>
              </a:rPr>
              <a:t>previous</a:t>
            </a:r>
            <a:r>
              <a:rPr sz="1200" spc="-40" dirty="0">
                <a:solidFill>
                  <a:srgbClr val="231F20"/>
                </a:solidFill>
                <a:latin typeface="Montserrat"/>
                <a:cs typeface="Montserrat"/>
              </a:rPr>
              <a:t> </a:t>
            </a:r>
            <a:r>
              <a:rPr sz="1200" spc="-10" dirty="0">
                <a:solidFill>
                  <a:srgbClr val="231F20"/>
                </a:solidFill>
                <a:latin typeface="Montserrat"/>
                <a:cs typeface="Montserrat"/>
              </a:rPr>
              <a:t>years.</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Next</a:t>
            </a:r>
            <a:r>
              <a:rPr sz="1200" b="1" spc="-50" dirty="0">
                <a:solidFill>
                  <a:srgbClr val="231F20"/>
                </a:solidFill>
                <a:latin typeface="Montserrat"/>
                <a:cs typeface="Montserrat"/>
              </a:rPr>
              <a:t> </a:t>
            </a:r>
            <a:r>
              <a:rPr sz="1200" b="1" spc="-10" dirty="0">
                <a:solidFill>
                  <a:srgbClr val="231F20"/>
                </a:solidFill>
                <a:latin typeface="Montserrat"/>
                <a:cs typeface="Montserrat"/>
              </a:rPr>
              <a:t>steps</a:t>
            </a:r>
            <a:endParaRPr sz="1200">
              <a:latin typeface="Montserrat"/>
              <a:cs typeface="Montserrat"/>
            </a:endParaRPr>
          </a:p>
          <a:p>
            <a:pPr marL="12700" marR="3575050">
              <a:lnSpc>
                <a:spcPct val="121500"/>
              </a:lnSpc>
            </a:pPr>
            <a:r>
              <a:rPr sz="1200" spc="-25" dirty="0">
                <a:solidFill>
                  <a:srgbClr val="231F20"/>
                </a:solidFill>
                <a:latin typeface="Montserrat"/>
                <a:cs typeface="Montserrat"/>
              </a:rPr>
              <a:t>A-</a:t>
            </a:r>
            <a:r>
              <a:rPr sz="1200" dirty="0">
                <a:solidFill>
                  <a:srgbClr val="231F20"/>
                </a:solidFill>
                <a:latin typeface="Montserrat"/>
                <a:cs typeface="Montserrat"/>
              </a:rPr>
              <a:t>levels</a:t>
            </a:r>
            <a:r>
              <a:rPr sz="1200" spc="-20" dirty="0">
                <a:solidFill>
                  <a:srgbClr val="231F20"/>
                </a:solidFill>
                <a:latin typeface="Montserrat"/>
                <a:cs typeface="Montserrat"/>
              </a:rPr>
              <a:t> </a:t>
            </a:r>
            <a:r>
              <a:rPr sz="1200" dirty="0">
                <a:solidFill>
                  <a:srgbClr val="231F20"/>
                </a:solidFill>
                <a:latin typeface="Montserrat"/>
                <a:cs typeface="Montserrat"/>
              </a:rPr>
              <a:t>in</a:t>
            </a:r>
            <a:r>
              <a:rPr sz="1200" spc="-20" dirty="0">
                <a:solidFill>
                  <a:srgbClr val="231F20"/>
                </a:solidFill>
                <a:latin typeface="Montserrat"/>
                <a:cs typeface="Montserrat"/>
              </a:rPr>
              <a:t> </a:t>
            </a:r>
            <a:r>
              <a:rPr sz="1200" dirty="0">
                <a:solidFill>
                  <a:srgbClr val="231F20"/>
                </a:solidFill>
                <a:latin typeface="Montserrat"/>
                <a:cs typeface="Montserrat"/>
              </a:rPr>
              <a:t>Biology,</a:t>
            </a:r>
            <a:r>
              <a:rPr sz="1200" spc="-20" dirty="0">
                <a:solidFill>
                  <a:srgbClr val="231F20"/>
                </a:solidFill>
                <a:latin typeface="Montserrat"/>
                <a:cs typeface="Montserrat"/>
              </a:rPr>
              <a:t> </a:t>
            </a:r>
            <a:r>
              <a:rPr sz="1200" dirty="0">
                <a:solidFill>
                  <a:srgbClr val="231F20"/>
                </a:solidFill>
                <a:latin typeface="Montserrat"/>
                <a:cs typeface="Montserrat"/>
              </a:rPr>
              <a:t>Chemistry</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spc="-10" dirty="0">
                <a:solidFill>
                  <a:srgbClr val="231F20"/>
                </a:solidFill>
                <a:latin typeface="Montserrat"/>
                <a:cs typeface="Montserrat"/>
              </a:rPr>
              <a:t>Physics </a:t>
            </a:r>
            <a:r>
              <a:rPr sz="1200" dirty="0">
                <a:solidFill>
                  <a:srgbClr val="231F20"/>
                </a:solidFill>
                <a:latin typeface="Montserrat"/>
                <a:cs typeface="Montserrat"/>
              </a:rPr>
              <a:t>BTEC</a:t>
            </a:r>
            <a:r>
              <a:rPr sz="1200" spc="-35" dirty="0">
                <a:solidFill>
                  <a:srgbClr val="231F20"/>
                </a:solidFill>
                <a:latin typeface="Montserrat"/>
                <a:cs typeface="Montserrat"/>
              </a:rPr>
              <a:t> </a:t>
            </a:r>
            <a:r>
              <a:rPr sz="1200" dirty="0">
                <a:solidFill>
                  <a:srgbClr val="231F20"/>
                </a:solidFill>
                <a:latin typeface="Montserrat"/>
                <a:cs typeface="Montserrat"/>
              </a:rPr>
              <a:t>nationals</a:t>
            </a:r>
            <a:r>
              <a:rPr sz="1200" spc="-35"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Applied</a:t>
            </a:r>
            <a:r>
              <a:rPr sz="1200" spc="-35" dirty="0">
                <a:solidFill>
                  <a:srgbClr val="231F20"/>
                </a:solidFill>
                <a:latin typeface="Montserrat"/>
                <a:cs typeface="Montserrat"/>
              </a:rPr>
              <a:t> </a:t>
            </a:r>
            <a:r>
              <a:rPr sz="1200" spc="-10" dirty="0">
                <a:solidFill>
                  <a:srgbClr val="231F20"/>
                </a:solidFill>
                <a:latin typeface="Montserrat"/>
                <a:cs typeface="Montserrat"/>
              </a:rPr>
              <a:t>Science</a:t>
            </a:r>
            <a:endParaRPr sz="1200">
              <a:latin typeface="Montserrat"/>
              <a:cs typeface="Montserrat"/>
            </a:endParaRPr>
          </a:p>
        </p:txBody>
      </p:sp>
      <p:sp>
        <p:nvSpPr>
          <p:cNvPr id="4" name="object 4"/>
          <p:cNvSpPr txBox="1"/>
          <p:nvPr/>
        </p:nvSpPr>
        <p:spPr>
          <a:xfrm>
            <a:off x="347300" y="8212281"/>
            <a:ext cx="1618615" cy="1852930"/>
          </a:xfrm>
          <a:prstGeom prst="rect">
            <a:avLst/>
          </a:prstGeom>
        </p:spPr>
        <p:txBody>
          <a:bodyPr vert="horz" wrap="square" lIns="0" tIns="102870" rIns="0" bIns="0" rtlCol="0">
            <a:spAutoFit/>
          </a:bodyPr>
          <a:lstStyle/>
          <a:p>
            <a:pPr marL="12700">
              <a:lnSpc>
                <a:spcPct val="100000"/>
              </a:lnSpc>
              <a:spcBef>
                <a:spcPts val="810"/>
              </a:spcBef>
            </a:pPr>
            <a:r>
              <a:rPr sz="1200" b="1" dirty="0">
                <a:solidFill>
                  <a:srgbClr val="231F20"/>
                </a:solidFill>
                <a:latin typeface="Montserrat"/>
                <a:cs typeface="Montserrat"/>
              </a:rPr>
              <a:t>Future</a:t>
            </a:r>
            <a:r>
              <a:rPr sz="1200" b="1" spc="-45" dirty="0">
                <a:solidFill>
                  <a:srgbClr val="231F20"/>
                </a:solidFill>
                <a:latin typeface="Montserrat"/>
                <a:cs typeface="Montserrat"/>
              </a:rPr>
              <a:t> </a:t>
            </a:r>
            <a:r>
              <a:rPr sz="1200" b="1" spc="-10" dirty="0">
                <a:solidFill>
                  <a:srgbClr val="231F20"/>
                </a:solidFill>
                <a:latin typeface="Montserrat"/>
                <a:cs typeface="Montserrat"/>
              </a:rPr>
              <a:t>pathways</a:t>
            </a:r>
            <a:endParaRPr sz="1200">
              <a:latin typeface="Montserrat"/>
              <a:cs typeface="Montserrat"/>
            </a:endParaRPr>
          </a:p>
          <a:p>
            <a:pPr marL="222885" indent="-179705">
              <a:lnSpc>
                <a:spcPct val="100000"/>
              </a:lnSpc>
              <a:spcBef>
                <a:spcPts val="715"/>
              </a:spcBef>
              <a:buChar char="•"/>
              <a:tabLst>
                <a:tab pos="222885" algn="l"/>
              </a:tabLst>
            </a:pPr>
            <a:r>
              <a:rPr sz="1200" spc="-10" dirty="0">
                <a:solidFill>
                  <a:srgbClr val="231F20"/>
                </a:solidFill>
                <a:latin typeface="Montserrat"/>
                <a:cs typeface="Montserrat"/>
              </a:rPr>
              <a:t>Nurse</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Doctor</a:t>
            </a:r>
            <a:endParaRPr sz="1200">
              <a:latin typeface="Montserrat"/>
              <a:cs typeface="Montserrat"/>
            </a:endParaRPr>
          </a:p>
          <a:p>
            <a:pPr marL="222885" indent="-179705">
              <a:lnSpc>
                <a:spcPct val="100000"/>
              </a:lnSpc>
              <a:buChar char="•"/>
              <a:tabLst>
                <a:tab pos="222885" algn="l"/>
              </a:tabLst>
            </a:pPr>
            <a:r>
              <a:rPr sz="1200" dirty="0">
                <a:solidFill>
                  <a:srgbClr val="231F20"/>
                </a:solidFill>
                <a:latin typeface="Montserrat"/>
                <a:cs typeface="Montserrat"/>
              </a:rPr>
              <a:t>Social</a:t>
            </a:r>
            <a:r>
              <a:rPr sz="1200" spc="-35" dirty="0">
                <a:solidFill>
                  <a:srgbClr val="231F20"/>
                </a:solidFill>
                <a:latin typeface="Montserrat"/>
                <a:cs typeface="Montserrat"/>
              </a:rPr>
              <a:t> </a:t>
            </a:r>
            <a:r>
              <a:rPr sz="1200" dirty="0">
                <a:solidFill>
                  <a:srgbClr val="231F20"/>
                </a:solidFill>
                <a:latin typeface="Montserrat"/>
                <a:cs typeface="Montserrat"/>
              </a:rPr>
              <a:t>care</a:t>
            </a:r>
            <a:r>
              <a:rPr sz="1200" spc="-30" dirty="0">
                <a:solidFill>
                  <a:srgbClr val="231F20"/>
                </a:solidFill>
                <a:latin typeface="Montserrat"/>
                <a:cs typeface="Montserrat"/>
              </a:rPr>
              <a:t> </a:t>
            </a:r>
            <a:r>
              <a:rPr sz="1200" spc="-10" dirty="0">
                <a:solidFill>
                  <a:srgbClr val="231F20"/>
                </a:solidFill>
                <a:latin typeface="Montserrat"/>
                <a:cs typeface="Montserrat"/>
              </a:rPr>
              <a:t>worker</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Physiotherapist</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Forensics</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Ecologist</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Zoologist</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Veterinary</a:t>
            </a:r>
            <a:r>
              <a:rPr sz="1200" spc="-30" dirty="0">
                <a:solidFill>
                  <a:srgbClr val="231F20"/>
                </a:solidFill>
                <a:latin typeface="Montserrat"/>
                <a:cs typeface="Montserrat"/>
              </a:rPr>
              <a:t> </a:t>
            </a:r>
            <a:r>
              <a:rPr sz="1200" spc="-10" dirty="0">
                <a:solidFill>
                  <a:srgbClr val="231F20"/>
                </a:solidFill>
                <a:latin typeface="Montserrat"/>
                <a:cs typeface="Montserrat"/>
              </a:rPr>
              <a:t>Nurse</a:t>
            </a:r>
            <a:endParaRPr sz="1200">
              <a:latin typeface="Montserrat"/>
              <a:cs typeface="Montserrat"/>
            </a:endParaRPr>
          </a:p>
        </p:txBody>
      </p:sp>
      <p:sp>
        <p:nvSpPr>
          <p:cNvPr id="5" name="object 5"/>
          <p:cNvSpPr txBox="1"/>
          <p:nvPr/>
        </p:nvSpPr>
        <p:spPr>
          <a:xfrm>
            <a:off x="2720778" y="8576516"/>
            <a:ext cx="1908175" cy="1488440"/>
          </a:xfrm>
          <a:prstGeom prst="rect">
            <a:avLst/>
          </a:prstGeom>
        </p:spPr>
        <p:txBody>
          <a:bodyPr vert="horz" wrap="square" lIns="0" tIns="12700" rIns="0" bIns="0" rtlCol="0">
            <a:spAutoFit/>
          </a:bodyPr>
          <a:lstStyle/>
          <a:p>
            <a:pPr marL="192405" indent="-179705">
              <a:lnSpc>
                <a:spcPct val="100000"/>
              </a:lnSpc>
              <a:spcBef>
                <a:spcPts val="100"/>
              </a:spcBef>
              <a:buChar char="•"/>
              <a:tabLst>
                <a:tab pos="192405" algn="l"/>
              </a:tabLst>
            </a:pPr>
            <a:r>
              <a:rPr sz="1200" dirty="0">
                <a:solidFill>
                  <a:srgbClr val="231F20"/>
                </a:solidFill>
                <a:latin typeface="Montserrat"/>
                <a:cs typeface="Montserrat"/>
              </a:rPr>
              <a:t>Science</a:t>
            </a:r>
            <a:r>
              <a:rPr sz="1200" spc="-55" dirty="0">
                <a:solidFill>
                  <a:srgbClr val="231F20"/>
                </a:solidFill>
                <a:latin typeface="Montserrat"/>
                <a:cs typeface="Montserrat"/>
              </a:rPr>
              <a:t> </a:t>
            </a:r>
            <a:r>
              <a:rPr sz="1200" spc="-10" dirty="0">
                <a:solidFill>
                  <a:srgbClr val="231F20"/>
                </a:solidFill>
                <a:latin typeface="Montserrat"/>
                <a:cs typeface="Montserrat"/>
              </a:rPr>
              <a:t>Technician</a:t>
            </a:r>
            <a:endParaRPr sz="1200">
              <a:latin typeface="Montserrat"/>
              <a:cs typeface="Montserrat"/>
            </a:endParaRPr>
          </a:p>
          <a:p>
            <a:pPr marL="192405" indent="-179705">
              <a:lnSpc>
                <a:spcPct val="100000"/>
              </a:lnSpc>
              <a:buChar char="•"/>
              <a:tabLst>
                <a:tab pos="192405" algn="l"/>
              </a:tabLst>
            </a:pPr>
            <a:r>
              <a:rPr sz="1200" dirty="0">
                <a:solidFill>
                  <a:srgbClr val="231F20"/>
                </a:solidFill>
                <a:latin typeface="Montserrat"/>
                <a:cs typeface="Montserrat"/>
              </a:rPr>
              <a:t>Lawyer,</a:t>
            </a:r>
            <a:r>
              <a:rPr sz="1200" spc="-75" dirty="0">
                <a:solidFill>
                  <a:srgbClr val="231F20"/>
                </a:solidFill>
                <a:latin typeface="Montserrat"/>
                <a:cs typeface="Montserrat"/>
              </a:rPr>
              <a:t> </a:t>
            </a:r>
            <a:r>
              <a:rPr sz="1200" spc="-10" dirty="0">
                <a:solidFill>
                  <a:srgbClr val="231F20"/>
                </a:solidFill>
                <a:latin typeface="Montserrat"/>
                <a:cs typeface="Montserrat"/>
              </a:rPr>
              <a:t>Consultant</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Politics</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Teaching</a:t>
            </a:r>
            <a:endParaRPr sz="1200">
              <a:latin typeface="Montserrat"/>
              <a:cs typeface="Montserrat"/>
            </a:endParaRPr>
          </a:p>
          <a:p>
            <a:pPr marL="192405" indent="-179705">
              <a:lnSpc>
                <a:spcPct val="100000"/>
              </a:lnSpc>
              <a:buChar char="•"/>
              <a:tabLst>
                <a:tab pos="192405" algn="l"/>
              </a:tabLst>
            </a:pPr>
            <a:r>
              <a:rPr sz="1200" dirty="0">
                <a:solidFill>
                  <a:srgbClr val="231F20"/>
                </a:solidFill>
                <a:latin typeface="Montserrat"/>
                <a:cs typeface="Montserrat"/>
              </a:rPr>
              <a:t>Research</a:t>
            </a:r>
            <a:r>
              <a:rPr sz="1200" spc="-60" dirty="0">
                <a:solidFill>
                  <a:srgbClr val="231F20"/>
                </a:solidFill>
                <a:latin typeface="Montserrat"/>
                <a:cs typeface="Montserrat"/>
              </a:rPr>
              <a:t> </a:t>
            </a:r>
            <a:r>
              <a:rPr sz="1200" spc="-10" dirty="0">
                <a:solidFill>
                  <a:srgbClr val="231F20"/>
                </a:solidFill>
                <a:latin typeface="Montserrat"/>
                <a:cs typeface="Montserrat"/>
              </a:rPr>
              <a:t>Scientist</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Midwife</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Physiotherapist</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Product</a:t>
            </a:r>
            <a:r>
              <a:rPr sz="1200" spc="-15" dirty="0">
                <a:solidFill>
                  <a:srgbClr val="231F20"/>
                </a:solidFill>
                <a:latin typeface="Montserrat"/>
                <a:cs typeface="Montserrat"/>
              </a:rPr>
              <a:t> </a:t>
            </a:r>
            <a:r>
              <a:rPr sz="1200" spc="-10" dirty="0">
                <a:solidFill>
                  <a:srgbClr val="231F20"/>
                </a:solidFill>
                <a:latin typeface="Montserrat"/>
                <a:cs typeface="Montserrat"/>
              </a:rPr>
              <a:t>Development</a:t>
            </a:r>
            <a:endParaRPr sz="1200">
              <a:latin typeface="Montserrat"/>
              <a:cs typeface="Montserrat"/>
            </a:endParaRPr>
          </a:p>
        </p:txBody>
      </p:sp>
      <p:sp>
        <p:nvSpPr>
          <p:cNvPr id="6" name="object 6"/>
          <p:cNvSpPr txBox="1"/>
          <p:nvPr/>
        </p:nvSpPr>
        <p:spPr>
          <a:xfrm>
            <a:off x="5063623" y="8576516"/>
            <a:ext cx="1733550" cy="1122680"/>
          </a:xfrm>
          <a:prstGeom prst="rect">
            <a:avLst/>
          </a:prstGeom>
        </p:spPr>
        <p:txBody>
          <a:bodyPr vert="horz" wrap="square" lIns="0" tIns="12700" rIns="0" bIns="0" rtlCol="0">
            <a:spAutoFit/>
          </a:bodyPr>
          <a:lstStyle/>
          <a:p>
            <a:pPr marL="192405" indent="-179705">
              <a:lnSpc>
                <a:spcPct val="100000"/>
              </a:lnSpc>
              <a:spcBef>
                <a:spcPts val="100"/>
              </a:spcBef>
              <a:buChar char="•"/>
              <a:tabLst>
                <a:tab pos="192405" algn="l"/>
              </a:tabLst>
            </a:pPr>
            <a:r>
              <a:rPr sz="1200" spc="-10" dirty="0">
                <a:solidFill>
                  <a:srgbClr val="231F20"/>
                </a:solidFill>
                <a:latin typeface="Montserrat"/>
                <a:cs typeface="Montserrat"/>
              </a:rPr>
              <a:t>Analyst</a:t>
            </a:r>
            <a:endParaRPr sz="1200">
              <a:latin typeface="Montserrat"/>
              <a:cs typeface="Montserrat"/>
            </a:endParaRPr>
          </a:p>
          <a:p>
            <a:pPr marL="192405" indent="-179705">
              <a:lnSpc>
                <a:spcPct val="100000"/>
              </a:lnSpc>
              <a:buChar char="•"/>
              <a:tabLst>
                <a:tab pos="192405" algn="l"/>
              </a:tabLst>
            </a:pPr>
            <a:r>
              <a:rPr sz="1200" dirty="0">
                <a:solidFill>
                  <a:srgbClr val="231F20"/>
                </a:solidFill>
                <a:latin typeface="Montserrat"/>
                <a:cs typeface="Montserrat"/>
              </a:rPr>
              <a:t>Marine</a:t>
            </a:r>
            <a:r>
              <a:rPr sz="1200" spc="-55" dirty="0">
                <a:solidFill>
                  <a:srgbClr val="231F20"/>
                </a:solidFill>
                <a:latin typeface="Montserrat"/>
                <a:cs typeface="Montserrat"/>
              </a:rPr>
              <a:t> </a:t>
            </a:r>
            <a:r>
              <a:rPr sz="1200" spc="-10" dirty="0">
                <a:solidFill>
                  <a:srgbClr val="231F20"/>
                </a:solidFill>
                <a:latin typeface="Montserrat"/>
                <a:cs typeface="Montserrat"/>
              </a:rPr>
              <a:t>Biologist</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Engineer</a:t>
            </a:r>
            <a:endParaRPr sz="1200">
              <a:latin typeface="Montserrat"/>
              <a:cs typeface="Montserrat"/>
            </a:endParaRPr>
          </a:p>
          <a:p>
            <a:pPr marL="192405" indent="-179705">
              <a:lnSpc>
                <a:spcPct val="100000"/>
              </a:lnSpc>
              <a:buChar char="•"/>
              <a:tabLst>
                <a:tab pos="192405" algn="l"/>
              </a:tabLst>
            </a:pPr>
            <a:r>
              <a:rPr sz="1200" dirty="0">
                <a:solidFill>
                  <a:srgbClr val="231F20"/>
                </a:solidFill>
                <a:latin typeface="Montserrat"/>
                <a:cs typeface="Montserrat"/>
              </a:rPr>
              <a:t>Scientific</a:t>
            </a:r>
            <a:r>
              <a:rPr sz="1200" spc="55" dirty="0">
                <a:solidFill>
                  <a:srgbClr val="231F20"/>
                </a:solidFill>
                <a:latin typeface="Montserrat"/>
                <a:cs typeface="Montserrat"/>
              </a:rPr>
              <a:t> </a:t>
            </a:r>
            <a:r>
              <a:rPr sz="1200" spc="-10" dirty="0">
                <a:solidFill>
                  <a:srgbClr val="231F20"/>
                </a:solidFill>
                <a:latin typeface="Montserrat"/>
                <a:cs typeface="Montserrat"/>
              </a:rPr>
              <a:t>Journalist</a:t>
            </a:r>
            <a:endParaRPr sz="1200">
              <a:latin typeface="Montserrat"/>
              <a:cs typeface="Montserrat"/>
            </a:endParaRPr>
          </a:p>
          <a:p>
            <a:pPr marL="192405" marR="5080" indent="-180340">
              <a:lnSpc>
                <a:spcPct val="100000"/>
              </a:lnSpc>
              <a:buChar char="•"/>
              <a:tabLst>
                <a:tab pos="192405" algn="l"/>
              </a:tabLst>
            </a:pPr>
            <a:r>
              <a:rPr sz="1200" dirty="0">
                <a:solidFill>
                  <a:srgbClr val="231F20"/>
                </a:solidFill>
                <a:latin typeface="Montserrat"/>
                <a:cs typeface="Montserrat"/>
              </a:rPr>
              <a:t>Speech</a:t>
            </a:r>
            <a:r>
              <a:rPr sz="1200" spc="-10" dirty="0">
                <a:solidFill>
                  <a:srgbClr val="231F20"/>
                </a:solidFill>
                <a:latin typeface="Montserrat"/>
                <a:cs typeface="Montserrat"/>
              </a:rPr>
              <a:t> </a:t>
            </a:r>
            <a:r>
              <a:rPr sz="1200" dirty="0">
                <a:solidFill>
                  <a:srgbClr val="231F20"/>
                </a:solidFill>
                <a:latin typeface="Montserrat"/>
                <a:cs typeface="Montserrat"/>
              </a:rPr>
              <a:t>&amp;</a:t>
            </a:r>
            <a:r>
              <a:rPr sz="1200" spc="-10" dirty="0">
                <a:solidFill>
                  <a:srgbClr val="231F20"/>
                </a:solidFill>
                <a:latin typeface="Montserrat"/>
                <a:cs typeface="Montserrat"/>
              </a:rPr>
              <a:t> Language Therapist</a:t>
            </a:r>
            <a:endParaRPr sz="1200">
              <a:latin typeface="Montserrat"/>
              <a:cs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GCSE</a:t>
            </a:r>
            <a:r>
              <a:rPr spc="-80" dirty="0"/>
              <a:t> </a:t>
            </a:r>
            <a:r>
              <a:rPr dirty="0"/>
              <a:t>Separate</a:t>
            </a:r>
            <a:r>
              <a:rPr spc="-80" dirty="0"/>
              <a:t> </a:t>
            </a:r>
            <a:r>
              <a:rPr dirty="0"/>
              <a:t>Science</a:t>
            </a:r>
            <a:r>
              <a:rPr spc="-80" dirty="0"/>
              <a:t> </a:t>
            </a:r>
            <a:r>
              <a:rPr dirty="0"/>
              <a:t>(Triple</a:t>
            </a:r>
            <a:r>
              <a:rPr spc="-75" dirty="0"/>
              <a:t> </a:t>
            </a:r>
            <a:r>
              <a:rPr spc="-10" dirty="0"/>
              <a:t>Science)</a:t>
            </a:r>
          </a:p>
        </p:txBody>
      </p:sp>
      <p:sp>
        <p:nvSpPr>
          <p:cNvPr id="7" name="object 7"/>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27939"/>
            <a:ext cx="6861175" cy="6521784"/>
          </a:xfrm>
          <a:prstGeom prst="rect">
            <a:avLst/>
          </a:prstGeom>
        </p:spPr>
        <p:txBody>
          <a:bodyPr vert="horz" wrap="square" lIns="0" tIns="27939" rIns="0" bIns="0" rtlCol="0">
            <a:spAutoFit/>
          </a:bodyPr>
          <a:lstStyle/>
          <a:p>
            <a:pPr marL="12700">
              <a:lnSpc>
                <a:spcPct val="100000"/>
              </a:lnSpc>
              <a:spcBef>
                <a:spcPts val="219"/>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120"/>
              </a:spcBef>
            </a:pPr>
            <a:r>
              <a:rPr sz="1150" spc="-25" dirty="0">
                <a:solidFill>
                  <a:srgbClr val="231F20"/>
                </a:solidFill>
                <a:latin typeface="Montserrat"/>
                <a:cs typeface="Montserrat"/>
              </a:rPr>
              <a:t>AQA</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Dr</a:t>
            </a:r>
            <a:r>
              <a:rPr sz="1150" spc="-15" dirty="0">
                <a:solidFill>
                  <a:srgbClr val="231F20"/>
                </a:solidFill>
                <a:latin typeface="Montserrat"/>
                <a:cs typeface="Montserrat"/>
              </a:rPr>
              <a:t> </a:t>
            </a:r>
            <a:r>
              <a:rPr sz="1150" spc="-10" dirty="0">
                <a:solidFill>
                  <a:srgbClr val="231F20"/>
                </a:solidFill>
                <a:latin typeface="Montserrat"/>
                <a:cs typeface="Montserrat"/>
              </a:rPr>
              <a:t>Watkins</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marL="12700" marR="156210">
              <a:lnSpc>
                <a:spcPct val="108700"/>
              </a:lnSpc>
            </a:pPr>
            <a:r>
              <a:rPr lang="en-GB" sz="1150" dirty="0">
                <a:solidFill>
                  <a:srgbClr val="231F20"/>
                </a:solidFill>
                <a:latin typeface="Montserrat"/>
                <a:cs typeface="Montserrat"/>
              </a:rPr>
              <a:t>S</a:t>
            </a:r>
            <a:r>
              <a:rPr sz="1150" dirty="0" err="1">
                <a:solidFill>
                  <a:srgbClr val="231F20"/>
                </a:solidFill>
                <a:latin typeface="Montserrat"/>
                <a:cs typeface="Montserrat"/>
              </a:rPr>
              <a:t>tudents</a:t>
            </a:r>
            <a:r>
              <a:rPr sz="1150" spc="-15" dirty="0">
                <a:solidFill>
                  <a:srgbClr val="231F20"/>
                </a:solidFill>
                <a:latin typeface="Montserrat"/>
                <a:cs typeface="Montserrat"/>
              </a:rPr>
              <a:t> </a:t>
            </a:r>
            <a:r>
              <a:rPr sz="1150" dirty="0">
                <a:solidFill>
                  <a:srgbClr val="231F20"/>
                </a:solidFill>
                <a:latin typeface="Montserrat"/>
                <a:cs typeface="Montserrat"/>
              </a:rPr>
              <a:t>who</a:t>
            </a:r>
            <a:r>
              <a:rPr sz="1150" spc="-15" dirty="0">
                <a:solidFill>
                  <a:srgbClr val="231F20"/>
                </a:solidFill>
                <a:latin typeface="Montserrat"/>
                <a:cs typeface="Montserrat"/>
              </a:rPr>
              <a:t> </a:t>
            </a:r>
            <a:r>
              <a:rPr sz="1150" dirty="0">
                <a:solidFill>
                  <a:srgbClr val="231F20"/>
                </a:solidFill>
                <a:latin typeface="Montserrat"/>
                <a:cs typeface="Montserrat"/>
              </a:rPr>
              <a:t>have</a:t>
            </a:r>
            <a:r>
              <a:rPr sz="1150" spc="-15" dirty="0">
                <a:solidFill>
                  <a:srgbClr val="231F20"/>
                </a:solidFill>
                <a:latin typeface="Montserrat"/>
                <a:cs typeface="Montserrat"/>
              </a:rPr>
              <a:t> </a:t>
            </a:r>
            <a:r>
              <a:rPr sz="1150" spc="-10" dirty="0">
                <a:solidFill>
                  <a:srgbClr val="231F20"/>
                </a:solidFill>
                <a:latin typeface="Montserrat"/>
                <a:cs typeface="Montserrat"/>
              </a:rPr>
              <a:t>demonstrated</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talent</a:t>
            </a:r>
            <a:r>
              <a:rPr sz="1150" spc="-20" dirty="0">
                <a:solidFill>
                  <a:srgbClr val="231F20"/>
                </a:solidFill>
                <a:latin typeface="Montserrat"/>
                <a:cs typeface="Montserrat"/>
              </a:rPr>
              <a:t> </a:t>
            </a:r>
            <a:r>
              <a:rPr sz="1150" dirty="0">
                <a:solidFill>
                  <a:srgbClr val="231F20"/>
                </a:solidFill>
                <a:latin typeface="Montserrat"/>
                <a:cs typeface="Montserrat"/>
              </a:rPr>
              <a:t>for</a:t>
            </a:r>
            <a:r>
              <a:rPr sz="1150" spc="-15" dirty="0">
                <a:solidFill>
                  <a:srgbClr val="231F20"/>
                </a:solidFill>
                <a:latin typeface="Montserrat"/>
                <a:cs typeface="Montserrat"/>
              </a:rPr>
              <a:t> </a:t>
            </a:r>
            <a:r>
              <a:rPr sz="1150" dirty="0">
                <a:solidFill>
                  <a:srgbClr val="231F20"/>
                </a:solidFill>
                <a:latin typeface="Montserrat"/>
                <a:cs typeface="Montserrat"/>
              </a:rPr>
              <a:t>Science</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have</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opportunity</a:t>
            </a:r>
            <a:r>
              <a:rPr sz="1150" spc="-15" dirty="0">
                <a:solidFill>
                  <a:srgbClr val="231F20"/>
                </a:solidFill>
                <a:latin typeface="Montserrat"/>
                <a:cs typeface="Montserrat"/>
              </a:rPr>
              <a:t> </a:t>
            </a:r>
            <a:r>
              <a:rPr sz="1150" spc="-25" dirty="0">
                <a:solidFill>
                  <a:srgbClr val="231F20"/>
                </a:solidFill>
                <a:latin typeface="Montserrat"/>
                <a:cs typeface="Montserrat"/>
              </a:rPr>
              <a:t>to </a:t>
            </a:r>
            <a:r>
              <a:rPr sz="1150" dirty="0">
                <a:solidFill>
                  <a:srgbClr val="231F20"/>
                </a:solidFill>
                <a:latin typeface="Montserrat"/>
                <a:cs typeface="Montserrat"/>
              </a:rPr>
              <a:t>study</a:t>
            </a:r>
            <a:r>
              <a:rPr sz="1150" spc="-25" dirty="0">
                <a:solidFill>
                  <a:srgbClr val="231F20"/>
                </a:solidFill>
                <a:latin typeface="Montserrat"/>
                <a:cs typeface="Montserrat"/>
              </a:rPr>
              <a:t> </a:t>
            </a:r>
            <a:r>
              <a:rPr sz="1150" dirty="0">
                <a:solidFill>
                  <a:srgbClr val="231F20"/>
                </a:solidFill>
                <a:latin typeface="Montserrat"/>
                <a:cs typeface="Montserrat"/>
              </a:rPr>
              <a:t>Physics,</a:t>
            </a:r>
            <a:r>
              <a:rPr sz="1150" spc="-20" dirty="0">
                <a:solidFill>
                  <a:srgbClr val="231F20"/>
                </a:solidFill>
                <a:latin typeface="Montserrat"/>
                <a:cs typeface="Montserrat"/>
              </a:rPr>
              <a:t> </a:t>
            </a:r>
            <a:r>
              <a:rPr sz="1150" dirty="0">
                <a:solidFill>
                  <a:srgbClr val="231F20"/>
                </a:solidFill>
                <a:latin typeface="Montserrat"/>
                <a:cs typeface="Montserrat"/>
              </a:rPr>
              <a:t>Chemistry</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Biology</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greater</a:t>
            </a:r>
            <a:r>
              <a:rPr sz="1150" spc="-20" dirty="0">
                <a:solidFill>
                  <a:srgbClr val="231F20"/>
                </a:solidFill>
                <a:latin typeface="Montserrat"/>
                <a:cs typeface="Montserrat"/>
              </a:rPr>
              <a:t> </a:t>
            </a:r>
            <a:r>
              <a:rPr sz="1150" dirty="0">
                <a:solidFill>
                  <a:srgbClr val="231F20"/>
                </a:solidFill>
                <a:latin typeface="Montserrat"/>
                <a:cs typeface="Montserrat"/>
              </a:rPr>
              <a:t>depth,</a:t>
            </a:r>
            <a:r>
              <a:rPr sz="1150" spc="-20" dirty="0">
                <a:solidFill>
                  <a:srgbClr val="231F20"/>
                </a:solidFill>
                <a:latin typeface="Montserrat"/>
                <a:cs typeface="Montserrat"/>
              </a:rPr>
              <a:t> </a:t>
            </a:r>
            <a:r>
              <a:rPr sz="1150" dirty="0">
                <a:solidFill>
                  <a:srgbClr val="231F20"/>
                </a:solidFill>
                <a:latin typeface="Montserrat"/>
                <a:cs typeface="Montserrat"/>
              </a:rPr>
              <a:t>resulting</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award</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three</a:t>
            </a:r>
            <a:r>
              <a:rPr sz="1150" spc="-20" dirty="0">
                <a:solidFill>
                  <a:srgbClr val="231F20"/>
                </a:solidFill>
                <a:latin typeface="Montserrat"/>
                <a:cs typeface="Montserrat"/>
              </a:rPr>
              <a:t> GCSE </a:t>
            </a:r>
            <a:r>
              <a:rPr sz="1150" dirty="0">
                <a:solidFill>
                  <a:srgbClr val="231F20"/>
                </a:solidFill>
                <a:latin typeface="Montserrat"/>
                <a:cs typeface="Montserrat"/>
              </a:rPr>
              <a:t>Science</a:t>
            </a:r>
            <a:r>
              <a:rPr sz="1150" spc="-15" dirty="0">
                <a:solidFill>
                  <a:srgbClr val="231F20"/>
                </a:solidFill>
                <a:latin typeface="Montserrat"/>
                <a:cs typeface="Montserrat"/>
              </a:rPr>
              <a:t> </a:t>
            </a:r>
            <a:r>
              <a:rPr sz="1150" dirty="0">
                <a:solidFill>
                  <a:srgbClr val="231F20"/>
                </a:solidFill>
                <a:latin typeface="Montserrat"/>
                <a:cs typeface="Montserrat"/>
              </a:rPr>
              <a:t>qualifications.</a:t>
            </a:r>
            <a:r>
              <a:rPr sz="1150" spc="-15"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who</a:t>
            </a:r>
            <a:r>
              <a:rPr sz="1150" spc="-10" dirty="0">
                <a:solidFill>
                  <a:srgbClr val="231F20"/>
                </a:solidFill>
                <a:latin typeface="Montserrat"/>
                <a:cs typeface="Montserrat"/>
              </a:rPr>
              <a:t> </a:t>
            </a:r>
            <a:r>
              <a:rPr sz="1150" dirty="0">
                <a:solidFill>
                  <a:srgbClr val="231F20"/>
                </a:solidFill>
                <a:latin typeface="Montserrat"/>
                <a:cs typeface="Montserrat"/>
              </a:rPr>
              <a:t>would</a:t>
            </a:r>
            <a:r>
              <a:rPr sz="1150" spc="-15" dirty="0">
                <a:solidFill>
                  <a:srgbClr val="231F20"/>
                </a:solidFill>
                <a:latin typeface="Montserrat"/>
                <a:cs typeface="Montserrat"/>
              </a:rPr>
              <a:t> </a:t>
            </a:r>
            <a:r>
              <a:rPr sz="1150" dirty="0">
                <a:solidFill>
                  <a:srgbClr val="231F20"/>
                </a:solidFill>
                <a:latin typeface="Montserrat"/>
                <a:cs typeface="Montserrat"/>
              </a:rPr>
              <a:t>like</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be</a:t>
            </a:r>
            <a:r>
              <a:rPr sz="1150" spc="-10" dirty="0">
                <a:solidFill>
                  <a:srgbClr val="231F20"/>
                </a:solidFill>
                <a:latin typeface="Montserrat"/>
                <a:cs typeface="Montserrat"/>
              </a:rPr>
              <a:t> considered</a:t>
            </a:r>
            <a:r>
              <a:rPr sz="1150" spc="-15" dirty="0">
                <a:solidFill>
                  <a:srgbClr val="231F20"/>
                </a:solidFill>
                <a:latin typeface="Montserrat"/>
                <a:cs typeface="Montserrat"/>
              </a:rPr>
              <a:t> </a:t>
            </a:r>
            <a:r>
              <a:rPr sz="1150" dirty="0">
                <a:solidFill>
                  <a:srgbClr val="231F20"/>
                </a:solidFill>
                <a:latin typeface="Montserrat"/>
                <a:cs typeface="Montserrat"/>
              </a:rPr>
              <a:t>for</a:t>
            </a:r>
            <a:r>
              <a:rPr sz="1150" spc="-15" dirty="0">
                <a:solidFill>
                  <a:srgbClr val="231F20"/>
                </a:solidFill>
                <a:latin typeface="Montserrat"/>
                <a:cs typeface="Montserrat"/>
              </a:rPr>
              <a:t> </a:t>
            </a:r>
            <a:r>
              <a:rPr sz="1150" dirty="0">
                <a:solidFill>
                  <a:srgbClr val="231F20"/>
                </a:solidFill>
                <a:latin typeface="Montserrat"/>
                <a:cs typeface="Montserrat"/>
              </a:rPr>
              <a:t>this</a:t>
            </a:r>
            <a:r>
              <a:rPr sz="1150" spc="-15" dirty="0">
                <a:solidFill>
                  <a:srgbClr val="231F20"/>
                </a:solidFill>
                <a:latin typeface="Montserrat"/>
                <a:cs typeface="Montserrat"/>
              </a:rPr>
              <a:t> </a:t>
            </a:r>
            <a:r>
              <a:rPr sz="1150" dirty="0">
                <a:solidFill>
                  <a:srgbClr val="231F20"/>
                </a:solidFill>
                <a:latin typeface="Montserrat"/>
                <a:cs typeface="Montserrat"/>
              </a:rPr>
              <a:t>option</a:t>
            </a:r>
            <a:r>
              <a:rPr sz="1150" spc="-10" dirty="0">
                <a:solidFill>
                  <a:srgbClr val="231F20"/>
                </a:solidFill>
                <a:latin typeface="Montserrat"/>
                <a:cs typeface="Montserrat"/>
              </a:rPr>
              <a:t> </a:t>
            </a:r>
            <a:r>
              <a:rPr sz="1150" dirty="0">
                <a:solidFill>
                  <a:srgbClr val="231F20"/>
                </a:solidFill>
                <a:latin typeface="Montserrat"/>
                <a:cs typeface="Montserrat"/>
              </a:rPr>
              <a:t>need</a:t>
            </a:r>
            <a:r>
              <a:rPr sz="1150" spc="-15" dirty="0">
                <a:solidFill>
                  <a:srgbClr val="231F20"/>
                </a:solidFill>
                <a:latin typeface="Montserrat"/>
                <a:cs typeface="Montserrat"/>
              </a:rPr>
              <a:t> </a:t>
            </a:r>
            <a:r>
              <a:rPr sz="1150" spc="-25" dirty="0">
                <a:solidFill>
                  <a:srgbClr val="231F20"/>
                </a:solidFill>
                <a:latin typeface="Montserrat"/>
                <a:cs typeface="Montserrat"/>
              </a:rPr>
              <a:t>to </a:t>
            </a:r>
            <a:r>
              <a:rPr sz="1150" dirty="0">
                <a:solidFill>
                  <a:srgbClr val="231F20"/>
                </a:solidFill>
                <a:latin typeface="Montserrat"/>
                <a:cs typeface="Montserrat"/>
              </a:rPr>
              <a:t>choose</a:t>
            </a:r>
            <a:r>
              <a:rPr sz="1150" spc="-30" dirty="0">
                <a:solidFill>
                  <a:srgbClr val="231F20"/>
                </a:solidFill>
                <a:latin typeface="Montserrat"/>
                <a:cs typeface="Montserrat"/>
              </a:rPr>
              <a:t> </a:t>
            </a:r>
            <a:r>
              <a:rPr sz="1150" dirty="0">
                <a:solidFill>
                  <a:srgbClr val="231F20"/>
                </a:solidFill>
                <a:latin typeface="Montserrat"/>
                <a:cs typeface="Montserrat"/>
              </a:rPr>
              <a:t>Triple</a:t>
            </a:r>
            <a:r>
              <a:rPr sz="1150" spc="-30" dirty="0">
                <a:solidFill>
                  <a:srgbClr val="231F20"/>
                </a:solidFill>
                <a:latin typeface="Montserrat"/>
                <a:cs typeface="Montserrat"/>
              </a:rPr>
              <a:t> </a:t>
            </a:r>
            <a:r>
              <a:rPr sz="1150" dirty="0">
                <a:solidFill>
                  <a:srgbClr val="231F20"/>
                </a:solidFill>
                <a:latin typeface="Montserrat"/>
                <a:cs typeface="Montserrat"/>
              </a:rPr>
              <a:t>Science</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option</a:t>
            </a:r>
            <a:r>
              <a:rPr sz="1150" spc="-30" dirty="0">
                <a:solidFill>
                  <a:srgbClr val="231F20"/>
                </a:solidFill>
                <a:latin typeface="Montserrat"/>
                <a:cs typeface="Montserrat"/>
              </a:rPr>
              <a:t> </a:t>
            </a:r>
            <a:r>
              <a:rPr sz="1150" spc="-10" dirty="0">
                <a:solidFill>
                  <a:srgbClr val="231F20"/>
                </a:solidFill>
                <a:latin typeface="Montserrat"/>
                <a:cs typeface="Montserrat"/>
              </a:rPr>
              <a:t>block.</a:t>
            </a:r>
            <a:endParaRPr sz="1150" dirty="0">
              <a:latin typeface="Montserrat"/>
              <a:cs typeface="Montserrat"/>
            </a:endParaRPr>
          </a:p>
          <a:p>
            <a:pPr>
              <a:lnSpc>
                <a:spcPct val="100000"/>
              </a:lnSpc>
              <a:spcBef>
                <a:spcPts val="95"/>
              </a:spcBef>
            </a:pPr>
            <a:endParaRPr sz="1150" dirty="0">
              <a:latin typeface="Montserrat"/>
              <a:cs typeface="Montserrat"/>
            </a:endParaRPr>
          </a:p>
          <a:p>
            <a:pPr marL="12700" marR="165735">
              <a:lnSpc>
                <a:spcPct val="108700"/>
              </a:lnSpc>
              <a:spcBef>
                <a:spcPts val="5"/>
              </a:spcBef>
            </a:pPr>
            <a:r>
              <a:rPr sz="1150" dirty="0">
                <a:solidFill>
                  <a:srgbClr val="231F20"/>
                </a:solidFill>
                <a:latin typeface="Montserrat"/>
                <a:cs typeface="Montserrat"/>
              </a:rPr>
              <a:t>Our</a:t>
            </a:r>
            <a:r>
              <a:rPr sz="1150" spc="-20" dirty="0">
                <a:solidFill>
                  <a:srgbClr val="231F20"/>
                </a:solidFill>
                <a:latin typeface="Montserrat"/>
                <a:cs typeface="Montserrat"/>
              </a:rPr>
              <a:t> </a:t>
            </a:r>
            <a:r>
              <a:rPr sz="1150" spc="-10" dirty="0">
                <a:solidFill>
                  <a:srgbClr val="231F20"/>
                </a:solidFill>
                <a:latin typeface="Montserrat"/>
                <a:cs typeface="Montserrat"/>
              </a:rPr>
              <a:t>curriculum follows </a:t>
            </a: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spiral</a:t>
            </a:r>
            <a:r>
              <a:rPr sz="1150" spc="-10" dirty="0">
                <a:solidFill>
                  <a:srgbClr val="231F20"/>
                </a:solidFill>
                <a:latin typeface="Montserrat"/>
                <a:cs typeface="Montserrat"/>
              </a:rPr>
              <a:t> </a:t>
            </a:r>
            <a:r>
              <a:rPr sz="1150" dirty="0">
                <a:solidFill>
                  <a:srgbClr val="231F20"/>
                </a:solidFill>
                <a:latin typeface="Montserrat"/>
                <a:cs typeface="Montserrat"/>
              </a:rPr>
              <a:t>five</a:t>
            </a:r>
            <a:r>
              <a:rPr sz="1150" spc="-10" dirty="0">
                <a:solidFill>
                  <a:srgbClr val="231F20"/>
                </a:solidFill>
                <a:latin typeface="Montserrat"/>
                <a:cs typeface="Montserrat"/>
              </a:rPr>
              <a:t> </a:t>
            </a:r>
            <a:r>
              <a:rPr sz="1150" dirty="0">
                <a:solidFill>
                  <a:srgbClr val="231F20"/>
                </a:solidFill>
                <a:latin typeface="Montserrat"/>
                <a:cs typeface="Montserrat"/>
              </a:rPr>
              <a:t>year</a:t>
            </a:r>
            <a:r>
              <a:rPr sz="1150" spc="-10" dirty="0">
                <a:solidFill>
                  <a:srgbClr val="231F20"/>
                </a:solidFill>
                <a:latin typeface="Montserrat"/>
                <a:cs typeface="Montserrat"/>
              </a:rPr>
              <a:t> </a:t>
            </a:r>
            <a:r>
              <a:rPr sz="1150" dirty="0">
                <a:solidFill>
                  <a:srgbClr val="231F20"/>
                </a:solidFill>
                <a:latin typeface="Montserrat"/>
                <a:cs typeface="Montserrat"/>
              </a:rPr>
              <a:t>plan</a:t>
            </a:r>
            <a:r>
              <a:rPr sz="1150" spc="-10" dirty="0">
                <a:solidFill>
                  <a:srgbClr val="231F20"/>
                </a:solidFill>
                <a:latin typeface="Montserrat"/>
                <a:cs typeface="Montserrat"/>
              </a:rPr>
              <a:t> </a:t>
            </a:r>
            <a:r>
              <a:rPr sz="1150" dirty="0">
                <a:solidFill>
                  <a:srgbClr val="231F20"/>
                </a:solidFill>
                <a:latin typeface="Montserrat"/>
                <a:cs typeface="Montserrat"/>
              </a:rPr>
              <a:t>which</a:t>
            </a:r>
            <a:r>
              <a:rPr sz="1150" spc="-15" dirty="0">
                <a:solidFill>
                  <a:srgbClr val="231F20"/>
                </a:solidFill>
                <a:latin typeface="Montserrat"/>
                <a:cs typeface="Montserrat"/>
              </a:rPr>
              <a:t> </a:t>
            </a:r>
            <a:r>
              <a:rPr sz="1150" dirty="0">
                <a:solidFill>
                  <a:srgbClr val="231F20"/>
                </a:solidFill>
                <a:latin typeface="Montserrat"/>
                <a:cs typeface="Montserrat"/>
              </a:rPr>
              <a:t>builds</a:t>
            </a:r>
            <a:r>
              <a:rPr sz="1150" spc="-10" dirty="0">
                <a:solidFill>
                  <a:srgbClr val="231F20"/>
                </a:solidFill>
                <a:latin typeface="Montserrat"/>
                <a:cs typeface="Montserrat"/>
              </a:rPr>
              <a:t> </a:t>
            </a:r>
            <a:r>
              <a:rPr sz="1150" dirty="0">
                <a:solidFill>
                  <a:srgbClr val="231F20"/>
                </a:solidFill>
                <a:latin typeface="Montserrat"/>
                <a:cs typeface="Montserrat"/>
              </a:rPr>
              <a:t>on</a:t>
            </a:r>
            <a:r>
              <a:rPr sz="1150" spc="-10" dirty="0">
                <a:solidFill>
                  <a:srgbClr val="231F20"/>
                </a:solidFill>
                <a:latin typeface="Montserrat"/>
                <a:cs typeface="Montserrat"/>
              </a:rPr>
              <a:t> </a:t>
            </a:r>
            <a:r>
              <a:rPr sz="1150" dirty="0">
                <a:solidFill>
                  <a:srgbClr val="231F20"/>
                </a:solidFill>
                <a:latin typeface="Montserrat"/>
                <a:cs typeface="Montserrat"/>
              </a:rPr>
              <a:t>prior</a:t>
            </a:r>
            <a:r>
              <a:rPr sz="1150" spc="-10" dirty="0">
                <a:solidFill>
                  <a:srgbClr val="231F20"/>
                </a:solidFill>
                <a:latin typeface="Montserrat"/>
                <a:cs typeface="Montserrat"/>
              </a:rPr>
              <a:t> </a:t>
            </a:r>
            <a:r>
              <a:rPr sz="1150" dirty="0">
                <a:solidFill>
                  <a:srgbClr val="231F20"/>
                </a:solidFill>
                <a:latin typeface="Montserrat"/>
                <a:cs typeface="Montserrat"/>
              </a:rPr>
              <a:t>learning</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helps </a:t>
            </a:r>
            <a:r>
              <a:rPr sz="1150" dirty="0">
                <a:solidFill>
                  <a:srgbClr val="231F20"/>
                </a:solidFill>
                <a:latin typeface="Montserrat"/>
                <a:cs typeface="Montserrat"/>
              </a:rPr>
              <a:t>students</a:t>
            </a:r>
            <a:r>
              <a:rPr sz="1150" spc="-3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make</a:t>
            </a:r>
            <a:r>
              <a:rPr sz="1150" spc="-30" dirty="0">
                <a:solidFill>
                  <a:srgbClr val="231F20"/>
                </a:solidFill>
                <a:latin typeface="Montserrat"/>
                <a:cs typeface="Montserrat"/>
              </a:rPr>
              <a:t> </a:t>
            </a:r>
            <a:r>
              <a:rPr sz="1150" dirty="0">
                <a:solidFill>
                  <a:srgbClr val="231F20"/>
                </a:solidFill>
                <a:latin typeface="Montserrat"/>
                <a:cs typeface="Montserrat"/>
              </a:rPr>
              <a:t>connections.</a:t>
            </a:r>
            <a:r>
              <a:rPr sz="1150" spc="-35" dirty="0">
                <a:solidFill>
                  <a:srgbClr val="231F20"/>
                </a:solidFill>
                <a:latin typeface="Montserrat"/>
                <a:cs typeface="Montserrat"/>
              </a:rPr>
              <a:t> </a:t>
            </a:r>
            <a:r>
              <a:rPr sz="1150" dirty="0">
                <a:solidFill>
                  <a:srgbClr val="231F20"/>
                </a:solidFill>
                <a:latin typeface="Montserrat"/>
                <a:cs typeface="Montserrat"/>
              </a:rPr>
              <a:t>Across</a:t>
            </a:r>
            <a:r>
              <a:rPr sz="1150" spc="-30" dirty="0">
                <a:solidFill>
                  <a:srgbClr val="231F20"/>
                </a:solidFill>
                <a:latin typeface="Montserrat"/>
                <a:cs typeface="Montserrat"/>
              </a:rPr>
              <a:t> </a:t>
            </a:r>
            <a:r>
              <a:rPr sz="1150" dirty="0">
                <a:solidFill>
                  <a:srgbClr val="231F20"/>
                </a:solidFill>
                <a:latin typeface="Montserrat"/>
                <a:cs typeface="Montserrat"/>
              </a:rPr>
              <a:t>all</a:t>
            </a:r>
            <a:r>
              <a:rPr sz="1150" spc="-30" dirty="0">
                <a:solidFill>
                  <a:srgbClr val="231F20"/>
                </a:solidFill>
                <a:latin typeface="Montserrat"/>
                <a:cs typeface="Montserrat"/>
              </a:rPr>
              <a:t> </a:t>
            </a:r>
            <a:r>
              <a:rPr sz="1150" dirty="0">
                <a:solidFill>
                  <a:srgbClr val="231F20"/>
                </a:solidFill>
                <a:latin typeface="Montserrat"/>
                <a:cs typeface="Montserrat"/>
              </a:rPr>
              <a:t>year</a:t>
            </a:r>
            <a:r>
              <a:rPr sz="1150" spc="-35" dirty="0">
                <a:solidFill>
                  <a:srgbClr val="231F20"/>
                </a:solidFill>
                <a:latin typeface="Montserrat"/>
                <a:cs typeface="Montserrat"/>
              </a:rPr>
              <a:t> </a:t>
            </a:r>
            <a:r>
              <a:rPr sz="1150" dirty="0">
                <a:solidFill>
                  <a:srgbClr val="231F20"/>
                </a:solidFill>
                <a:latin typeface="Montserrat"/>
                <a:cs typeface="Montserrat"/>
              </a:rPr>
              <a:t>groups</a:t>
            </a:r>
            <a:r>
              <a:rPr sz="1150" spc="-30" dirty="0">
                <a:solidFill>
                  <a:srgbClr val="231F20"/>
                </a:solidFill>
                <a:latin typeface="Montserrat"/>
                <a:cs typeface="Montserrat"/>
              </a:rPr>
              <a:t> </a:t>
            </a:r>
            <a:r>
              <a:rPr sz="1150" dirty="0">
                <a:solidFill>
                  <a:srgbClr val="231F20"/>
                </a:solidFill>
                <a:latin typeface="Montserrat"/>
                <a:cs typeface="Montserrat"/>
              </a:rPr>
              <a:t>students</a:t>
            </a:r>
            <a:r>
              <a:rPr sz="1150" spc="-30" dirty="0">
                <a:solidFill>
                  <a:srgbClr val="231F20"/>
                </a:solidFill>
                <a:latin typeface="Montserrat"/>
                <a:cs typeface="Montserrat"/>
              </a:rPr>
              <a:t> </a:t>
            </a:r>
            <a:r>
              <a:rPr sz="1150" spc="-10" dirty="0">
                <a:solidFill>
                  <a:srgbClr val="231F20"/>
                </a:solidFill>
                <a:latin typeface="Montserrat"/>
                <a:cs typeface="Montserrat"/>
              </a:rPr>
              <a:t>receive</a:t>
            </a:r>
            <a:r>
              <a:rPr sz="1150" spc="-30" dirty="0">
                <a:solidFill>
                  <a:srgbClr val="231F20"/>
                </a:solidFill>
                <a:latin typeface="Montserrat"/>
                <a:cs typeface="Montserrat"/>
              </a:rPr>
              <a:t> </a:t>
            </a:r>
            <a:r>
              <a:rPr sz="1150" dirty="0">
                <a:solidFill>
                  <a:srgbClr val="231F20"/>
                </a:solidFill>
                <a:latin typeface="Montserrat"/>
                <a:cs typeface="Montserrat"/>
              </a:rPr>
              <a:t>one</a:t>
            </a:r>
            <a:r>
              <a:rPr sz="1150" spc="-35" dirty="0">
                <a:solidFill>
                  <a:srgbClr val="231F20"/>
                </a:solidFill>
                <a:latin typeface="Montserrat"/>
                <a:cs typeface="Montserrat"/>
              </a:rPr>
              <a:t> </a:t>
            </a:r>
            <a:r>
              <a:rPr sz="1150" dirty="0">
                <a:solidFill>
                  <a:srgbClr val="231F20"/>
                </a:solidFill>
                <a:latin typeface="Montserrat"/>
                <a:cs typeface="Montserrat"/>
              </a:rPr>
              <a:t>lesson</a:t>
            </a:r>
            <a:r>
              <a:rPr sz="1150" spc="-30" dirty="0">
                <a:solidFill>
                  <a:srgbClr val="231F20"/>
                </a:solidFill>
                <a:latin typeface="Montserrat"/>
                <a:cs typeface="Montserrat"/>
              </a:rPr>
              <a:t> </a:t>
            </a:r>
            <a:r>
              <a:rPr sz="1150" spc="-25" dirty="0">
                <a:solidFill>
                  <a:srgbClr val="231F20"/>
                </a:solidFill>
                <a:latin typeface="Montserrat"/>
                <a:cs typeface="Montserrat"/>
              </a:rPr>
              <a:t>of</a:t>
            </a:r>
            <a:r>
              <a:rPr sz="1150" spc="500" dirty="0">
                <a:solidFill>
                  <a:srgbClr val="231F20"/>
                </a:solidFill>
                <a:latin typeface="Montserrat"/>
                <a:cs typeface="Montserrat"/>
              </a:rPr>
              <a:t> </a:t>
            </a:r>
            <a:r>
              <a:rPr sz="1150" spc="-10" dirty="0">
                <a:solidFill>
                  <a:srgbClr val="231F20"/>
                </a:solidFill>
                <a:latin typeface="Montserrat"/>
                <a:cs typeface="Montserrat"/>
              </a:rPr>
              <a:t>Biology,</a:t>
            </a:r>
            <a:r>
              <a:rPr sz="1150" spc="-25" dirty="0">
                <a:solidFill>
                  <a:srgbClr val="231F20"/>
                </a:solidFill>
                <a:latin typeface="Montserrat"/>
                <a:cs typeface="Montserrat"/>
              </a:rPr>
              <a:t> </a:t>
            </a:r>
            <a:r>
              <a:rPr sz="1150" dirty="0">
                <a:solidFill>
                  <a:srgbClr val="231F20"/>
                </a:solidFill>
                <a:latin typeface="Montserrat"/>
                <a:cs typeface="Montserrat"/>
              </a:rPr>
              <a:t>Chemistry</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Physics</a:t>
            </a:r>
            <a:r>
              <a:rPr sz="1150" spc="-20" dirty="0">
                <a:solidFill>
                  <a:srgbClr val="231F20"/>
                </a:solidFill>
                <a:latin typeface="Montserrat"/>
                <a:cs typeface="Montserrat"/>
              </a:rPr>
              <a:t> </a:t>
            </a:r>
            <a:r>
              <a:rPr sz="1150" dirty="0">
                <a:solidFill>
                  <a:srgbClr val="231F20"/>
                </a:solidFill>
                <a:latin typeface="Montserrat"/>
                <a:cs typeface="Montserrat"/>
              </a:rPr>
              <a:t>each</a:t>
            </a:r>
            <a:r>
              <a:rPr sz="1150" spc="-25" dirty="0">
                <a:solidFill>
                  <a:srgbClr val="231F20"/>
                </a:solidFill>
                <a:latin typeface="Montserrat"/>
                <a:cs typeface="Montserrat"/>
              </a:rPr>
              <a:t> </a:t>
            </a:r>
            <a:r>
              <a:rPr sz="1150" dirty="0">
                <a:solidFill>
                  <a:srgbClr val="231F20"/>
                </a:solidFill>
                <a:latin typeface="Montserrat"/>
                <a:cs typeface="Montserrat"/>
              </a:rPr>
              <a:t>week</a:t>
            </a:r>
            <a:r>
              <a:rPr sz="1150" spc="-20" dirty="0">
                <a:solidFill>
                  <a:srgbClr val="231F20"/>
                </a:solidFill>
                <a:latin typeface="Montserrat"/>
                <a:cs typeface="Montserrat"/>
              </a:rPr>
              <a:t> </a:t>
            </a:r>
            <a:r>
              <a:rPr sz="1150" dirty="0">
                <a:solidFill>
                  <a:srgbClr val="231F20"/>
                </a:solidFill>
                <a:latin typeface="Montserrat"/>
                <a:cs typeface="Montserrat"/>
              </a:rPr>
              <a:t>lasting</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single</a:t>
            </a:r>
            <a:r>
              <a:rPr sz="1150" spc="-20"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dirty="0">
                <a:solidFill>
                  <a:srgbClr val="231F20"/>
                </a:solidFill>
                <a:latin typeface="Montserrat"/>
                <a:cs typeface="Montserrat"/>
              </a:rPr>
              <a:t>hour</a:t>
            </a:r>
            <a:r>
              <a:rPr sz="1150" spc="-20" dirty="0">
                <a:solidFill>
                  <a:srgbClr val="231F20"/>
                </a:solidFill>
                <a:latin typeface="Montserrat"/>
                <a:cs typeface="Montserrat"/>
              </a:rPr>
              <a:t> </a:t>
            </a:r>
            <a:r>
              <a:rPr sz="1150" dirty="0">
                <a:solidFill>
                  <a:srgbClr val="231F20"/>
                </a:solidFill>
                <a:latin typeface="Montserrat"/>
                <a:cs typeface="Montserrat"/>
              </a:rPr>
              <a:t>20</a:t>
            </a:r>
            <a:r>
              <a:rPr sz="1150" spc="-25" dirty="0">
                <a:solidFill>
                  <a:srgbClr val="231F20"/>
                </a:solidFill>
                <a:latin typeface="Montserrat"/>
                <a:cs typeface="Montserrat"/>
              </a:rPr>
              <a:t> </a:t>
            </a:r>
            <a:r>
              <a:rPr sz="1150" dirty="0">
                <a:solidFill>
                  <a:srgbClr val="231F20"/>
                </a:solidFill>
                <a:latin typeface="Montserrat"/>
                <a:cs typeface="Montserrat"/>
              </a:rPr>
              <a:t>session.</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Key</a:t>
            </a:r>
            <a:r>
              <a:rPr sz="1150" spc="-25" dirty="0">
                <a:solidFill>
                  <a:srgbClr val="231F20"/>
                </a:solidFill>
                <a:latin typeface="Montserrat"/>
                <a:cs typeface="Montserrat"/>
              </a:rPr>
              <a:t> </a:t>
            </a:r>
            <a:r>
              <a:rPr sz="1150" dirty="0">
                <a:solidFill>
                  <a:srgbClr val="231F20"/>
                </a:solidFill>
                <a:latin typeface="Montserrat"/>
                <a:cs typeface="Montserrat"/>
              </a:rPr>
              <a:t>Stage</a:t>
            </a:r>
            <a:r>
              <a:rPr sz="1150" spc="-20" dirty="0">
                <a:solidFill>
                  <a:srgbClr val="231F20"/>
                </a:solidFill>
                <a:latin typeface="Montserrat"/>
                <a:cs typeface="Montserrat"/>
              </a:rPr>
              <a:t> </a:t>
            </a:r>
            <a:r>
              <a:rPr sz="1150" spc="-50" dirty="0">
                <a:solidFill>
                  <a:srgbClr val="231F20"/>
                </a:solidFill>
                <a:latin typeface="Montserrat"/>
                <a:cs typeface="Montserrat"/>
              </a:rPr>
              <a:t>3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spend</a:t>
            </a:r>
            <a:r>
              <a:rPr sz="1150" spc="-20" dirty="0">
                <a:solidFill>
                  <a:srgbClr val="231F20"/>
                </a:solidFill>
                <a:latin typeface="Montserrat"/>
                <a:cs typeface="Montserrat"/>
              </a:rPr>
              <a:t> </a:t>
            </a:r>
            <a:r>
              <a:rPr sz="1150" dirty="0">
                <a:solidFill>
                  <a:srgbClr val="231F20"/>
                </a:solidFill>
                <a:latin typeface="Montserrat"/>
                <a:cs typeface="Montserrat"/>
              </a:rPr>
              <a:t>time</a:t>
            </a:r>
            <a:r>
              <a:rPr sz="1150" spc="-20" dirty="0">
                <a:solidFill>
                  <a:srgbClr val="231F20"/>
                </a:solidFill>
                <a:latin typeface="Montserrat"/>
                <a:cs typeface="Montserrat"/>
              </a:rPr>
              <a:t> </a:t>
            </a:r>
            <a:r>
              <a:rPr sz="1150" dirty="0">
                <a:solidFill>
                  <a:srgbClr val="231F20"/>
                </a:solidFill>
                <a:latin typeface="Montserrat"/>
                <a:cs typeface="Montserrat"/>
              </a:rPr>
              <a:t>learning</a:t>
            </a:r>
            <a:r>
              <a:rPr sz="1150" spc="-20" dirty="0">
                <a:solidFill>
                  <a:srgbClr val="231F20"/>
                </a:solidFill>
                <a:latin typeface="Montserrat"/>
                <a:cs typeface="Montserrat"/>
              </a:rPr>
              <a:t> </a:t>
            </a:r>
            <a:r>
              <a:rPr sz="1150" dirty="0">
                <a:solidFill>
                  <a:srgbClr val="231F20"/>
                </a:solidFill>
                <a:latin typeface="Montserrat"/>
                <a:cs typeface="Montserrat"/>
              </a:rPr>
              <a:t>key</a:t>
            </a:r>
            <a:r>
              <a:rPr sz="1150" spc="-20" dirty="0">
                <a:solidFill>
                  <a:srgbClr val="231F20"/>
                </a:solidFill>
                <a:latin typeface="Montserrat"/>
                <a:cs typeface="Montserrat"/>
              </a:rPr>
              <a:t> </a:t>
            </a:r>
            <a:r>
              <a:rPr sz="1150" dirty="0">
                <a:solidFill>
                  <a:srgbClr val="231F20"/>
                </a:solidFill>
                <a:latin typeface="Montserrat"/>
                <a:cs typeface="Montserrat"/>
              </a:rPr>
              <a:t>practical</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foundations</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knowledge</a:t>
            </a:r>
            <a:r>
              <a:rPr sz="1150" spc="-20" dirty="0">
                <a:solidFill>
                  <a:srgbClr val="231F20"/>
                </a:solidFill>
                <a:latin typeface="Montserrat"/>
                <a:cs typeface="Montserrat"/>
              </a:rPr>
              <a:t> </a:t>
            </a:r>
            <a:r>
              <a:rPr sz="1150" spc="-10" dirty="0">
                <a:solidFill>
                  <a:srgbClr val="231F20"/>
                </a:solidFill>
                <a:latin typeface="Montserrat"/>
                <a:cs typeface="Montserrat"/>
              </a:rPr>
              <a:t>across </a:t>
            </a:r>
            <a:r>
              <a:rPr sz="1150" dirty="0">
                <a:solidFill>
                  <a:srgbClr val="231F20"/>
                </a:solidFill>
                <a:latin typeface="Montserrat"/>
                <a:cs typeface="Montserrat"/>
              </a:rPr>
              <a:t>the</a:t>
            </a:r>
            <a:r>
              <a:rPr sz="1150" spc="-35" dirty="0">
                <a:solidFill>
                  <a:srgbClr val="231F20"/>
                </a:solidFill>
                <a:latin typeface="Montserrat"/>
                <a:cs typeface="Montserrat"/>
              </a:rPr>
              <a:t> </a:t>
            </a:r>
            <a:r>
              <a:rPr sz="1150" dirty="0">
                <a:solidFill>
                  <a:srgbClr val="231F20"/>
                </a:solidFill>
                <a:latin typeface="Montserrat"/>
                <a:cs typeface="Montserrat"/>
              </a:rPr>
              <a:t>disciplines.</a:t>
            </a:r>
            <a:r>
              <a:rPr sz="1150" spc="-30" dirty="0">
                <a:solidFill>
                  <a:srgbClr val="231F20"/>
                </a:solidFill>
                <a:latin typeface="Montserrat"/>
                <a:cs typeface="Montserrat"/>
              </a:rPr>
              <a:t> </a:t>
            </a:r>
            <a:r>
              <a:rPr sz="1150" dirty="0">
                <a:solidFill>
                  <a:srgbClr val="231F20"/>
                </a:solidFill>
                <a:latin typeface="Montserrat"/>
                <a:cs typeface="Montserrat"/>
              </a:rPr>
              <a:t>This</a:t>
            </a:r>
            <a:r>
              <a:rPr sz="1150" spc="-35" dirty="0">
                <a:solidFill>
                  <a:srgbClr val="231F20"/>
                </a:solidFill>
                <a:latin typeface="Montserrat"/>
                <a:cs typeface="Montserrat"/>
              </a:rPr>
              <a:t> </a:t>
            </a:r>
            <a:r>
              <a:rPr sz="1150" dirty="0">
                <a:solidFill>
                  <a:srgbClr val="231F20"/>
                </a:solidFill>
                <a:latin typeface="Montserrat"/>
                <a:cs typeface="Montserrat"/>
              </a:rPr>
              <a:t>then</a:t>
            </a:r>
            <a:r>
              <a:rPr sz="1150" spc="-30" dirty="0">
                <a:solidFill>
                  <a:srgbClr val="231F20"/>
                </a:solidFill>
                <a:latin typeface="Montserrat"/>
                <a:cs typeface="Montserrat"/>
              </a:rPr>
              <a:t> </a:t>
            </a:r>
            <a:r>
              <a:rPr sz="1150" dirty="0">
                <a:solidFill>
                  <a:srgbClr val="231F20"/>
                </a:solidFill>
                <a:latin typeface="Montserrat"/>
                <a:cs typeface="Montserrat"/>
              </a:rPr>
              <a:t>allows</a:t>
            </a:r>
            <a:r>
              <a:rPr sz="1150" spc="-30" dirty="0">
                <a:solidFill>
                  <a:srgbClr val="231F20"/>
                </a:solidFill>
                <a:latin typeface="Montserrat"/>
                <a:cs typeface="Montserrat"/>
              </a:rPr>
              <a:t> </a:t>
            </a:r>
            <a:r>
              <a:rPr sz="1150" dirty="0">
                <a:solidFill>
                  <a:srgbClr val="231F20"/>
                </a:solidFill>
                <a:latin typeface="Montserrat"/>
                <a:cs typeface="Montserrat"/>
              </a:rPr>
              <a:t>us</a:t>
            </a:r>
            <a:r>
              <a:rPr sz="1150" spc="-3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spc="-10" dirty="0">
                <a:solidFill>
                  <a:srgbClr val="231F20"/>
                </a:solidFill>
                <a:latin typeface="Montserrat"/>
                <a:cs typeface="Montserrat"/>
              </a:rPr>
              <a:t>concentrate</a:t>
            </a:r>
            <a:r>
              <a:rPr sz="1150" spc="-35" dirty="0">
                <a:solidFill>
                  <a:srgbClr val="231F20"/>
                </a:solidFill>
                <a:latin typeface="Montserrat"/>
                <a:cs typeface="Montserrat"/>
              </a:rPr>
              <a:t> </a:t>
            </a:r>
            <a:r>
              <a:rPr sz="1150" dirty="0">
                <a:solidFill>
                  <a:srgbClr val="231F20"/>
                </a:solidFill>
                <a:latin typeface="Montserrat"/>
                <a:cs typeface="Montserrat"/>
              </a:rPr>
              <a:t>on</a:t>
            </a:r>
            <a:r>
              <a:rPr sz="1150" spc="-30" dirty="0">
                <a:solidFill>
                  <a:srgbClr val="231F20"/>
                </a:solidFill>
                <a:latin typeface="Montserrat"/>
                <a:cs typeface="Montserrat"/>
              </a:rPr>
              <a:t> </a:t>
            </a:r>
            <a:r>
              <a:rPr sz="1150" dirty="0">
                <a:solidFill>
                  <a:srgbClr val="231F20"/>
                </a:solidFill>
                <a:latin typeface="Montserrat"/>
                <a:cs typeface="Montserrat"/>
              </a:rPr>
              <a:t>more</a:t>
            </a:r>
            <a:r>
              <a:rPr sz="1150" spc="-35" dirty="0">
                <a:solidFill>
                  <a:srgbClr val="231F20"/>
                </a:solidFill>
                <a:latin typeface="Montserrat"/>
                <a:cs typeface="Montserrat"/>
              </a:rPr>
              <a:t> </a:t>
            </a:r>
            <a:r>
              <a:rPr sz="1150" dirty="0">
                <a:solidFill>
                  <a:srgbClr val="231F20"/>
                </a:solidFill>
                <a:latin typeface="Montserrat"/>
                <a:cs typeface="Montserrat"/>
              </a:rPr>
              <a:t>advanced</a:t>
            </a:r>
            <a:r>
              <a:rPr sz="1150" spc="-30" dirty="0">
                <a:solidFill>
                  <a:srgbClr val="231F20"/>
                </a:solidFill>
                <a:latin typeface="Montserrat"/>
                <a:cs typeface="Montserrat"/>
              </a:rPr>
              <a:t> </a:t>
            </a:r>
            <a:r>
              <a:rPr sz="1150" dirty="0">
                <a:solidFill>
                  <a:srgbClr val="231F20"/>
                </a:solidFill>
                <a:latin typeface="Montserrat"/>
                <a:cs typeface="Montserrat"/>
              </a:rPr>
              <a:t>concepts</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35" dirty="0">
                <a:solidFill>
                  <a:srgbClr val="231F20"/>
                </a:solidFill>
                <a:latin typeface="Montserrat"/>
                <a:cs typeface="Montserrat"/>
              </a:rPr>
              <a:t> </a:t>
            </a:r>
            <a:r>
              <a:rPr sz="1150" dirty="0">
                <a:solidFill>
                  <a:srgbClr val="231F20"/>
                </a:solidFill>
                <a:latin typeface="Montserrat"/>
                <a:cs typeface="Montserrat"/>
              </a:rPr>
              <a:t>Key</a:t>
            </a:r>
            <a:r>
              <a:rPr sz="1150" spc="-30" dirty="0">
                <a:solidFill>
                  <a:srgbClr val="231F20"/>
                </a:solidFill>
                <a:latin typeface="Montserrat"/>
                <a:cs typeface="Montserrat"/>
              </a:rPr>
              <a:t> </a:t>
            </a:r>
            <a:r>
              <a:rPr sz="1150" spc="-10" dirty="0">
                <a:solidFill>
                  <a:srgbClr val="231F20"/>
                </a:solidFill>
                <a:latin typeface="Montserrat"/>
                <a:cs typeface="Montserrat"/>
              </a:rPr>
              <a:t>Stage</a:t>
            </a:r>
            <a:endParaRPr sz="1150" dirty="0">
              <a:latin typeface="Montserrat"/>
              <a:cs typeface="Montserrat"/>
            </a:endParaRPr>
          </a:p>
          <a:p>
            <a:pPr marL="12700" marR="381000">
              <a:lnSpc>
                <a:spcPct val="108700"/>
              </a:lnSpc>
            </a:pPr>
            <a:r>
              <a:rPr sz="1150" dirty="0">
                <a:solidFill>
                  <a:srgbClr val="231F20"/>
                </a:solidFill>
                <a:latin typeface="Montserrat"/>
                <a:cs typeface="Montserrat"/>
              </a:rPr>
              <a:t>4.</a:t>
            </a:r>
            <a:r>
              <a:rPr sz="1150" spc="254" dirty="0">
                <a:solidFill>
                  <a:srgbClr val="231F20"/>
                </a:solidFill>
                <a:latin typeface="Montserrat"/>
                <a:cs typeface="Montserrat"/>
              </a:rPr>
              <a:t>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a:t>
            </a:r>
            <a:r>
              <a:rPr sz="1150" dirty="0">
                <a:solidFill>
                  <a:srgbClr val="231F20"/>
                </a:solidFill>
                <a:latin typeface="Montserrat"/>
                <a:cs typeface="Montserrat"/>
              </a:rPr>
              <a:t>encouraged</a:t>
            </a:r>
            <a:r>
              <a:rPr sz="1150" spc="-20" dirty="0">
                <a:solidFill>
                  <a:srgbClr val="231F20"/>
                </a:solidFill>
                <a:latin typeface="Montserrat"/>
                <a:cs typeface="Montserrat"/>
              </a:rPr>
              <a:t> </a:t>
            </a:r>
            <a:r>
              <a:rPr sz="1150" dirty="0">
                <a:solidFill>
                  <a:srgbClr val="231F20"/>
                </a:solidFill>
                <a:latin typeface="Montserrat"/>
                <a:cs typeface="Montserrat"/>
              </a:rPr>
              <a:t>through</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use</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practicals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develop</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dirty="0">
                <a:solidFill>
                  <a:srgbClr val="231F20"/>
                </a:solidFill>
                <a:latin typeface="Montserrat"/>
                <a:cs typeface="Montserrat"/>
              </a:rPr>
              <a:t>analytical</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dirty="0">
                <a:solidFill>
                  <a:srgbClr val="231F20"/>
                </a:solidFill>
                <a:latin typeface="Montserrat"/>
                <a:cs typeface="Montserrat"/>
              </a:rPr>
              <a:t>enquiry</a:t>
            </a:r>
            <a:r>
              <a:rPr sz="1150" spc="-30" dirty="0">
                <a:solidFill>
                  <a:srgbClr val="231F20"/>
                </a:solidFill>
                <a:latin typeface="Montserrat"/>
                <a:cs typeface="Montserrat"/>
              </a:rPr>
              <a:t> </a:t>
            </a:r>
            <a:r>
              <a:rPr sz="1150" spc="-10" dirty="0">
                <a:solidFill>
                  <a:srgbClr val="231F20"/>
                </a:solidFill>
                <a:latin typeface="Montserrat"/>
                <a:cs typeface="Montserrat"/>
              </a:rPr>
              <a:t>skills.</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dirty="0">
              <a:latin typeface="Montserrat"/>
              <a:cs typeface="Montserrat"/>
            </a:endParaRPr>
          </a:p>
          <a:p>
            <a:pPr marL="12700" marR="557530">
              <a:lnSpc>
                <a:spcPct val="108700"/>
              </a:lnSpc>
            </a:pP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both</a:t>
            </a:r>
            <a:r>
              <a:rPr sz="1150" spc="-20"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10</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11</a:t>
            </a:r>
            <a:r>
              <a:rPr sz="1150" spc="-15" dirty="0">
                <a:solidFill>
                  <a:srgbClr val="231F20"/>
                </a:solidFill>
                <a:latin typeface="Montserrat"/>
                <a:cs typeface="Montserrat"/>
              </a:rPr>
              <a:t>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15" dirty="0">
                <a:solidFill>
                  <a:srgbClr val="231F20"/>
                </a:solidFill>
                <a:latin typeface="Montserrat"/>
                <a:cs typeface="Montserrat"/>
              </a:rPr>
              <a:t> </a:t>
            </a:r>
            <a:r>
              <a:rPr sz="1150" dirty="0">
                <a:solidFill>
                  <a:srgbClr val="231F20"/>
                </a:solidFill>
                <a:latin typeface="Montserrat"/>
                <a:cs typeface="Montserrat"/>
              </a:rPr>
              <a:t>assessed</a:t>
            </a:r>
            <a:r>
              <a:rPr sz="1150" spc="-20" dirty="0">
                <a:solidFill>
                  <a:srgbClr val="231F20"/>
                </a:solidFill>
                <a:latin typeface="Montserrat"/>
                <a:cs typeface="Montserrat"/>
              </a:rPr>
              <a:t> </a:t>
            </a:r>
            <a:r>
              <a:rPr sz="1150" dirty="0">
                <a:solidFill>
                  <a:srgbClr val="231F20"/>
                </a:solidFill>
                <a:latin typeface="Montserrat"/>
                <a:cs typeface="Montserrat"/>
              </a:rPr>
              <a:t>at</a:t>
            </a:r>
            <a:r>
              <a:rPr sz="1150" spc="-20" dirty="0">
                <a:solidFill>
                  <a:srgbClr val="231F20"/>
                </a:solidFill>
                <a:latin typeface="Montserrat"/>
                <a:cs typeface="Montserrat"/>
              </a:rPr>
              <a:t> </a:t>
            </a:r>
            <a:r>
              <a:rPr sz="1150" dirty="0">
                <a:solidFill>
                  <a:srgbClr val="231F20"/>
                </a:solidFill>
                <a:latin typeface="Montserrat"/>
                <a:cs typeface="Montserrat"/>
              </a:rPr>
              <a:t>three</a:t>
            </a:r>
            <a:r>
              <a:rPr sz="1150" spc="-15" dirty="0">
                <a:solidFill>
                  <a:srgbClr val="231F20"/>
                </a:solidFill>
                <a:latin typeface="Montserrat"/>
                <a:cs typeface="Montserrat"/>
              </a:rPr>
              <a:t> </a:t>
            </a:r>
            <a:r>
              <a:rPr sz="1150" dirty="0">
                <a:solidFill>
                  <a:srgbClr val="231F20"/>
                </a:solidFill>
                <a:latin typeface="Montserrat"/>
                <a:cs typeface="Montserrat"/>
              </a:rPr>
              <a:t>assessment</a:t>
            </a:r>
            <a:r>
              <a:rPr sz="1150" spc="-20" dirty="0">
                <a:solidFill>
                  <a:srgbClr val="231F20"/>
                </a:solidFill>
                <a:latin typeface="Montserrat"/>
                <a:cs typeface="Montserrat"/>
              </a:rPr>
              <a:t> </a:t>
            </a:r>
            <a:r>
              <a:rPr sz="1150" dirty="0">
                <a:solidFill>
                  <a:srgbClr val="231F20"/>
                </a:solidFill>
                <a:latin typeface="Montserrat"/>
                <a:cs typeface="Montserrat"/>
              </a:rPr>
              <a:t>points</a:t>
            </a:r>
            <a:r>
              <a:rPr sz="1150" spc="-20" dirty="0">
                <a:solidFill>
                  <a:srgbClr val="231F20"/>
                </a:solidFill>
                <a:latin typeface="Montserrat"/>
                <a:cs typeface="Montserrat"/>
              </a:rPr>
              <a:t> </a:t>
            </a:r>
            <a:r>
              <a:rPr sz="1150" spc="-10" dirty="0">
                <a:solidFill>
                  <a:srgbClr val="231F20"/>
                </a:solidFill>
                <a:latin typeface="Montserrat"/>
                <a:cs typeface="Montserrat"/>
              </a:rPr>
              <a:t>within </a:t>
            </a:r>
            <a:r>
              <a:rPr sz="1150" dirty="0">
                <a:solidFill>
                  <a:srgbClr val="231F20"/>
                </a:solidFill>
                <a:latin typeface="Montserrat"/>
                <a:cs typeface="Montserrat"/>
              </a:rPr>
              <a:t>Science,</a:t>
            </a:r>
            <a:r>
              <a:rPr sz="1150" spc="-30" dirty="0">
                <a:solidFill>
                  <a:srgbClr val="231F20"/>
                </a:solidFill>
                <a:latin typeface="Montserrat"/>
                <a:cs typeface="Montserrat"/>
              </a:rPr>
              <a:t> </a:t>
            </a:r>
            <a:r>
              <a:rPr sz="1150" dirty="0">
                <a:solidFill>
                  <a:srgbClr val="231F20"/>
                </a:solidFill>
                <a:latin typeface="Montserrat"/>
                <a:cs typeface="Montserrat"/>
              </a:rPr>
              <a:t>concentrating</a:t>
            </a:r>
            <a:r>
              <a:rPr sz="1150" spc="-30" dirty="0">
                <a:solidFill>
                  <a:srgbClr val="231F20"/>
                </a:solidFill>
                <a:latin typeface="Montserrat"/>
                <a:cs typeface="Montserrat"/>
              </a:rPr>
              <a:t> </a:t>
            </a:r>
            <a:r>
              <a:rPr sz="1150" dirty="0">
                <a:solidFill>
                  <a:srgbClr val="231F20"/>
                </a:solidFill>
                <a:latin typeface="Montserrat"/>
                <a:cs typeface="Montserrat"/>
              </a:rPr>
              <a:t>on</a:t>
            </a:r>
            <a:r>
              <a:rPr sz="1150" spc="-30" dirty="0">
                <a:solidFill>
                  <a:srgbClr val="231F20"/>
                </a:solidFill>
                <a:latin typeface="Montserrat"/>
                <a:cs typeface="Montserrat"/>
              </a:rPr>
              <a:t> </a:t>
            </a:r>
            <a:r>
              <a:rPr sz="1150" spc="-10" dirty="0">
                <a:solidFill>
                  <a:srgbClr val="231F20"/>
                </a:solidFill>
                <a:latin typeface="Montserrat"/>
                <a:cs typeface="Montserrat"/>
              </a:rPr>
              <a:t>knowledge</a:t>
            </a:r>
            <a:r>
              <a:rPr sz="1150" spc="-25" dirty="0">
                <a:solidFill>
                  <a:srgbClr val="231F20"/>
                </a:solidFill>
                <a:latin typeface="Montserrat"/>
                <a:cs typeface="Montserrat"/>
              </a:rPr>
              <a:t> </a:t>
            </a:r>
            <a:r>
              <a:rPr sz="1150" dirty="0">
                <a:solidFill>
                  <a:srgbClr val="231F20"/>
                </a:solidFill>
                <a:latin typeface="Montserrat"/>
                <a:cs typeface="Montserrat"/>
              </a:rPr>
              <a:t>learnt</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current</a:t>
            </a:r>
            <a:r>
              <a:rPr sz="1150" spc="-30" dirty="0">
                <a:solidFill>
                  <a:srgbClr val="231F20"/>
                </a:solidFill>
                <a:latin typeface="Montserrat"/>
                <a:cs typeface="Montserrat"/>
              </a:rPr>
              <a:t> </a:t>
            </a:r>
            <a:r>
              <a:rPr sz="1150" dirty="0">
                <a:solidFill>
                  <a:srgbClr val="231F20"/>
                </a:solidFill>
                <a:latin typeface="Montserrat"/>
                <a:cs typeface="Montserrat"/>
              </a:rPr>
              <a:t>year</a:t>
            </a:r>
            <a:r>
              <a:rPr sz="1150" spc="-30" dirty="0">
                <a:solidFill>
                  <a:srgbClr val="231F20"/>
                </a:solidFill>
                <a:latin typeface="Montserrat"/>
                <a:cs typeface="Montserrat"/>
              </a:rPr>
              <a:t> </a:t>
            </a:r>
            <a:r>
              <a:rPr sz="1150" dirty="0">
                <a:solidFill>
                  <a:srgbClr val="231F20"/>
                </a:solidFill>
                <a:latin typeface="Montserrat"/>
                <a:cs typeface="Montserrat"/>
              </a:rPr>
              <a:t>as</a:t>
            </a:r>
            <a:r>
              <a:rPr sz="1150" spc="-30" dirty="0">
                <a:solidFill>
                  <a:srgbClr val="231F20"/>
                </a:solidFill>
                <a:latin typeface="Montserrat"/>
                <a:cs typeface="Montserrat"/>
              </a:rPr>
              <a:t> </a:t>
            </a:r>
            <a:r>
              <a:rPr sz="1150" dirty="0">
                <a:solidFill>
                  <a:srgbClr val="231F20"/>
                </a:solidFill>
                <a:latin typeface="Montserrat"/>
                <a:cs typeface="Montserrat"/>
              </a:rPr>
              <a:t>well</a:t>
            </a:r>
            <a:r>
              <a:rPr sz="1150" spc="-25" dirty="0">
                <a:solidFill>
                  <a:srgbClr val="231F20"/>
                </a:solidFill>
                <a:latin typeface="Montserrat"/>
                <a:cs typeface="Montserrat"/>
              </a:rPr>
              <a:t> </a:t>
            </a:r>
            <a:r>
              <a:rPr sz="1150" dirty="0">
                <a:solidFill>
                  <a:srgbClr val="231F20"/>
                </a:solidFill>
                <a:latin typeface="Montserrat"/>
                <a:cs typeface="Montserrat"/>
              </a:rPr>
              <a:t>as</a:t>
            </a:r>
            <a:r>
              <a:rPr sz="1150" spc="-30" dirty="0">
                <a:solidFill>
                  <a:srgbClr val="231F20"/>
                </a:solidFill>
                <a:latin typeface="Montserrat"/>
                <a:cs typeface="Montserrat"/>
              </a:rPr>
              <a:t> </a:t>
            </a:r>
            <a:r>
              <a:rPr sz="1150" spc="-10" dirty="0">
                <a:solidFill>
                  <a:srgbClr val="231F20"/>
                </a:solidFill>
                <a:latin typeface="Montserrat"/>
                <a:cs typeface="Montserrat"/>
              </a:rPr>
              <a:t>synoptic knowledge</a:t>
            </a:r>
            <a:r>
              <a:rPr sz="1150" spc="-20" dirty="0">
                <a:solidFill>
                  <a:srgbClr val="231F20"/>
                </a:solidFill>
                <a:latin typeface="Montserrat"/>
                <a:cs typeface="Montserrat"/>
              </a:rPr>
              <a:t> </a:t>
            </a:r>
            <a:r>
              <a:rPr sz="1150" dirty="0">
                <a:solidFill>
                  <a:srgbClr val="231F20"/>
                </a:solidFill>
                <a:latin typeface="Montserrat"/>
                <a:cs typeface="Montserrat"/>
              </a:rPr>
              <a:t>built</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previous</a:t>
            </a:r>
            <a:r>
              <a:rPr sz="1150" spc="-20" dirty="0">
                <a:solidFill>
                  <a:srgbClr val="231F20"/>
                </a:solidFill>
                <a:latin typeface="Montserrat"/>
                <a:cs typeface="Montserrat"/>
              </a:rPr>
              <a:t> </a:t>
            </a:r>
            <a:r>
              <a:rPr sz="1150" spc="-10" dirty="0">
                <a:solidFill>
                  <a:srgbClr val="231F20"/>
                </a:solidFill>
                <a:latin typeface="Montserrat"/>
                <a:cs typeface="Montserrat"/>
              </a:rPr>
              <a:t>years.</a:t>
            </a:r>
            <a:r>
              <a:rPr lang="en-GB" sz="1150" spc="-10" dirty="0">
                <a:solidFill>
                  <a:srgbClr val="231F20"/>
                </a:solidFill>
                <a:latin typeface="Montserrat"/>
                <a:cs typeface="Montserrat"/>
              </a:rPr>
              <a:t> Exams for this qualification are 1 hour 45 Minutes compared to 90 Minutes for Combined Science.</a:t>
            </a:r>
            <a:endParaRPr sz="1150" dirty="0">
              <a:latin typeface="Montserrat"/>
              <a:cs typeface="Montserrat"/>
            </a:endParaRPr>
          </a:p>
          <a:p>
            <a:pPr>
              <a:lnSpc>
                <a:spcPct val="100000"/>
              </a:lnSpc>
              <a:spcBef>
                <a:spcPts val="220"/>
              </a:spcBef>
            </a:pPr>
            <a:endParaRPr lang="en-GB" sz="1150" dirty="0">
              <a:latin typeface="Montserrat"/>
              <a:cs typeface="Montserrat"/>
            </a:endParaRPr>
          </a:p>
          <a:p>
            <a:pPr>
              <a:lnSpc>
                <a:spcPct val="100000"/>
              </a:lnSpc>
              <a:spcBef>
                <a:spcPts val="220"/>
              </a:spcBef>
            </a:pPr>
            <a:r>
              <a:rPr lang="en-GB" sz="1150" b="1" dirty="0">
                <a:latin typeface="Montserrat"/>
                <a:cs typeface="Montserrat"/>
              </a:rPr>
              <a:t>Keep in mind</a:t>
            </a:r>
          </a:p>
          <a:p>
            <a:pPr>
              <a:lnSpc>
                <a:spcPct val="100000"/>
              </a:lnSpc>
              <a:spcBef>
                <a:spcPts val="220"/>
              </a:spcBef>
            </a:pPr>
            <a:r>
              <a:rPr lang="en-GB" sz="1150" dirty="0">
                <a:latin typeface="Montserrat"/>
                <a:cs typeface="Montserrat"/>
              </a:rPr>
              <a:t>This qualification involves in depth study of Science. You must have a natural curiosity. There is also a large quantity of mathematical content meaning students need to study higher tier maths.</a:t>
            </a:r>
          </a:p>
          <a:p>
            <a:pPr>
              <a:lnSpc>
                <a:spcPct val="100000"/>
              </a:lnSpc>
              <a:spcBef>
                <a:spcPts val="220"/>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marR="3787140">
              <a:lnSpc>
                <a:spcPct val="108700"/>
              </a:lnSpc>
            </a:pPr>
            <a:r>
              <a:rPr sz="1150" spc="-20" dirty="0">
                <a:solidFill>
                  <a:srgbClr val="231F20"/>
                </a:solidFill>
                <a:latin typeface="Montserrat"/>
                <a:cs typeface="Montserrat"/>
              </a:rPr>
              <a:t>A-</a:t>
            </a:r>
            <a:r>
              <a:rPr sz="1150" dirty="0">
                <a:solidFill>
                  <a:srgbClr val="231F20"/>
                </a:solidFill>
                <a:latin typeface="Montserrat"/>
                <a:cs typeface="Montserrat"/>
              </a:rPr>
              <a:t>levels</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Biology,</a:t>
            </a:r>
            <a:r>
              <a:rPr sz="1150" spc="-20" dirty="0">
                <a:solidFill>
                  <a:srgbClr val="231F20"/>
                </a:solidFill>
                <a:latin typeface="Montserrat"/>
                <a:cs typeface="Montserrat"/>
              </a:rPr>
              <a:t> </a:t>
            </a:r>
            <a:r>
              <a:rPr sz="1150" dirty="0">
                <a:solidFill>
                  <a:srgbClr val="231F20"/>
                </a:solidFill>
                <a:latin typeface="Montserrat"/>
                <a:cs typeface="Montserrat"/>
              </a:rPr>
              <a:t>Chemistry</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Physics </a:t>
            </a:r>
            <a:r>
              <a:rPr sz="1150" dirty="0">
                <a:solidFill>
                  <a:srgbClr val="231F20"/>
                </a:solidFill>
                <a:latin typeface="Montserrat"/>
                <a:cs typeface="Montserrat"/>
              </a:rPr>
              <a:t>BTEC</a:t>
            </a:r>
            <a:r>
              <a:rPr sz="1150" spc="-10" dirty="0">
                <a:solidFill>
                  <a:srgbClr val="231F20"/>
                </a:solidFill>
                <a:latin typeface="Montserrat"/>
                <a:cs typeface="Montserrat"/>
              </a:rPr>
              <a:t> </a:t>
            </a:r>
            <a:r>
              <a:rPr sz="1150" dirty="0">
                <a:solidFill>
                  <a:srgbClr val="231F20"/>
                </a:solidFill>
                <a:latin typeface="Montserrat"/>
                <a:cs typeface="Montserrat"/>
              </a:rPr>
              <a:t>nationals</a:t>
            </a:r>
            <a:r>
              <a:rPr sz="1150" spc="-10" dirty="0">
                <a:solidFill>
                  <a:srgbClr val="231F20"/>
                </a:solidFill>
                <a:latin typeface="Montserrat"/>
                <a:cs typeface="Montserrat"/>
              </a:rPr>
              <a:t> </a:t>
            </a:r>
            <a:r>
              <a:rPr sz="1150" dirty="0">
                <a:solidFill>
                  <a:srgbClr val="231F20"/>
                </a:solidFill>
                <a:latin typeface="Montserrat"/>
                <a:cs typeface="Montserrat"/>
              </a:rPr>
              <a:t>in</a:t>
            </a:r>
            <a:r>
              <a:rPr sz="1150" spc="-10" dirty="0">
                <a:solidFill>
                  <a:srgbClr val="231F20"/>
                </a:solidFill>
                <a:latin typeface="Montserrat"/>
                <a:cs typeface="Montserrat"/>
              </a:rPr>
              <a:t> </a:t>
            </a:r>
            <a:r>
              <a:rPr sz="1150" dirty="0">
                <a:solidFill>
                  <a:srgbClr val="231F20"/>
                </a:solidFill>
                <a:latin typeface="Montserrat"/>
                <a:cs typeface="Montserrat"/>
              </a:rPr>
              <a:t>Applied</a:t>
            </a:r>
            <a:r>
              <a:rPr sz="1150" spc="-5" dirty="0">
                <a:solidFill>
                  <a:srgbClr val="231F20"/>
                </a:solidFill>
                <a:latin typeface="Montserrat"/>
                <a:cs typeface="Montserrat"/>
              </a:rPr>
              <a:t> </a:t>
            </a:r>
            <a:r>
              <a:rPr sz="1150" spc="-10" dirty="0">
                <a:solidFill>
                  <a:srgbClr val="231F20"/>
                </a:solidFill>
                <a:latin typeface="Montserrat"/>
                <a:cs typeface="Montserrat"/>
              </a:rPr>
              <a:t>Science</a:t>
            </a:r>
            <a:endParaRPr sz="1150" dirty="0">
              <a:latin typeface="Montserrat"/>
              <a:cs typeface="Montserrat"/>
            </a:endParaRPr>
          </a:p>
        </p:txBody>
      </p:sp>
      <p:sp>
        <p:nvSpPr>
          <p:cNvPr id="4" name="object 4"/>
          <p:cNvSpPr txBox="1"/>
          <p:nvPr/>
        </p:nvSpPr>
        <p:spPr>
          <a:xfrm>
            <a:off x="347300" y="7937500"/>
            <a:ext cx="1636395" cy="1634489"/>
          </a:xfrm>
          <a:prstGeom prst="rect">
            <a:avLst/>
          </a:prstGeom>
        </p:spPr>
        <p:txBody>
          <a:bodyPr vert="horz" wrap="square" lIns="0" tIns="65405" rIns="0" bIns="0" rtlCol="0">
            <a:spAutoFit/>
          </a:bodyPr>
          <a:lstStyle/>
          <a:p>
            <a:pPr marL="12700">
              <a:lnSpc>
                <a:spcPct val="100000"/>
              </a:lnSpc>
              <a:spcBef>
                <a:spcPts val="515"/>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a:p>
            <a:pPr marL="240665" indent="-179705">
              <a:lnSpc>
                <a:spcPct val="100000"/>
              </a:lnSpc>
              <a:spcBef>
                <a:spcPts val="430"/>
              </a:spcBef>
              <a:buChar char="•"/>
              <a:tabLst>
                <a:tab pos="240665" algn="l"/>
              </a:tabLst>
            </a:pPr>
            <a:r>
              <a:rPr sz="1200" spc="-10" dirty="0">
                <a:solidFill>
                  <a:srgbClr val="231F20"/>
                </a:solidFill>
                <a:latin typeface="Montserrat"/>
                <a:cs typeface="Montserrat"/>
              </a:rPr>
              <a:t>Nurse</a:t>
            </a:r>
            <a:endParaRPr sz="1200" dirty="0">
              <a:latin typeface="Montserrat"/>
              <a:cs typeface="Montserrat"/>
            </a:endParaRPr>
          </a:p>
          <a:p>
            <a:pPr marL="240665" indent="-179705">
              <a:lnSpc>
                <a:spcPct val="100000"/>
              </a:lnSpc>
              <a:spcBef>
                <a:spcPts val="60"/>
              </a:spcBef>
              <a:buChar char="•"/>
              <a:tabLst>
                <a:tab pos="240665" algn="l"/>
              </a:tabLst>
            </a:pPr>
            <a:r>
              <a:rPr sz="1200" spc="-10" dirty="0">
                <a:solidFill>
                  <a:srgbClr val="231F20"/>
                </a:solidFill>
                <a:latin typeface="Montserrat"/>
                <a:cs typeface="Montserrat"/>
              </a:rPr>
              <a:t>Doctor</a:t>
            </a:r>
            <a:endParaRPr sz="1200" dirty="0">
              <a:latin typeface="Montserrat"/>
              <a:cs typeface="Montserrat"/>
            </a:endParaRPr>
          </a:p>
          <a:p>
            <a:pPr marL="240665" indent="-179705">
              <a:lnSpc>
                <a:spcPct val="100000"/>
              </a:lnSpc>
              <a:spcBef>
                <a:spcPts val="60"/>
              </a:spcBef>
              <a:buChar char="•"/>
              <a:tabLst>
                <a:tab pos="240665" algn="l"/>
              </a:tabLst>
            </a:pPr>
            <a:r>
              <a:rPr sz="1200" dirty="0">
                <a:solidFill>
                  <a:srgbClr val="231F20"/>
                </a:solidFill>
                <a:latin typeface="Montserrat"/>
                <a:cs typeface="Montserrat"/>
              </a:rPr>
              <a:t>Social</a:t>
            </a:r>
            <a:r>
              <a:rPr sz="1200" spc="-35" dirty="0">
                <a:solidFill>
                  <a:srgbClr val="231F20"/>
                </a:solidFill>
                <a:latin typeface="Montserrat"/>
                <a:cs typeface="Montserrat"/>
              </a:rPr>
              <a:t> </a:t>
            </a:r>
            <a:r>
              <a:rPr sz="1200" dirty="0">
                <a:solidFill>
                  <a:srgbClr val="231F20"/>
                </a:solidFill>
                <a:latin typeface="Montserrat"/>
                <a:cs typeface="Montserrat"/>
              </a:rPr>
              <a:t>care</a:t>
            </a:r>
            <a:r>
              <a:rPr sz="1200" spc="-30" dirty="0">
                <a:solidFill>
                  <a:srgbClr val="231F20"/>
                </a:solidFill>
                <a:latin typeface="Montserrat"/>
                <a:cs typeface="Montserrat"/>
              </a:rPr>
              <a:t> </a:t>
            </a:r>
            <a:r>
              <a:rPr sz="1200" spc="-10" dirty="0">
                <a:solidFill>
                  <a:srgbClr val="231F20"/>
                </a:solidFill>
                <a:latin typeface="Montserrat"/>
                <a:cs typeface="Montserrat"/>
              </a:rPr>
              <a:t>worker</a:t>
            </a:r>
            <a:endParaRPr sz="1200" dirty="0">
              <a:latin typeface="Montserrat"/>
              <a:cs typeface="Montserrat"/>
            </a:endParaRPr>
          </a:p>
          <a:p>
            <a:pPr marL="240665" indent="-179705">
              <a:lnSpc>
                <a:spcPct val="100000"/>
              </a:lnSpc>
              <a:spcBef>
                <a:spcPts val="60"/>
              </a:spcBef>
              <a:buChar char="•"/>
              <a:tabLst>
                <a:tab pos="240665" algn="l"/>
              </a:tabLst>
            </a:pPr>
            <a:r>
              <a:rPr sz="1200" spc="-10" dirty="0">
                <a:solidFill>
                  <a:srgbClr val="231F20"/>
                </a:solidFill>
                <a:latin typeface="Montserrat"/>
                <a:cs typeface="Montserrat"/>
              </a:rPr>
              <a:t>Physiotherapist</a:t>
            </a:r>
            <a:endParaRPr sz="1200" dirty="0">
              <a:latin typeface="Montserrat"/>
              <a:cs typeface="Montserrat"/>
            </a:endParaRPr>
          </a:p>
          <a:p>
            <a:pPr marL="240665" indent="-179705">
              <a:lnSpc>
                <a:spcPct val="100000"/>
              </a:lnSpc>
              <a:spcBef>
                <a:spcPts val="60"/>
              </a:spcBef>
              <a:buChar char="•"/>
              <a:tabLst>
                <a:tab pos="240665" algn="l"/>
              </a:tabLst>
            </a:pPr>
            <a:r>
              <a:rPr sz="1200" spc="-10" dirty="0">
                <a:solidFill>
                  <a:srgbClr val="231F20"/>
                </a:solidFill>
                <a:latin typeface="Montserrat"/>
                <a:cs typeface="Montserrat"/>
              </a:rPr>
              <a:t>Forensics</a:t>
            </a:r>
            <a:endParaRPr sz="1200" dirty="0">
              <a:latin typeface="Montserrat"/>
              <a:cs typeface="Montserrat"/>
            </a:endParaRPr>
          </a:p>
          <a:p>
            <a:pPr marL="240665" indent="-179705">
              <a:lnSpc>
                <a:spcPct val="100000"/>
              </a:lnSpc>
              <a:spcBef>
                <a:spcPts val="60"/>
              </a:spcBef>
              <a:buChar char="•"/>
              <a:tabLst>
                <a:tab pos="240665" algn="l"/>
              </a:tabLst>
            </a:pPr>
            <a:r>
              <a:rPr sz="1200" spc="-10" dirty="0">
                <a:solidFill>
                  <a:srgbClr val="231F20"/>
                </a:solidFill>
                <a:latin typeface="Montserrat"/>
                <a:cs typeface="Montserrat"/>
              </a:rPr>
              <a:t>Ecologist</a:t>
            </a:r>
            <a:endParaRPr sz="1200" dirty="0">
              <a:latin typeface="Montserrat"/>
              <a:cs typeface="Montserrat"/>
            </a:endParaRPr>
          </a:p>
          <a:p>
            <a:pPr marL="240665" indent="-179705">
              <a:lnSpc>
                <a:spcPct val="100000"/>
              </a:lnSpc>
              <a:spcBef>
                <a:spcPts val="60"/>
              </a:spcBef>
              <a:buChar char="•"/>
              <a:tabLst>
                <a:tab pos="240665" algn="l"/>
              </a:tabLst>
            </a:pPr>
            <a:r>
              <a:rPr sz="1200" spc="-10" dirty="0">
                <a:solidFill>
                  <a:srgbClr val="231F20"/>
                </a:solidFill>
                <a:latin typeface="Montserrat"/>
                <a:cs typeface="Montserrat"/>
              </a:rPr>
              <a:t>Zoologist</a:t>
            </a:r>
            <a:endParaRPr sz="1200" dirty="0">
              <a:latin typeface="Montserrat"/>
              <a:cs typeface="Montserrat"/>
            </a:endParaRPr>
          </a:p>
        </p:txBody>
      </p:sp>
      <p:sp>
        <p:nvSpPr>
          <p:cNvPr id="5" name="object 5"/>
          <p:cNvSpPr txBox="1"/>
          <p:nvPr/>
        </p:nvSpPr>
        <p:spPr>
          <a:xfrm>
            <a:off x="2726705" y="8220533"/>
            <a:ext cx="1661160" cy="1351280"/>
          </a:xfrm>
          <a:prstGeom prst="rect">
            <a:avLst/>
          </a:prstGeom>
        </p:spPr>
        <p:txBody>
          <a:bodyPr vert="horz" wrap="square" lIns="0" tIns="12700" rIns="0" bIns="0" rtlCol="0">
            <a:spAutoFit/>
          </a:bodyPr>
          <a:lstStyle/>
          <a:p>
            <a:pPr marL="192405" indent="-179705">
              <a:lnSpc>
                <a:spcPct val="100000"/>
              </a:lnSpc>
              <a:spcBef>
                <a:spcPts val="100"/>
              </a:spcBef>
              <a:buChar char="•"/>
              <a:tabLst>
                <a:tab pos="192405" algn="l"/>
              </a:tabLst>
            </a:pPr>
            <a:r>
              <a:rPr sz="1200" spc="-10" dirty="0">
                <a:solidFill>
                  <a:srgbClr val="231F20"/>
                </a:solidFill>
                <a:latin typeface="Montserrat"/>
                <a:cs typeface="Montserrat"/>
              </a:rPr>
              <a:t>Veterinary</a:t>
            </a:r>
            <a:r>
              <a:rPr sz="1200" spc="-30" dirty="0">
                <a:solidFill>
                  <a:srgbClr val="231F20"/>
                </a:solidFill>
                <a:latin typeface="Montserrat"/>
                <a:cs typeface="Montserrat"/>
              </a:rPr>
              <a:t> </a:t>
            </a:r>
            <a:r>
              <a:rPr sz="1200" spc="-10" dirty="0">
                <a:solidFill>
                  <a:srgbClr val="231F20"/>
                </a:solidFill>
                <a:latin typeface="Montserrat"/>
                <a:cs typeface="Montserrat"/>
              </a:rPr>
              <a:t>Nurse</a:t>
            </a:r>
            <a:endParaRPr sz="1200" dirty="0">
              <a:latin typeface="Montserrat"/>
              <a:cs typeface="Montserrat"/>
            </a:endParaRPr>
          </a:p>
          <a:p>
            <a:pPr marL="192405" indent="-179705">
              <a:lnSpc>
                <a:spcPct val="100000"/>
              </a:lnSpc>
              <a:spcBef>
                <a:spcPts val="60"/>
              </a:spcBef>
              <a:buChar char="•"/>
              <a:tabLst>
                <a:tab pos="192405" algn="l"/>
              </a:tabLst>
            </a:pPr>
            <a:r>
              <a:rPr sz="1200" dirty="0">
                <a:solidFill>
                  <a:srgbClr val="231F20"/>
                </a:solidFill>
                <a:latin typeface="Montserrat"/>
                <a:cs typeface="Montserrat"/>
              </a:rPr>
              <a:t>Science</a:t>
            </a:r>
            <a:r>
              <a:rPr sz="1200" spc="-55" dirty="0">
                <a:solidFill>
                  <a:srgbClr val="231F20"/>
                </a:solidFill>
                <a:latin typeface="Montserrat"/>
                <a:cs typeface="Montserrat"/>
              </a:rPr>
              <a:t> </a:t>
            </a:r>
            <a:r>
              <a:rPr sz="1200" spc="-10" dirty="0">
                <a:solidFill>
                  <a:srgbClr val="231F20"/>
                </a:solidFill>
                <a:latin typeface="Montserrat"/>
                <a:cs typeface="Montserrat"/>
              </a:rPr>
              <a:t>Technician</a:t>
            </a:r>
            <a:endParaRPr sz="1200" dirty="0">
              <a:latin typeface="Montserrat"/>
              <a:cs typeface="Montserrat"/>
            </a:endParaRPr>
          </a:p>
          <a:p>
            <a:pPr marL="192405" indent="-179705">
              <a:lnSpc>
                <a:spcPct val="100000"/>
              </a:lnSpc>
              <a:spcBef>
                <a:spcPts val="60"/>
              </a:spcBef>
              <a:buChar char="•"/>
              <a:tabLst>
                <a:tab pos="192405" algn="l"/>
              </a:tabLst>
            </a:pPr>
            <a:r>
              <a:rPr sz="1200" spc="-10" dirty="0">
                <a:solidFill>
                  <a:srgbClr val="231F20"/>
                </a:solidFill>
                <a:latin typeface="Montserrat"/>
                <a:cs typeface="Montserrat"/>
              </a:rPr>
              <a:t>Lawyer</a:t>
            </a:r>
            <a:endParaRPr sz="1200" dirty="0">
              <a:latin typeface="Montserrat"/>
              <a:cs typeface="Montserrat"/>
            </a:endParaRPr>
          </a:p>
          <a:p>
            <a:pPr marL="192405" indent="-179705">
              <a:lnSpc>
                <a:spcPct val="100000"/>
              </a:lnSpc>
              <a:spcBef>
                <a:spcPts val="60"/>
              </a:spcBef>
              <a:buChar char="•"/>
              <a:tabLst>
                <a:tab pos="192405" algn="l"/>
              </a:tabLst>
            </a:pPr>
            <a:r>
              <a:rPr sz="1200" spc="-10" dirty="0">
                <a:solidFill>
                  <a:srgbClr val="231F20"/>
                </a:solidFill>
                <a:latin typeface="Montserrat"/>
                <a:cs typeface="Montserrat"/>
              </a:rPr>
              <a:t>Consultant</a:t>
            </a:r>
            <a:endParaRPr sz="1200" dirty="0">
              <a:latin typeface="Montserrat"/>
              <a:cs typeface="Montserrat"/>
            </a:endParaRPr>
          </a:p>
          <a:p>
            <a:pPr marL="192405" indent="-179705">
              <a:lnSpc>
                <a:spcPct val="100000"/>
              </a:lnSpc>
              <a:spcBef>
                <a:spcPts val="60"/>
              </a:spcBef>
              <a:buChar char="•"/>
              <a:tabLst>
                <a:tab pos="192405" algn="l"/>
              </a:tabLst>
            </a:pPr>
            <a:r>
              <a:rPr sz="1200" spc="-10" dirty="0">
                <a:solidFill>
                  <a:srgbClr val="231F20"/>
                </a:solidFill>
                <a:latin typeface="Montserrat"/>
                <a:cs typeface="Montserrat"/>
              </a:rPr>
              <a:t>Politics</a:t>
            </a:r>
            <a:endParaRPr sz="1200" dirty="0">
              <a:latin typeface="Montserrat"/>
              <a:cs typeface="Montserrat"/>
            </a:endParaRPr>
          </a:p>
          <a:p>
            <a:pPr marL="192405" indent="-179705">
              <a:lnSpc>
                <a:spcPct val="100000"/>
              </a:lnSpc>
              <a:spcBef>
                <a:spcPts val="60"/>
              </a:spcBef>
              <a:buChar char="•"/>
              <a:tabLst>
                <a:tab pos="192405" algn="l"/>
              </a:tabLst>
            </a:pPr>
            <a:r>
              <a:rPr sz="1200" spc="-10" dirty="0">
                <a:solidFill>
                  <a:srgbClr val="231F20"/>
                </a:solidFill>
                <a:latin typeface="Montserrat"/>
                <a:cs typeface="Montserrat"/>
              </a:rPr>
              <a:t>Teaching</a:t>
            </a:r>
            <a:endParaRPr sz="1200" dirty="0">
              <a:latin typeface="Montserrat"/>
              <a:cs typeface="Montserrat"/>
            </a:endParaRPr>
          </a:p>
          <a:p>
            <a:pPr marL="192405" indent="-179705">
              <a:lnSpc>
                <a:spcPct val="100000"/>
              </a:lnSpc>
              <a:spcBef>
                <a:spcPts val="60"/>
              </a:spcBef>
              <a:buChar char="•"/>
              <a:tabLst>
                <a:tab pos="192405" algn="l"/>
              </a:tabLst>
            </a:pPr>
            <a:r>
              <a:rPr sz="1200" dirty="0">
                <a:solidFill>
                  <a:srgbClr val="231F20"/>
                </a:solidFill>
                <a:latin typeface="Montserrat"/>
                <a:cs typeface="Montserrat"/>
              </a:rPr>
              <a:t>Research</a:t>
            </a:r>
            <a:r>
              <a:rPr sz="1200" spc="-60" dirty="0">
                <a:solidFill>
                  <a:srgbClr val="231F20"/>
                </a:solidFill>
                <a:latin typeface="Montserrat"/>
                <a:cs typeface="Montserrat"/>
              </a:rPr>
              <a:t> </a:t>
            </a:r>
            <a:r>
              <a:rPr sz="1200" spc="-10" dirty="0">
                <a:solidFill>
                  <a:srgbClr val="231F20"/>
                </a:solidFill>
                <a:latin typeface="Montserrat"/>
                <a:cs typeface="Montserrat"/>
              </a:rPr>
              <a:t>Scientist</a:t>
            </a:r>
            <a:endParaRPr sz="1200" dirty="0">
              <a:latin typeface="Montserrat"/>
              <a:cs typeface="Montserrat"/>
            </a:endParaRPr>
          </a:p>
        </p:txBody>
      </p:sp>
      <p:sp>
        <p:nvSpPr>
          <p:cNvPr id="6" name="object 6"/>
          <p:cNvSpPr txBox="1"/>
          <p:nvPr/>
        </p:nvSpPr>
        <p:spPr>
          <a:xfrm>
            <a:off x="5057510" y="8220533"/>
            <a:ext cx="1908175" cy="1351280"/>
          </a:xfrm>
          <a:prstGeom prst="rect">
            <a:avLst/>
          </a:prstGeom>
        </p:spPr>
        <p:txBody>
          <a:bodyPr vert="horz" wrap="square" lIns="0" tIns="12700" rIns="0" bIns="0" rtlCol="0">
            <a:spAutoFit/>
          </a:bodyPr>
          <a:lstStyle/>
          <a:p>
            <a:pPr marL="192405" indent="-179705">
              <a:lnSpc>
                <a:spcPct val="100000"/>
              </a:lnSpc>
              <a:spcBef>
                <a:spcPts val="100"/>
              </a:spcBef>
              <a:buChar char="•"/>
              <a:tabLst>
                <a:tab pos="192405" algn="l"/>
              </a:tabLst>
            </a:pPr>
            <a:r>
              <a:rPr sz="1200" spc="-10" dirty="0">
                <a:solidFill>
                  <a:srgbClr val="231F20"/>
                </a:solidFill>
                <a:latin typeface="Montserrat"/>
                <a:cs typeface="Montserrat"/>
              </a:rPr>
              <a:t>Midwife</a:t>
            </a:r>
            <a:endParaRPr sz="1200" dirty="0">
              <a:latin typeface="Montserrat"/>
              <a:cs typeface="Montserrat"/>
            </a:endParaRPr>
          </a:p>
          <a:p>
            <a:pPr marL="192405" indent="-179705">
              <a:lnSpc>
                <a:spcPct val="100000"/>
              </a:lnSpc>
              <a:spcBef>
                <a:spcPts val="60"/>
              </a:spcBef>
              <a:buChar char="•"/>
              <a:tabLst>
                <a:tab pos="192405" algn="l"/>
              </a:tabLst>
            </a:pPr>
            <a:r>
              <a:rPr sz="1200" spc="-10" dirty="0">
                <a:solidFill>
                  <a:srgbClr val="231F20"/>
                </a:solidFill>
                <a:latin typeface="Montserrat"/>
                <a:cs typeface="Montserrat"/>
              </a:rPr>
              <a:t>Physiotherapist</a:t>
            </a:r>
            <a:endParaRPr sz="1200" dirty="0">
              <a:latin typeface="Montserrat"/>
              <a:cs typeface="Montserrat"/>
            </a:endParaRPr>
          </a:p>
          <a:p>
            <a:pPr marL="192405" indent="-179705">
              <a:lnSpc>
                <a:spcPct val="100000"/>
              </a:lnSpc>
              <a:spcBef>
                <a:spcPts val="60"/>
              </a:spcBef>
              <a:buChar char="•"/>
              <a:tabLst>
                <a:tab pos="192405" algn="l"/>
              </a:tabLst>
            </a:pPr>
            <a:r>
              <a:rPr sz="1200" spc="-10" dirty="0">
                <a:solidFill>
                  <a:srgbClr val="231F20"/>
                </a:solidFill>
                <a:latin typeface="Montserrat"/>
                <a:cs typeface="Montserrat"/>
              </a:rPr>
              <a:t>Product</a:t>
            </a:r>
            <a:r>
              <a:rPr sz="1200" spc="-15" dirty="0">
                <a:solidFill>
                  <a:srgbClr val="231F20"/>
                </a:solidFill>
                <a:latin typeface="Montserrat"/>
                <a:cs typeface="Montserrat"/>
              </a:rPr>
              <a:t> </a:t>
            </a:r>
            <a:r>
              <a:rPr sz="1200" spc="-10" dirty="0">
                <a:solidFill>
                  <a:srgbClr val="231F20"/>
                </a:solidFill>
                <a:latin typeface="Montserrat"/>
                <a:cs typeface="Montserrat"/>
              </a:rPr>
              <a:t>Development</a:t>
            </a:r>
            <a:endParaRPr sz="1200" dirty="0">
              <a:latin typeface="Montserrat"/>
              <a:cs typeface="Montserrat"/>
            </a:endParaRPr>
          </a:p>
          <a:p>
            <a:pPr marL="192405" indent="-179705">
              <a:lnSpc>
                <a:spcPct val="100000"/>
              </a:lnSpc>
              <a:spcBef>
                <a:spcPts val="60"/>
              </a:spcBef>
              <a:buChar char="•"/>
              <a:tabLst>
                <a:tab pos="192405" algn="l"/>
              </a:tabLst>
            </a:pPr>
            <a:r>
              <a:rPr sz="1200" spc="-10" dirty="0">
                <a:solidFill>
                  <a:srgbClr val="231F20"/>
                </a:solidFill>
                <a:latin typeface="Montserrat"/>
                <a:cs typeface="Montserrat"/>
              </a:rPr>
              <a:t>Analyst</a:t>
            </a:r>
            <a:endParaRPr sz="1200" dirty="0">
              <a:latin typeface="Montserrat"/>
              <a:cs typeface="Montserrat"/>
            </a:endParaRPr>
          </a:p>
          <a:p>
            <a:pPr marL="192405" indent="-179705">
              <a:lnSpc>
                <a:spcPct val="100000"/>
              </a:lnSpc>
              <a:spcBef>
                <a:spcPts val="60"/>
              </a:spcBef>
              <a:buChar char="•"/>
              <a:tabLst>
                <a:tab pos="192405" algn="l"/>
              </a:tabLst>
            </a:pPr>
            <a:r>
              <a:rPr sz="1200" dirty="0">
                <a:solidFill>
                  <a:srgbClr val="231F20"/>
                </a:solidFill>
                <a:latin typeface="Montserrat"/>
                <a:cs typeface="Montserrat"/>
              </a:rPr>
              <a:t>Marine</a:t>
            </a:r>
            <a:r>
              <a:rPr sz="1200" spc="-55" dirty="0">
                <a:solidFill>
                  <a:srgbClr val="231F20"/>
                </a:solidFill>
                <a:latin typeface="Montserrat"/>
                <a:cs typeface="Montserrat"/>
              </a:rPr>
              <a:t> </a:t>
            </a:r>
            <a:r>
              <a:rPr sz="1200" spc="-10" dirty="0">
                <a:solidFill>
                  <a:srgbClr val="231F20"/>
                </a:solidFill>
                <a:latin typeface="Montserrat"/>
                <a:cs typeface="Montserrat"/>
              </a:rPr>
              <a:t>Biologist</a:t>
            </a:r>
            <a:endParaRPr sz="1200" dirty="0">
              <a:latin typeface="Montserrat"/>
              <a:cs typeface="Montserrat"/>
            </a:endParaRPr>
          </a:p>
          <a:p>
            <a:pPr marL="192405" indent="-179705">
              <a:lnSpc>
                <a:spcPct val="100000"/>
              </a:lnSpc>
              <a:spcBef>
                <a:spcPts val="60"/>
              </a:spcBef>
              <a:buChar char="•"/>
              <a:tabLst>
                <a:tab pos="192405" algn="l"/>
              </a:tabLst>
            </a:pPr>
            <a:r>
              <a:rPr sz="1200" spc="-10" dirty="0">
                <a:solidFill>
                  <a:srgbClr val="231F20"/>
                </a:solidFill>
                <a:latin typeface="Montserrat"/>
                <a:cs typeface="Montserrat"/>
              </a:rPr>
              <a:t>Engineer</a:t>
            </a:r>
            <a:endParaRPr sz="1200" dirty="0">
              <a:latin typeface="Montserrat"/>
              <a:cs typeface="Montserrat"/>
            </a:endParaRPr>
          </a:p>
          <a:p>
            <a:pPr marL="192405" indent="-179705">
              <a:lnSpc>
                <a:spcPct val="100000"/>
              </a:lnSpc>
              <a:spcBef>
                <a:spcPts val="60"/>
              </a:spcBef>
              <a:buChar char="•"/>
              <a:tabLst>
                <a:tab pos="192405" algn="l"/>
              </a:tabLst>
            </a:pPr>
            <a:r>
              <a:rPr sz="1200" dirty="0">
                <a:solidFill>
                  <a:srgbClr val="231F20"/>
                </a:solidFill>
                <a:latin typeface="Montserrat"/>
                <a:cs typeface="Montserrat"/>
              </a:rPr>
              <a:t>Scientific</a:t>
            </a:r>
            <a:r>
              <a:rPr sz="1200" spc="55" dirty="0">
                <a:solidFill>
                  <a:srgbClr val="231F20"/>
                </a:solidFill>
                <a:latin typeface="Montserrat"/>
                <a:cs typeface="Montserrat"/>
              </a:rPr>
              <a:t> </a:t>
            </a:r>
            <a:r>
              <a:rPr sz="1200" spc="-10" dirty="0">
                <a:solidFill>
                  <a:srgbClr val="231F20"/>
                </a:solidFill>
                <a:latin typeface="Montserrat"/>
                <a:cs typeface="Montserrat"/>
              </a:rPr>
              <a:t>Journalist</a:t>
            </a:r>
            <a:endParaRPr sz="1200" dirty="0">
              <a:latin typeface="Montserrat"/>
              <a:cs typeface="Montserrat"/>
            </a:endParaRPr>
          </a:p>
        </p:txBody>
      </p:sp>
      <p:sp>
        <p:nvSpPr>
          <p:cNvPr id="8" name="TextBox 7">
            <a:extLst>
              <a:ext uri="{FF2B5EF4-FFF2-40B4-BE49-F238E27FC236}">
                <a16:creationId xmlns:a16="http://schemas.microsoft.com/office/drawing/2014/main" id="{1AB290EF-110B-48B0-82E4-E9FCC1D03DCF}"/>
              </a:ext>
            </a:extLst>
          </p:cNvPr>
          <p:cNvSpPr txBox="1"/>
          <p:nvPr/>
        </p:nvSpPr>
        <p:spPr>
          <a:xfrm>
            <a:off x="3549651" y="6337300"/>
            <a:ext cx="4038600" cy="1815882"/>
          </a:xfrm>
          <a:prstGeom prst="rect">
            <a:avLst/>
          </a:prstGeom>
          <a:solidFill>
            <a:schemeClr val="accent6">
              <a:lumMod val="60000"/>
              <a:lumOff val="40000"/>
            </a:schemeClr>
          </a:solidFill>
        </p:spPr>
        <p:txBody>
          <a:bodyPr wrap="square" rtlCol="0">
            <a:spAutoFit/>
          </a:bodyPr>
          <a:lstStyle/>
          <a:p>
            <a:pPr lvl="0">
              <a:buSzPts val="1000"/>
              <a:tabLst>
                <a:tab pos="457200" algn="l"/>
              </a:tabLst>
            </a:pPr>
            <a:r>
              <a:rPr lang="en-GB" sz="1400" b="1" dirty="0">
                <a:solidFill>
                  <a:schemeClr val="tx1"/>
                </a:solidFill>
                <a:latin typeface="Calibri" panose="020F0502020204030204" pitchFamily="34" charset="0"/>
                <a:ea typeface="Calibri" panose="020F0502020204030204" pitchFamily="34" charset="0"/>
              </a:rPr>
              <a:t>Keep in mind..</a:t>
            </a:r>
            <a:endParaRPr lang="en-GB" sz="1400" b="1" dirty="0">
              <a:solidFill>
                <a:schemeClr val="tx1"/>
              </a:solidFill>
              <a:effectLst/>
              <a:latin typeface="Calibri" panose="020F0502020204030204" pitchFamily="34" charset="0"/>
              <a:ea typeface="Calibri" panose="020F0502020204030204" pitchFamily="34" charset="0"/>
            </a:endParaRPr>
          </a:p>
          <a:p>
            <a:pPr lvl="0">
              <a:buSzPts val="1000"/>
              <a:tabLst>
                <a:tab pos="457200" algn="l"/>
              </a:tabLst>
            </a:pPr>
            <a:endParaRPr lang="en-GB" sz="1400" b="1" dirty="0">
              <a:solidFill>
                <a:schemeClr val="tx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1400" dirty="0">
                <a:solidFill>
                  <a:schemeClr val="tx1"/>
                </a:solidFill>
                <a:effectLst/>
                <a:latin typeface="Calibri" panose="020F0502020204030204" pitchFamily="34" charset="0"/>
                <a:ea typeface="Calibri" panose="020F0502020204030204" pitchFamily="34" charset="0"/>
              </a:rPr>
              <a:t>Students need to be studying higher tier maths.</a:t>
            </a:r>
          </a:p>
          <a:p>
            <a:pPr marL="342900" lvl="0" indent="-342900">
              <a:buSzPts val="1000"/>
              <a:buFont typeface="Symbol" panose="05050102010706020507" pitchFamily="18" charset="2"/>
              <a:buChar char=""/>
              <a:tabLst>
                <a:tab pos="457200" algn="l"/>
              </a:tabLst>
            </a:pPr>
            <a:r>
              <a:rPr lang="en-GB" sz="1400" dirty="0">
                <a:solidFill>
                  <a:schemeClr val="tx1"/>
                </a:solidFill>
                <a:effectLst/>
                <a:latin typeface="Calibri" panose="020F0502020204030204" pitchFamily="34" charset="0"/>
                <a:ea typeface="Calibri" panose="020F0502020204030204" pitchFamily="34" charset="0"/>
              </a:rPr>
              <a:t>This course is </a:t>
            </a:r>
            <a:r>
              <a:rPr lang="en-GB" sz="1400" u="sng" dirty="0">
                <a:solidFill>
                  <a:schemeClr val="tx1"/>
                </a:solidFill>
                <a:effectLst/>
                <a:latin typeface="Calibri" panose="020F0502020204030204" pitchFamily="34" charset="0"/>
                <a:ea typeface="Calibri" panose="020F0502020204030204" pitchFamily="34" charset="0"/>
              </a:rPr>
              <a:t>not</a:t>
            </a:r>
            <a:r>
              <a:rPr lang="en-GB" sz="1400" dirty="0">
                <a:solidFill>
                  <a:schemeClr val="tx1"/>
                </a:solidFill>
                <a:effectLst/>
                <a:latin typeface="Calibri" panose="020F0502020204030204" pitchFamily="34" charset="0"/>
                <a:ea typeface="Calibri" panose="020F0502020204030204" pitchFamily="34" charset="0"/>
              </a:rPr>
              <a:t> needed to progress onto Science A-levels.</a:t>
            </a:r>
          </a:p>
          <a:p>
            <a:pPr marL="342900" lvl="0" indent="-342900">
              <a:buSzPts val="1000"/>
              <a:buFont typeface="Symbol" panose="05050102010706020507" pitchFamily="18" charset="2"/>
              <a:buChar char=""/>
              <a:tabLst>
                <a:tab pos="457200" algn="l"/>
              </a:tabLst>
            </a:pPr>
            <a:r>
              <a:rPr lang="en-GB" sz="1400" dirty="0">
                <a:solidFill>
                  <a:schemeClr val="tx1"/>
                </a:solidFill>
                <a:effectLst/>
                <a:latin typeface="Calibri" panose="020F0502020204030204" pitchFamily="34" charset="0"/>
                <a:ea typeface="Calibri" panose="020F0502020204030204" pitchFamily="34" charset="0"/>
              </a:rPr>
              <a:t>Acceptance onto this course will need teacher approval of suitability.</a:t>
            </a:r>
          </a:p>
          <a:p>
            <a:pPr marL="342900" lvl="0" indent="-342900">
              <a:buSzPts val="1000"/>
              <a:buFont typeface="Symbol" panose="05050102010706020507" pitchFamily="18" charset="2"/>
              <a:buChar char=""/>
              <a:tabLst>
                <a:tab pos="457200" algn="l"/>
              </a:tabLst>
            </a:pPr>
            <a:r>
              <a:rPr lang="en-GB" sz="1400" dirty="0">
                <a:solidFill>
                  <a:schemeClr val="tx1"/>
                </a:solidFill>
                <a:latin typeface="Calibri" panose="020F0502020204030204" pitchFamily="34" charset="0"/>
                <a:ea typeface="Calibri" panose="020F0502020204030204" pitchFamily="34" charset="0"/>
              </a:rPr>
              <a:t>There is a lot of extra revision required.</a:t>
            </a:r>
            <a:endParaRPr lang="en-GB" sz="1400" dirty="0">
              <a:solidFill>
                <a:schemeClr val="tx1"/>
              </a:solidFill>
              <a:effectLst/>
              <a:latin typeface="Calibri" panose="020F0502020204030204" pitchFamily="34" charset="0"/>
              <a:ea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33805">
              <a:lnSpc>
                <a:spcPct val="100000"/>
              </a:lnSpc>
              <a:spcBef>
                <a:spcPts val="100"/>
              </a:spcBef>
            </a:pPr>
            <a:r>
              <a:rPr dirty="0"/>
              <a:t>GCSE</a:t>
            </a:r>
            <a:r>
              <a:rPr spc="-25" dirty="0"/>
              <a:t> </a:t>
            </a:r>
            <a:r>
              <a:rPr dirty="0"/>
              <a:t>English</a:t>
            </a:r>
            <a:r>
              <a:rPr spc="-20" dirty="0"/>
              <a:t> </a:t>
            </a:r>
            <a:r>
              <a:rPr spc="-10" dirty="0"/>
              <a:t>Literature</a:t>
            </a:r>
          </a:p>
        </p:txBody>
      </p:sp>
      <p:sp>
        <p:nvSpPr>
          <p:cNvPr id="6" name="object 6"/>
          <p:cNvSpPr txBox="1">
            <a:spLocks noGrp="1"/>
          </p:cNvSpPr>
          <p:nvPr>
            <p:ph type="ftr" sz="quarter" idx="5"/>
          </p:nvPr>
        </p:nvSpPr>
        <p:spPr>
          <a:prstGeom prst="rect">
            <a:avLst/>
          </a:prstGeom>
        </p:spPr>
        <p:txBody>
          <a:bodyPr vert="horz" wrap="square" lIns="0" tIns="168937"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56299" y="699106"/>
            <a:ext cx="6722109" cy="8478859"/>
          </a:xfrm>
          <a:prstGeom prst="rect">
            <a:avLst/>
          </a:prstGeom>
        </p:spPr>
        <p:txBody>
          <a:bodyPr vert="horz" wrap="square" lIns="0" tIns="52069" rIns="0" bIns="0" rtlCol="0">
            <a:spAutoFit/>
          </a:bodyPr>
          <a:lstStyle/>
          <a:p>
            <a:pPr marL="12700">
              <a:lnSpc>
                <a:spcPct val="100000"/>
              </a:lnSpc>
              <a:spcBef>
                <a:spcPts val="409"/>
              </a:spcBef>
            </a:pPr>
            <a:r>
              <a:rPr sz="1200" b="1" spc="-10" dirty="0">
                <a:solidFill>
                  <a:srgbClr val="231F20"/>
                </a:solidFill>
                <a:latin typeface="Montserrat"/>
                <a:cs typeface="Montserrat"/>
              </a:rPr>
              <a:t>Awarding</a:t>
            </a:r>
            <a:r>
              <a:rPr sz="1200" b="1" spc="-15" dirty="0">
                <a:solidFill>
                  <a:srgbClr val="231F20"/>
                </a:solidFill>
                <a:latin typeface="Montserrat"/>
                <a:cs typeface="Montserrat"/>
              </a:rPr>
              <a:t> </a:t>
            </a:r>
            <a:r>
              <a:rPr sz="1200" b="1" spc="-20" dirty="0">
                <a:solidFill>
                  <a:srgbClr val="231F20"/>
                </a:solidFill>
                <a:latin typeface="Montserrat"/>
                <a:cs typeface="Montserrat"/>
              </a:rPr>
              <a:t>Body</a:t>
            </a:r>
            <a:endParaRPr sz="1200" dirty="0">
              <a:latin typeface="Montserrat"/>
              <a:cs typeface="Montserrat"/>
            </a:endParaRPr>
          </a:p>
          <a:p>
            <a:pPr marL="12700">
              <a:lnSpc>
                <a:spcPct val="100000"/>
              </a:lnSpc>
              <a:spcBef>
                <a:spcPts val="309"/>
              </a:spcBef>
            </a:pPr>
            <a:r>
              <a:rPr sz="1200" spc="-10" dirty="0">
                <a:solidFill>
                  <a:srgbClr val="231F20"/>
                </a:solidFill>
                <a:latin typeface="Montserrat"/>
                <a:cs typeface="Montserrat"/>
              </a:rPr>
              <a:t>Edexcel</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Further</a:t>
            </a:r>
            <a:r>
              <a:rPr sz="1200" b="1" spc="-55" dirty="0">
                <a:solidFill>
                  <a:srgbClr val="231F20"/>
                </a:solidFill>
                <a:latin typeface="Montserrat"/>
                <a:cs typeface="Montserrat"/>
              </a:rPr>
              <a:t> </a:t>
            </a:r>
            <a:r>
              <a:rPr sz="1200" b="1" dirty="0">
                <a:solidFill>
                  <a:srgbClr val="231F20"/>
                </a:solidFill>
                <a:latin typeface="Montserrat"/>
                <a:cs typeface="Montserrat"/>
              </a:rPr>
              <a:t>Information</a:t>
            </a:r>
            <a:r>
              <a:rPr sz="1200" b="1" spc="-50" dirty="0">
                <a:solidFill>
                  <a:srgbClr val="231F20"/>
                </a:solidFill>
                <a:latin typeface="Montserrat"/>
                <a:cs typeface="Montserrat"/>
              </a:rPr>
              <a:t> </a:t>
            </a:r>
            <a:r>
              <a:rPr sz="1200" b="1" dirty="0">
                <a:solidFill>
                  <a:srgbClr val="231F20"/>
                </a:solidFill>
                <a:latin typeface="Montserrat"/>
                <a:cs typeface="Montserrat"/>
              </a:rPr>
              <a:t>available</a:t>
            </a:r>
            <a:r>
              <a:rPr sz="1200" b="1" spc="-50" dirty="0">
                <a:solidFill>
                  <a:srgbClr val="231F20"/>
                </a:solidFill>
                <a:latin typeface="Montserrat"/>
                <a:cs typeface="Montserrat"/>
              </a:rPr>
              <a:t> </a:t>
            </a:r>
            <a:r>
              <a:rPr sz="1200" b="1" spc="-20" dirty="0">
                <a:solidFill>
                  <a:srgbClr val="231F20"/>
                </a:solidFill>
                <a:latin typeface="Montserrat"/>
                <a:cs typeface="Montserrat"/>
              </a:rPr>
              <a:t>from</a:t>
            </a:r>
            <a:endParaRPr sz="1200" dirty="0">
              <a:latin typeface="Montserrat"/>
              <a:cs typeface="Montserrat"/>
            </a:endParaRPr>
          </a:p>
          <a:p>
            <a:pPr marL="12700">
              <a:lnSpc>
                <a:spcPct val="100000"/>
              </a:lnSpc>
              <a:spcBef>
                <a:spcPts val="310"/>
              </a:spcBef>
            </a:pPr>
            <a:r>
              <a:rPr sz="1200" dirty="0">
                <a:solidFill>
                  <a:srgbClr val="231F20"/>
                </a:solidFill>
                <a:latin typeface="Montserrat"/>
                <a:cs typeface="Montserrat"/>
              </a:rPr>
              <a:t>Mr </a:t>
            </a:r>
            <a:r>
              <a:rPr sz="1200" spc="-10" dirty="0">
                <a:solidFill>
                  <a:srgbClr val="231F20"/>
                </a:solidFill>
                <a:latin typeface="Montserrat"/>
                <a:cs typeface="Montserrat"/>
              </a:rPr>
              <a:t>Blanche</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pPr>
            <a:r>
              <a:rPr sz="1200" b="1" spc="-10" dirty="0">
                <a:solidFill>
                  <a:srgbClr val="231F20"/>
                </a:solidFill>
                <a:latin typeface="Montserrat"/>
                <a:cs typeface="Montserrat"/>
              </a:rPr>
              <a:t>Description</a:t>
            </a:r>
            <a:endParaRPr sz="1200" dirty="0">
              <a:latin typeface="Montserrat"/>
              <a:cs typeface="Montserrat"/>
            </a:endParaRPr>
          </a:p>
          <a:p>
            <a:pPr marL="12700" marR="101600">
              <a:lnSpc>
                <a:spcPct val="121500"/>
              </a:lnSpc>
            </a:pPr>
            <a:r>
              <a:rPr sz="1200" dirty="0">
                <a:solidFill>
                  <a:srgbClr val="231F20"/>
                </a:solidFill>
                <a:latin typeface="Montserrat"/>
                <a:cs typeface="Montserrat"/>
              </a:rPr>
              <a:t>Students</a:t>
            </a:r>
            <a:r>
              <a:rPr sz="1200" spc="-40" dirty="0">
                <a:solidFill>
                  <a:srgbClr val="231F20"/>
                </a:solidFill>
                <a:latin typeface="Montserrat"/>
                <a:cs typeface="Montserrat"/>
              </a:rPr>
              <a:t> </a:t>
            </a:r>
            <a:r>
              <a:rPr sz="1200" dirty="0">
                <a:solidFill>
                  <a:srgbClr val="231F20"/>
                </a:solidFill>
                <a:latin typeface="Montserrat"/>
                <a:cs typeface="Montserrat"/>
              </a:rPr>
              <a:t>are</a:t>
            </a:r>
            <a:r>
              <a:rPr sz="1200" spc="-40" dirty="0">
                <a:solidFill>
                  <a:srgbClr val="231F20"/>
                </a:solidFill>
                <a:latin typeface="Montserrat"/>
                <a:cs typeface="Montserrat"/>
              </a:rPr>
              <a:t> </a:t>
            </a:r>
            <a:r>
              <a:rPr sz="1200" dirty="0">
                <a:solidFill>
                  <a:srgbClr val="231F20"/>
                </a:solidFill>
                <a:latin typeface="Montserrat"/>
                <a:cs typeface="Montserrat"/>
              </a:rPr>
              <a:t>expected</a:t>
            </a:r>
            <a:r>
              <a:rPr sz="1200" spc="-35" dirty="0">
                <a:solidFill>
                  <a:srgbClr val="231F20"/>
                </a:solidFill>
                <a:latin typeface="Montserrat"/>
                <a:cs typeface="Montserrat"/>
              </a:rPr>
              <a:t> </a:t>
            </a:r>
            <a:r>
              <a:rPr sz="1200" dirty="0">
                <a:solidFill>
                  <a:srgbClr val="231F20"/>
                </a:solidFill>
                <a:latin typeface="Montserrat"/>
                <a:cs typeface="Montserrat"/>
              </a:rPr>
              <a:t>to</a:t>
            </a:r>
            <a:r>
              <a:rPr sz="1200" spc="-40" dirty="0">
                <a:solidFill>
                  <a:srgbClr val="231F20"/>
                </a:solidFill>
                <a:latin typeface="Montserrat"/>
                <a:cs typeface="Montserrat"/>
              </a:rPr>
              <a:t> </a:t>
            </a:r>
            <a:r>
              <a:rPr sz="1200" dirty="0">
                <a:solidFill>
                  <a:srgbClr val="231F20"/>
                </a:solidFill>
                <a:latin typeface="Montserrat"/>
                <a:cs typeface="Montserrat"/>
              </a:rPr>
              <a:t>read</a:t>
            </a:r>
            <a:r>
              <a:rPr sz="1200" spc="-40"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dirty="0">
                <a:solidFill>
                  <a:srgbClr val="231F20"/>
                </a:solidFill>
                <a:latin typeface="Montserrat"/>
                <a:cs typeface="Montserrat"/>
              </a:rPr>
              <a:t>study</a:t>
            </a:r>
            <a:r>
              <a:rPr sz="1200" spc="-40" dirty="0">
                <a:solidFill>
                  <a:srgbClr val="231F20"/>
                </a:solidFill>
                <a:latin typeface="Montserrat"/>
                <a:cs typeface="Montserrat"/>
              </a:rPr>
              <a:t> </a:t>
            </a:r>
            <a:r>
              <a:rPr sz="1200" dirty="0">
                <a:solidFill>
                  <a:srgbClr val="231F20"/>
                </a:solidFill>
                <a:latin typeface="Montserrat"/>
                <a:cs typeface="Montserrat"/>
              </a:rPr>
              <a:t>a</a:t>
            </a:r>
            <a:r>
              <a:rPr sz="1200" spc="-35" dirty="0">
                <a:solidFill>
                  <a:srgbClr val="231F20"/>
                </a:solidFill>
                <a:latin typeface="Montserrat"/>
                <a:cs typeface="Montserrat"/>
              </a:rPr>
              <a:t> </a:t>
            </a:r>
            <a:r>
              <a:rPr sz="1200" dirty="0">
                <a:solidFill>
                  <a:srgbClr val="231F20"/>
                </a:solidFill>
                <a:latin typeface="Montserrat"/>
                <a:cs typeface="Montserrat"/>
              </a:rPr>
              <a:t>variety</a:t>
            </a:r>
            <a:r>
              <a:rPr sz="1200" spc="-40" dirty="0">
                <a:solidFill>
                  <a:srgbClr val="231F20"/>
                </a:solidFill>
                <a:latin typeface="Montserrat"/>
                <a:cs typeface="Montserrat"/>
              </a:rPr>
              <a:t> </a:t>
            </a:r>
            <a:r>
              <a:rPr sz="1200" dirty="0">
                <a:solidFill>
                  <a:srgbClr val="231F20"/>
                </a:solidFill>
                <a:latin typeface="Montserrat"/>
                <a:cs typeface="Montserrat"/>
              </a:rPr>
              <a:t>of</a:t>
            </a:r>
            <a:r>
              <a:rPr sz="1200" spc="-40" dirty="0">
                <a:solidFill>
                  <a:srgbClr val="231F20"/>
                </a:solidFill>
                <a:latin typeface="Montserrat"/>
                <a:cs typeface="Montserrat"/>
              </a:rPr>
              <a:t> </a:t>
            </a:r>
            <a:r>
              <a:rPr sz="1200" dirty="0">
                <a:solidFill>
                  <a:srgbClr val="231F20"/>
                </a:solidFill>
                <a:latin typeface="Montserrat"/>
                <a:cs typeface="Montserrat"/>
              </a:rPr>
              <a:t>literary</a:t>
            </a:r>
            <a:r>
              <a:rPr sz="1200" spc="-35" dirty="0">
                <a:solidFill>
                  <a:srgbClr val="231F20"/>
                </a:solidFill>
                <a:latin typeface="Montserrat"/>
                <a:cs typeface="Montserrat"/>
              </a:rPr>
              <a:t> </a:t>
            </a:r>
            <a:r>
              <a:rPr sz="1200" dirty="0">
                <a:solidFill>
                  <a:srgbClr val="231F20"/>
                </a:solidFill>
                <a:latin typeface="Montserrat"/>
                <a:cs typeface="Montserrat"/>
              </a:rPr>
              <a:t>texts,</a:t>
            </a:r>
            <a:r>
              <a:rPr sz="1200" spc="-40" dirty="0">
                <a:solidFill>
                  <a:srgbClr val="231F20"/>
                </a:solidFill>
                <a:latin typeface="Montserrat"/>
                <a:cs typeface="Montserrat"/>
              </a:rPr>
              <a:t> </a:t>
            </a:r>
            <a:r>
              <a:rPr sz="1200" dirty="0">
                <a:solidFill>
                  <a:srgbClr val="231F20"/>
                </a:solidFill>
                <a:latin typeface="Montserrat"/>
                <a:cs typeface="Montserrat"/>
              </a:rPr>
              <a:t>including</a:t>
            </a:r>
            <a:r>
              <a:rPr sz="1200" spc="-40" dirty="0">
                <a:solidFill>
                  <a:srgbClr val="231F20"/>
                </a:solidFill>
                <a:latin typeface="Montserrat"/>
                <a:cs typeface="Montserrat"/>
              </a:rPr>
              <a:t> </a:t>
            </a:r>
            <a:r>
              <a:rPr sz="1200" spc="-10" dirty="0">
                <a:solidFill>
                  <a:srgbClr val="231F20"/>
                </a:solidFill>
                <a:latin typeface="Montserrat"/>
                <a:cs typeface="Montserrat"/>
              </a:rPr>
              <a:t>plays, </a:t>
            </a:r>
            <a:r>
              <a:rPr sz="1200" dirty="0">
                <a:solidFill>
                  <a:srgbClr val="231F20"/>
                </a:solidFill>
                <a:latin typeface="Montserrat"/>
                <a:cs typeface="Montserrat"/>
              </a:rPr>
              <a:t>novels,</a:t>
            </a:r>
            <a:r>
              <a:rPr sz="1200" spc="-40"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dirty="0">
                <a:solidFill>
                  <a:srgbClr val="231F20"/>
                </a:solidFill>
                <a:latin typeface="Montserrat"/>
                <a:cs typeface="Montserrat"/>
              </a:rPr>
              <a:t>poetry.</a:t>
            </a:r>
            <a:r>
              <a:rPr sz="1200" spc="-35" dirty="0">
                <a:solidFill>
                  <a:srgbClr val="231F20"/>
                </a:solidFill>
                <a:latin typeface="Montserrat"/>
                <a:cs typeface="Montserrat"/>
              </a:rPr>
              <a:t> </a:t>
            </a:r>
            <a:r>
              <a:rPr sz="1200" dirty="0">
                <a:solidFill>
                  <a:srgbClr val="231F20"/>
                </a:solidFill>
                <a:latin typeface="Montserrat"/>
                <a:cs typeface="Montserrat"/>
              </a:rPr>
              <a:t>They</a:t>
            </a:r>
            <a:r>
              <a:rPr sz="1200" spc="-35" dirty="0">
                <a:solidFill>
                  <a:srgbClr val="231F20"/>
                </a:solidFill>
                <a:latin typeface="Montserrat"/>
                <a:cs typeface="Montserrat"/>
              </a:rPr>
              <a:t> </a:t>
            </a:r>
            <a:r>
              <a:rPr sz="1200" dirty="0">
                <a:solidFill>
                  <a:srgbClr val="231F20"/>
                </a:solidFill>
                <a:latin typeface="Montserrat"/>
                <a:cs typeface="Montserrat"/>
              </a:rPr>
              <a:t>analyse</a:t>
            </a:r>
            <a:r>
              <a:rPr sz="1200" spc="-35" dirty="0">
                <a:solidFill>
                  <a:srgbClr val="231F20"/>
                </a:solidFill>
                <a:latin typeface="Montserrat"/>
                <a:cs typeface="Montserrat"/>
              </a:rPr>
              <a:t> </a:t>
            </a:r>
            <a:r>
              <a:rPr sz="1200" dirty="0">
                <a:solidFill>
                  <a:srgbClr val="231F20"/>
                </a:solidFill>
                <a:latin typeface="Montserrat"/>
                <a:cs typeface="Montserrat"/>
              </a:rPr>
              <a:t>themes,</a:t>
            </a:r>
            <a:r>
              <a:rPr sz="1200" spc="-35" dirty="0">
                <a:solidFill>
                  <a:srgbClr val="231F20"/>
                </a:solidFill>
                <a:latin typeface="Montserrat"/>
                <a:cs typeface="Montserrat"/>
              </a:rPr>
              <a:t> </a:t>
            </a:r>
            <a:r>
              <a:rPr sz="1200" dirty="0">
                <a:solidFill>
                  <a:srgbClr val="231F20"/>
                </a:solidFill>
                <a:latin typeface="Montserrat"/>
                <a:cs typeface="Montserrat"/>
              </a:rPr>
              <a:t>characters,</a:t>
            </a:r>
            <a:r>
              <a:rPr sz="1200" spc="-35" dirty="0">
                <a:solidFill>
                  <a:srgbClr val="231F20"/>
                </a:solidFill>
                <a:latin typeface="Montserrat"/>
                <a:cs typeface="Montserrat"/>
              </a:rPr>
              <a:t> </a:t>
            </a:r>
            <a:r>
              <a:rPr sz="1200" dirty="0">
                <a:solidFill>
                  <a:srgbClr val="231F20"/>
                </a:solidFill>
                <a:latin typeface="Montserrat"/>
                <a:cs typeface="Montserrat"/>
              </a:rPr>
              <a:t>language,</a:t>
            </a:r>
            <a:r>
              <a:rPr sz="1200" spc="-40"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dirty="0">
                <a:solidFill>
                  <a:srgbClr val="231F20"/>
                </a:solidFill>
                <a:latin typeface="Montserrat"/>
                <a:cs typeface="Montserrat"/>
              </a:rPr>
              <a:t>literary</a:t>
            </a:r>
            <a:r>
              <a:rPr sz="1200" spc="-35" dirty="0">
                <a:solidFill>
                  <a:srgbClr val="231F20"/>
                </a:solidFill>
                <a:latin typeface="Montserrat"/>
                <a:cs typeface="Montserrat"/>
              </a:rPr>
              <a:t> </a:t>
            </a:r>
            <a:r>
              <a:rPr sz="1200" spc="-10" dirty="0">
                <a:solidFill>
                  <a:srgbClr val="231F20"/>
                </a:solidFill>
                <a:latin typeface="Montserrat"/>
                <a:cs typeface="Montserrat"/>
              </a:rPr>
              <a:t>techniques. Developing</a:t>
            </a:r>
            <a:r>
              <a:rPr sz="1200" spc="-30" dirty="0">
                <a:solidFill>
                  <a:srgbClr val="231F20"/>
                </a:solidFill>
                <a:latin typeface="Montserrat"/>
                <a:cs typeface="Montserrat"/>
              </a:rPr>
              <a:t> </a:t>
            </a:r>
            <a:r>
              <a:rPr sz="1200" dirty="0">
                <a:solidFill>
                  <a:srgbClr val="231F20"/>
                </a:solidFill>
                <a:latin typeface="Montserrat"/>
                <a:cs typeface="Montserrat"/>
              </a:rPr>
              <a:t>skills</a:t>
            </a:r>
            <a:r>
              <a:rPr sz="1200" spc="-25"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essay</a:t>
            </a:r>
            <a:r>
              <a:rPr sz="1200" spc="-25" dirty="0">
                <a:solidFill>
                  <a:srgbClr val="231F20"/>
                </a:solidFill>
                <a:latin typeface="Montserrat"/>
                <a:cs typeface="Montserrat"/>
              </a:rPr>
              <a:t> </a:t>
            </a:r>
            <a:r>
              <a:rPr sz="1200" dirty="0">
                <a:solidFill>
                  <a:srgbClr val="231F20"/>
                </a:solidFill>
                <a:latin typeface="Montserrat"/>
                <a:cs typeface="Montserrat"/>
              </a:rPr>
              <a:t>writing,</a:t>
            </a:r>
            <a:r>
              <a:rPr sz="1200" spc="-30" dirty="0">
                <a:solidFill>
                  <a:srgbClr val="231F20"/>
                </a:solidFill>
                <a:latin typeface="Montserrat"/>
                <a:cs typeface="Montserrat"/>
              </a:rPr>
              <a:t> </a:t>
            </a:r>
            <a:r>
              <a:rPr sz="1200" dirty="0">
                <a:solidFill>
                  <a:srgbClr val="231F20"/>
                </a:solidFill>
                <a:latin typeface="Montserrat"/>
                <a:cs typeface="Montserrat"/>
              </a:rPr>
              <a:t>including</a:t>
            </a:r>
            <a:r>
              <a:rPr sz="1200" spc="-25"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dirty="0">
                <a:solidFill>
                  <a:srgbClr val="231F20"/>
                </a:solidFill>
                <a:latin typeface="Montserrat"/>
                <a:cs typeface="Montserrat"/>
              </a:rPr>
              <a:t>ability</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express</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support</a:t>
            </a:r>
            <a:r>
              <a:rPr sz="1200" spc="-25" dirty="0">
                <a:solidFill>
                  <a:srgbClr val="231F20"/>
                </a:solidFill>
                <a:latin typeface="Montserrat"/>
                <a:cs typeface="Montserrat"/>
              </a:rPr>
              <a:t> </a:t>
            </a:r>
            <a:r>
              <a:rPr sz="1200" spc="-10" dirty="0">
                <a:solidFill>
                  <a:srgbClr val="231F20"/>
                </a:solidFill>
                <a:latin typeface="Montserrat"/>
                <a:cs typeface="Montserrat"/>
              </a:rPr>
              <a:t>critical </a:t>
            </a:r>
            <a:r>
              <a:rPr sz="1200" dirty="0">
                <a:solidFill>
                  <a:srgbClr val="231F20"/>
                </a:solidFill>
                <a:latin typeface="Montserrat"/>
                <a:cs typeface="Montserrat"/>
              </a:rPr>
              <a:t>opinions,</a:t>
            </a:r>
            <a:r>
              <a:rPr sz="1200" spc="-25" dirty="0">
                <a:solidFill>
                  <a:srgbClr val="231F20"/>
                </a:solidFill>
                <a:latin typeface="Montserrat"/>
                <a:cs typeface="Montserrat"/>
              </a:rPr>
              <a:t> </a:t>
            </a:r>
            <a:r>
              <a:rPr sz="1200" dirty="0">
                <a:solidFill>
                  <a:srgbClr val="231F20"/>
                </a:solidFill>
                <a:latin typeface="Montserrat"/>
                <a:cs typeface="Montserrat"/>
              </a:rPr>
              <a:t>is</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20" dirty="0">
                <a:solidFill>
                  <a:srgbClr val="231F20"/>
                </a:solidFill>
                <a:latin typeface="Montserrat"/>
                <a:cs typeface="Montserrat"/>
              </a:rPr>
              <a:t> </a:t>
            </a:r>
            <a:r>
              <a:rPr sz="1200" dirty="0">
                <a:solidFill>
                  <a:srgbClr val="231F20"/>
                </a:solidFill>
                <a:latin typeface="Montserrat"/>
                <a:cs typeface="Montserrat"/>
              </a:rPr>
              <a:t>key</a:t>
            </a:r>
            <a:r>
              <a:rPr sz="1200" spc="-20" dirty="0">
                <a:solidFill>
                  <a:srgbClr val="231F20"/>
                </a:solidFill>
                <a:latin typeface="Montserrat"/>
                <a:cs typeface="Montserrat"/>
              </a:rPr>
              <a:t> </a:t>
            </a:r>
            <a:r>
              <a:rPr sz="1200" dirty="0">
                <a:solidFill>
                  <a:srgbClr val="231F20"/>
                </a:solidFill>
                <a:latin typeface="Montserrat"/>
                <a:cs typeface="Montserrat"/>
              </a:rPr>
              <a:t>aspect</a:t>
            </a:r>
            <a:r>
              <a:rPr sz="1200" spc="-20" dirty="0">
                <a:solidFill>
                  <a:srgbClr val="231F20"/>
                </a:solidFill>
                <a:latin typeface="Montserrat"/>
                <a:cs typeface="Montserrat"/>
              </a:rPr>
              <a:t> </a:t>
            </a:r>
            <a:r>
              <a:rPr sz="1200" dirty="0">
                <a:solidFill>
                  <a:srgbClr val="231F20"/>
                </a:solidFill>
                <a:latin typeface="Montserrat"/>
                <a:cs typeface="Montserrat"/>
              </a:rPr>
              <a:t>of</a:t>
            </a:r>
            <a:r>
              <a:rPr sz="1200" spc="-20" dirty="0">
                <a:solidFill>
                  <a:srgbClr val="231F20"/>
                </a:solidFill>
                <a:latin typeface="Montserrat"/>
                <a:cs typeface="Montserrat"/>
              </a:rPr>
              <a:t> </a:t>
            </a:r>
            <a:r>
              <a:rPr sz="1200" dirty="0">
                <a:solidFill>
                  <a:srgbClr val="231F20"/>
                </a:solidFill>
                <a:latin typeface="Montserrat"/>
                <a:cs typeface="Montserrat"/>
              </a:rPr>
              <a:t>the</a:t>
            </a:r>
            <a:r>
              <a:rPr sz="1200" spc="-20" dirty="0">
                <a:solidFill>
                  <a:srgbClr val="231F20"/>
                </a:solidFill>
                <a:latin typeface="Montserrat"/>
                <a:cs typeface="Montserrat"/>
              </a:rPr>
              <a:t> </a:t>
            </a:r>
            <a:r>
              <a:rPr sz="1200" spc="-10" dirty="0">
                <a:solidFill>
                  <a:srgbClr val="231F20"/>
                </a:solidFill>
                <a:latin typeface="Montserrat"/>
                <a:cs typeface="Montserrat"/>
              </a:rPr>
              <a:t>course.</a:t>
            </a:r>
            <a:endParaRPr sz="1200" dirty="0">
              <a:latin typeface="Montserrat"/>
              <a:cs typeface="Montserrat"/>
            </a:endParaRPr>
          </a:p>
          <a:p>
            <a:pPr>
              <a:lnSpc>
                <a:spcPct val="100000"/>
              </a:lnSpc>
              <a:spcBef>
                <a:spcPts val="290"/>
              </a:spcBef>
            </a:pPr>
            <a:endParaRPr sz="1200" dirty="0">
              <a:latin typeface="Montserrat"/>
              <a:cs typeface="Montserrat"/>
            </a:endParaRPr>
          </a:p>
          <a:p>
            <a:pPr marL="12700" marR="5080" algn="just">
              <a:lnSpc>
                <a:spcPct val="121500"/>
              </a:lnSpc>
            </a:pPr>
            <a:r>
              <a:rPr sz="1200" dirty="0">
                <a:solidFill>
                  <a:srgbClr val="231F20"/>
                </a:solidFill>
                <a:latin typeface="Montserrat"/>
                <a:cs typeface="Montserrat"/>
              </a:rPr>
              <a:t>Students</a:t>
            </a:r>
            <a:r>
              <a:rPr sz="1200" spc="-35"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be</a:t>
            </a:r>
            <a:r>
              <a:rPr sz="1200" spc="-30" dirty="0">
                <a:solidFill>
                  <a:srgbClr val="231F20"/>
                </a:solidFill>
                <a:latin typeface="Montserrat"/>
                <a:cs typeface="Montserrat"/>
              </a:rPr>
              <a:t> </a:t>
            </a:r>
            <a:r>
              <a:rPr sz="1200" dirty="0">
                <a:solidFill>
                  <a:srgbClr val="231F20"/>
                </a:solidFill>
                <a:latin typeface="Montserrat"/>
                <a:cs typeface="Montserrat"/>
              </a:rPr>
              <a:t>expected</a:t>
            </a:r>
            <a:r>
              <a:rPr sz="1200" spc="-30"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cover</a:t>
            </a:r>
            <a:r>
              <a:rPr sz="1200" spc="-35" dirty="0">
                <a:solidFill>
                  <a:srgbClr val="231F20"/>
                </a:solidFill>
                <a:latin typeface="Montserrat"/>
                <a:cs typeface="Montserrat"/>
              </a:rPr>
              <a:t> </a:t>
            </a:r>
            <a:r>
              <a:rPr sz="1200" dirty="0">
                <a:solidFill>
                  <a:srgbClr val="231F20"/>
                </a:solidFill>
                <a:latin typeface="Montserrat"/>
                <a:cs typeface="Montserrat"/>
              </a:rPr>
              <a:t>a</a:t>
            </a:r>
            <a:r>
              <a:rPr sz="1200" spc="-30" dirty="0">
                <a:solidFill>
                  <a:srgbClr val="231F20"/>
                </a:solidFill>
                <a:latin typeface="Montserrat"/>
                <a:cs typeface="Montserrat"/>
              </a:rPr>
              <a:t> </a:t>
            </a:r>
            <a:r>
              <a:rPr sz="1200" dirty="0">
                <a:solidFill>
                  <a:srgbClr val="231F20"/>
                </a:solidFill>
                <a:latin typeface="Montserrat"/>
                <a:cs typeface="Montserrat"/>
              </a:rPr>
              <a:t>range</a:t>
            </a:r>
            <a:r>
              <a:rPr sz="1200" spc="-30"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35" dirty="0">
                <a:solidFill>
                  <a:srgbClr val="231F20"/>
                </a:solidFill>
                <a:latin typeface="Montserrat"/>
                <a:cs typeface="Montserrat"/>
              </a:rPr>
              <a:t> </a:t>
            </a:r>
            <a:r>
              <a:rPr sz="1200" dirty="0">
                <a:solidFill>
                  <a:srgbClr val="231F20"/>
                </a:solidFill>
                <a:latin typeface="Montserrat"/>
                <a:cs typeface="Montserrat"/>
              </a:rPr>
              <a:t>English</a:t>
            </a:r>
            <a:r>
              <a:rPr sz="1200" spc="-30" dirty="0">
                <a:solidFill>
                  <a:srgbClr val="231F20"/>
                </a:solidFill>
                <a:latin typeface="Montserrat"/>
                <a:cs typeface="Montserrat"/>
              </a:rPr>
              <a:t> </a:t>
            </a:r>
            <a:r>
              <a:rPr sz="1200" dirty="0">
                <a:solidFill>
                  <a:srgbClr val="231F20"/>
                </a:solidFill>
                <a:latin typeface="Montserrat"/>
                <a:cs typeface="Montserrat"/>
              </a:rPr>
              <a:t>canon</a:t>
            </a:r>
            <a:r>
              <a:rPr sz="1200" spc="-30" dirty="0">
                <a:solidFill>
                  <a:srgbClr val="231F20"/>
                </a:solidFill>
                <a:latin typeface="Montserrat"/>
                <a:cs typeface="Montserrat"/>
              </a:rPr>
              <a:t> </a:t>
            </a:r>
            <a:r>
              <a:rPr sz="1200" dirty="0">
                <a:solidFill>
                  <a:srgbClr val="231F20"/>
                </a:solidFill>
                <a:latin typeface="Montserrat"/>
                <a:cs typeface="Montserrat"/>
              </a:rPr>
              <a:t>including</a:t>
            </a:r>
            <a:r>
              <a:rPr sz="1200" spc="-30" dirty="0">
                <a:solidFill>
                  <a:srgbClr val="231F20"/>
                </a:solidFill>
                <a:latin typeface="Montserrat"/>
                <a:cs typeface="Montserrat"/>
              </a:rPr>
              <a:t> </a:t>
            </a:r>
            <a:r>
              <a:rPr sz="1200" spc="-10" dirty="0">
                <a:solidFill>
                  <a:srgbClr val="231F20"/>
                </a:solidFill>
                <a:latin typeface="Montserrat"/>
                <a:cs typeface="Montserrat"/>
              </a:rPr>
              <a:t>Shakespeare, </a:t>
            </a:r>
            <a:r>
              <a:rPr sz="1200" dirty="0">
                <a:solidFill>
                  <a:srgbClr val="231F20"/>
                </a:solidFill>
                <a:latin typeface="Montserrat"/>
                <a:cs typeface="Montserrat"/>
              </a:rPr>
              <a:t>poetry</a:t>
            </a:r>
            <a:r>
              <a:rPr sz="1200" spc="-10" dirty="0">
                <a:solidFill>
                  <a:srgbClr val="231F20"/>
                </a:solidFill>
                <a:latin typeface="Montserrat"/>
                <a:cs typeface="Montserrat"/>
              </a:rPr>
              <a:t> </a:t>
            </a:r>
            <a:r>
              <a:rPr sz="1200" dirty="0">
                <a:solidFill>
                  <a:srgbClr val="231F20"/>
                </a:solidFill>
                <a:latin typeface="Montserrat"/>
                <a:cs typeface="Montserrat"/>
              </a:rPr>
              <a:t>by</a:t>
            </a:r>
            <a:r>
              <a:rPr sz="1200" spc="-10" dirty="0">
                <a:solidFill>
                  <a:srgbClr val="231F20"/>
                </a:solidFill>
                <a:latin typeface="Montserrat"/>
                <a:cs typeface="Montserrat"/>
              </a:rPr>
              <a:t> </a:t>
            </a:r>
            <a:r>
              <a:rPr sz="1200" dirty="0">
                <a:solidFill>
                  <a:srgbClr val="231F20"/>
                </a:solidFill>
                <a:latin typeface="Montserrat"/>
                <a:cs typeface="Montserrat"/>
              </a:rPr>
              <a:t>a</a:t>
            </a:r>
            <a:r>
              <a:rPr sz="1200" spc="-10" dirty="0">
                <a:solidFill>
                  <a:srgbClr val="231F20"/>
                </a:solidFill>
                <a:latin typeface="Montserrat"/>
                <a:cs typeface="Montserrat"/>
              </a:rPr>
              <a:t> </a:t>
            </a:r>
            <a:r>
              <a:rPr sz="1200" dirty="0">
                <a:solidFill>
                  <a:srgbClr val="231F20"/>
                </a:solidFill>
                <a:latin typeface="Montserrat"/>
                <a:cs typeface="Montserrat"/>
              </a:rPr>
              <a:t>range</a:t>
            </a:r>
            <a:r>
              <a:rPr sz="1200" spc="-10" dirty="0">
                <a:solidFill>
                  <a:srgbClr val="231F20"/>
                </a:solidFill>
                <a:latin typeface="Montserrat"/>
                <a:cs typeface="Montserrat"/>
              </a:rPr>
              <a:t> </a:t>
            </a:r>
            <a:r>
              <a:rPr sz="1200" dirty="0">
                <a:solidFill>
                  <a:srgbClr val="231F20"/>
                </a:solidFill>
                <a:latin typeface="Montserrat"/>
                <a:cs typeface="Montserrat"/>
              </a:rPr>
              <a:t>of</a:t>
            </a:r>
            <a:r>
              <a:rPr sz="1200" spc="-10" dirty="0">
                <a:solidFill>
                  <a:srgbClr val="231F20"/>
                </a:solidFill>
                <a:latin typeface="Montserrat"/>
                <a:cs typeface="Montserrat"/>
              </a:rPr>
              <a:t> </a:t>
            </a:r>
            <a:r>
              <a:rPr sz="1200" dirty="0">
                <a:solidFill>
                  <a:srgbClr val="231F20"/>
                </a:solidFill>
                <a:latin typeface="Montserrat"/>
                <a:cs typeface="Montserrat"/>
              </a:rPr>
              <a:t>writers</a:t>
            </a:r>
            <a:r>
              <a:rPr sz="1200" spc="-5" dirty="0">
                <a:solidFill>
                  <a:srgbClr val="231F20"/>
                </a:solidFill>
                <a:latin typeface="Montserrat"/>
                <a:cs typeface="Montserrat"/>
              </a:rPr>
              <a:t> </a:t>
            </a:r>
            <a:r>
              <a:rPr sz="1200" dirty="0">
                <a:solidFill>
                  <a:srgbClr val="231F20"/>
                </a:solidFill>
                <a:latin typeface="Montserrat"/>
                <a:cs typeface="Montserrat"/>
              </a:rPr>
              <a:t>and</a:t>
            </a:r>
            <a:r>
              <a:rPr sz="1200" spc="-10" dirty="0">
                <a:solidFill>
                  <a:srgbClr val="231F20"/>
                </a:solidFill>
                <a:latin typeface="Montserrat"/>
                <a:cs typeface="Montserrat"/>
              </a:rPr>
              <a:t> literature </a:t>
            </a:r>
            <a:r>
              <a:rPr sz="1200" dirty="0">
                <a:solidFill>
                  <a:srgbClr val="231F20"/>
                </a:solidFill>
                <a:latin typeface="Montserrat"/>
                <a:cs typeface="Montserrat"/>
              </a:rPr>
              <a:t>from</a:t>
            </a:r>
            <a:r>
              <a:rPr sz="1200" spc="-10" dirty="0">
                <a:solidFill>
                  <a:srgbClr val="231F20"/>
                </a:solidFill>
                <a:latin typeface="Montserrat"/>
                <a:cs typeface="Montserrat"/>
              </a:rPr>
              <a:t> </a:t>
            </a:r>
            <a:r>
              <a:rPr sz="1200" dirty="0">
                <a:solidFill>
                  <a:srgbClr val="231F20"/>
                </a:solidFill>
                <a:latin typeface="Montserrat"/>
                <a:cs typeface="Montserrat"/>
              </a:rPr>
              <a:t>both</a:t>
            </a:r>
            <a:r>
              <a:rPr sz="1200" spc="-10" dirty="0">
                <a:solidFill>
                  <a:srgbClr val="231F20"/>
                </a:solidFill>
                <a:latin typeface="Montserrat"/>
                <a:cs typeface="Montserrat"/>
              </a:rPr>
              <a:t> </a:t>
            </a:r>
            <a:r>
              <a:rPr sz="1200" dirty="0">
                <a:solidFill>
                  <a:srgbClr val="231F20"/>
                </a:solidFill>
                <a:latin typeface="Montserrat"/>
                <a:cs typeface="Montserrat"/>
              </a:rPr>
              <a:t>the</a:t>
            </a:r>
            <a:r>
              <a:rPr sz="1200" spc="-5" dirty="0">
                <a:solidFill>
                  <a:srgbClr val="231F20"/>
                </a:solidFill>
                <a:latin typeface="Montserrat"/>
                <a:cs typeface="Montserrat"/>
              </a:rPr>
              <a:t> </a:t>
            </a:r>
            <a:r>
              <a:rPr sz="1200" dirty="0">
                <a:solidFill>
                  <a:srgbClr val="231F20"/>
                </a:solidFill>
                <a:latin typeface="Montserrat"/>
                <a:cs typeface="Montserrat"/>
              </a:rPr>
              <a:t>19th</a:t>
            </a:r>
            <a:r>
              <a:rPr sz="1200" spc="-10" dirty="0">
                <a:solidFill>
                  <a:srgbClr val="231F20"/>
                </a:solidFill>
                <a:latin typeface="Montserrat"/>
                <a:cs typeface="Montserrat"/>
              </a:rPr>
              <a:t> </a:t>
            </a:r>
            <a:r>
              <a:rPr sz="1200" dirty="0">
                <a:solidFill>
                  <a:srgbClr val="231F20"/>
                </a:solidFill>
                <a:latin typeface="Montserrat"/>
                <a:cs typeface="Montserrat"/>
              </a:rPr>
              <a:t>century</a:t>
            </a:r>
            <a:r>
              <a:rPr sz="1200" spc="-10" dirty="0">
                <a:solidFill>
                  <a:srgbClr val="231F20"/>
                </a:solidFill>
                <a:latin typeface="Montserrat"/>
                <a:cs typeface="Montserrat"/>
              </a:rPr>
              <a:t> </a:t>
            </a:r>
            <a:r>
              <a:rPr sz="1200" dirty="0">
                <a:solidFill>
                  <a:srgbClr val="231F20"/>
                </a:solidFill>
                <a:latin typeface="Montserrat"/>
                <a:cs typeface="Montserrat"/>
              </a:rPr>
              <a:t>and</a:t>
            </a:r>
            <a:r>
              <a:rPr sz="1200" spc="-10" dirty="0">
                <a:solidFill>
                  <a:srgbClr val="231F20"/>
                </a:solidFill>
                <a:latin typeface="Montserrat"/>
                <a:cs typeface="Montserrat"/>
              </a:rPr>
              <a:t> </a:t>
            </a:r>
            <a:r>
              <a:rPr sz="1200" dirty="0">
                <a:solidFill>
                  <a:srgbClr val="231F20"/>
                </a:solidFill>
                <a:latin typeface="Montserrat"/>
                <a:cs typeface="Montserrat"/>
              </a:rPr>
              <a:t>modern</a:t>
            </a:r>
            <a:r>
              <a:rPr sz="1200" spc="-10" dirty="0">
                <a:solidFill>
                  <a:srgbClr val="231F20"/>
                </a:solidFill>
                <a:latin typeface="Montserrat"/>
                <a:cs typeface="Montserrat"/>
              </a:rPr>
              <a:t> ages. </a:t>
            </a:r>
            <a:r>
              <a:rPr sz="1200" dirty="0">
                <a:solidFill>
                  <a:srgbClr val="231F20"/>
                </a:solidFill>
                <a:latin typeface="Montserrat"/>
                <a:cs typeface="Montserrat"/>
              </a:rPr>
              <a:t>At</a:t>
            </a:r>
            <a:r>
              <a:rPr sz="1200" spc="-45" dirty="0">
                <a:solidFill>
                  <a:srgbClr val="231F20"/>
                </a:solidFill>
                <a:latin typeface="Montserrat"/>
                <a:cs typeface="Montserrat"/>
              </a:rPr>
              <a:t> </a:t>
            </a:r>
            <a:r>
              <a:rPr sz="1200" dirty="0">
                <a:solidFill>
                  <a:srgbClr val="231F20"/>
                </a:solidFill>
                <a:latin typeface="Montserrat"/>
                <a:cs typeface="Montserrat"/>
              </a:rPr>
              <a:t>Sandwell</a:t>
            </a:r>
            <a:r>
              <a:rPr sz="1200" spc="-40" dirty="0">
                <a:solidFill>
                  <a:srgbClr val="231F20"/>
                </a:solidFill>
                <a:latin typeface="Montserrat"/>
                <a:cs typeface="Montserrat"/>
              </a:rPr>
              <a:t> </a:t>
            </a:r>
            <a:r>
              <a:rPr sz="1200" spc="-10" dirty="0">
                <a:solidFill>
                  <a:srgbClr val="231F20"/>
                </a:solidFill>
                <a:latin typeface="Montserrat"/>
                <a:cs typeface="Montserrat"/>
              </a:rPr>
              <a:t>Academy,</a:t>
            </a:r>
            <a:r>
              <a:rPr sz="1200" spc="-40" dirty="0">
                <a:solidFill>
                  <a:srgbClr val="231F20"/>
                </a:solidFill>
                <a:latin typeface="Montserrat"/>
                <a:cs typeface="Montserrat"/>
              </a:rPr>
              <a:t> </a:t>
            </a:r>
            <a:r>
              <a:rPr sz="1200" dirty="0">
                <a:solidFill>
                  <a:srgbClr val="231F20"/>
                </a:solidFill>
                <a:latin typeface="Montserrat"/>
                <a:cs typeface="Montserrat"/>
              </a:rPr>
              <a:t>we</a:t>
            </a:r>
            <a:r>
              <a:rPr sz="1200" spc="-45" dirty="0">
                <a:solidFill>
                  <a:srgbClr val="231F20"/>
                </a:solidFill>
                <a:latin typeface="Montserrat"/>
                <a:cs typeface="Montserrat"/>
              </a:rPr>
              <a:t> </a:t>
            </a:r>
            <a:r>
              <a:rPr sz="1200" dirty="0">
                <a:solidFill>
                  <a:srgbClr val="231F20"/>
                </a:solidFill>
                <a:latin typeface="Montserrat"/>
                <a:cs typeface="Montserrat"/>
              </a:rPr>
              <a:t>presently</a:t>
            </a:r>
            <a:r>
              <a:rPr sz="1200" spc="-40" dirty="0">
                <a:solidFill>
                  <a:srgbClr val="231F20"/>
                </a:solidFill>
                <a:latin typeface="Montserrat"/>
                <a:cs typeface="Montserrat"/>
              </a:rPr>
              <a:t> </a:t>
            </a:r>
            <a:r>
              <a:rPr sz="1200" spc="-10" dirty="0">
                <a:solidFill>
                  <a:srgbClr val="231F20"/>
                </a:solidFill>
                <a:latin typeface="Montserrat"/>
                <a:cs typeface="Montserrat"/>
              </a:rPr>
              <a:t>study:</a:t>
            </a:r>
            <a:endParaRPr sz="1200" dirty="0">
              <a:latin typeface="Montserrat"/>
              <a:cs typeface="Montserrat"/>
            </a:endParaRPr>
          </a:p>
          <a:p>
            <a:pPr marL="184150" indent="-171450">
              <a:lnSpc>
                <a:spcPct val="100000"/>
              </a:lnSpc>
              <a:spcBef>
                <a:spcPts val="310"/>
              </a:spcBef>
              <a:buFont typeface="Arial" panose="020B0604020202020204" pitchFamily="34" charset="0"/>
              <a:buChar char="•"/>
            </a:pPr>
            <a:r>
              <a:rPr lang="en-GB" sz="1200" spc="-10" dirty="0">
                <a:solidFill>
                  <a:srgbClr val="231F20"/>
                </a:solidFill>
                <a:latin typeface="Montserrat"/>
                <a:cs typeface="Montserrat"/>
              </a:rPr>
              <a:t>Shakespeare: Macbeth</a:t>
            </a:r>
          </a:p>
          <a:p>
            <a:pPr marL="184150" indent="-171450">
              <a:lnSpc>
                <a:spcPct val="100000"/>
              </a:lnSpc>
              <a:spcBef>
                <a:spcPts val="310"/>
              </a:spcBef>
              <a:buFont typeface="Arial" panose="020B0604020202020204" pitchFamily="34" charset="0"/>
              <a:buChar char="•"/>
            </a:pPr>
            <a:r>
              <a:rPr lang="en-GB" sz="1200" spc="-10" dirty="0">
                <a:solidFill>
                  <a:srgbClr val="231F20"/>
                </a:solidFill>
                <a:latin typeface="Montserrat"/>
                <a:cs typeface="Montserrat"/>
              </a:rPr>
              <a:t>19</a:t>
            </a:r>
            <a:r>
              <a:rPr lang="en-GB" sz="1200" spc="-10" baseline="30000" dirty="0">
                <a:solidFill>
                  <a:srgbClr val="231F20"/>
                </a:solidFill>
                <a:latin typeface="Montserrat"/>
                <a:cs typeface="Montserrat"/>
              </a:rPr>
              <a:t>th</a:t>
            </a:r>
            <a:r>
              <a:rPr lang="en-GB" sz="1200" spc="-10" dirty="0">
                <a:solidFill>
                  <a:srgbClr val="231F20"/>
                </a:solidFill>
                <a:latin typeface="Montserrat"/>
                <a:cs typeface="Montserrat"/>
              </a:rPr>
              <a:t> Century Novel: A Christmas Carol or Strange case of Dr Jekyll and Mr Hyde (Teacher Discretion)</a:t>
            </a:r>
          </a:p>
          <a:p>
            <a:pPr marL="184150" indent="-171450">
              <a:lnSpc>
                <a:spcPct val="100000"/>
              </a:lnSpc>
              <a:spcBef>
                <a:spcPts val="310"/>
              </a:spcBef>
              <a:buFont typeface="Arial" panose="020B0604020202020204" pitchFamily="34" charset="0"/>
              <a:buChar char="•"/>
            </a:pPr>
            <a:r>
              <a:rPr lang="en-GB" sz="1200" spc="-10" dirty="0">
                <a:solidFill>
                  <a:srgbClr val="231F20"/>
                </a:solidFill>
                <a:latin typeface="Montserrat"/>
                <a:cs typeface="Montserrat"/>
              </a:rPr>
              <a:t>Modern Text: An Inspector Calls or Animal Farm ( Teacher Discretion)</a:t>
            </a:r>
          </a:p>
          <a:p>
            <a:pPr marL="184150" indent="-171450">
              <a:lnSpc>
                <a:spcPct val="100000"/>
              </a:lnSpc>
              <a:spcBef>
                <a:spcPts val="310"/>
              </a:spcBef>
              <a:buFont typeface="Arial" panose="020B0604020202020204" pitchFamily="34" charset="0"/>
              <a:buChar char="•"/>
            </a:pPr>
            <a:r>
              <a:rPr lang="en-GB" sz="1200" spc="-10" dirty="0">
                <a:solidFill>
                  <a:srgbClr val="231F20"/>
                </a:solidFill>
                <a:latin typeface="Montserrat"/>
                <a:cs typeface="Montserrat"/>
              </a:rPr>
              <a:t>Poetry: Conflict Poetry Anthology and Unseen Poetry</a:t>
            </a:r>
            <a:endParaRPr sz="1200" dirty="0">
              <a:latin typeface="Montserrat"/>
              <a:cs typeface="Montserrat"/>
            </a:endParaRPr>
          </a:p>
          <a:p>
            <a:pPr>
              <a:lnSpc>
                <a:spcPct val="100000"/>
              </a:lnSpc>
              <a:spcBef>
                <a:spcPts val="285"/>
              </a:spcBef>
            </a:pPr>
            <a:endParaRPr sz="1200" dirty="0">
              <a:latin typeface="Montserrat"/>
              <a:cs typeface="Montserrat"/>
            </a:endParaRPr>
          </a:p>
          <a:p>
            <a:pPr marL="12700" marR="147320">
              <a:lnSpc>
                <a:spcPct val="121500"/>
              </a:lnSpc>
            </a:pPr>
            <a:r>
              <a:rPr sz="1200" dirty="0">
                <a:solidFill>
                  <a:srgbClr val="231F20"/>
                </a:solidFill>
                <a:latin typeface="Montserrat"/>
                <a:cs typeface="Montserrat"/>
              </a:rPr>
              <a:t>These</a:t>
            </a:r>
            <a:r>
              <a:rPr sz="1200" spc="-35" dirty="0">
                <a:solidFill>
                  <a:srgbClr val="231F20"/>
                </a:solidFill>
                <a:latin typeface="Montserrat"/>
                <a:cs typeface="Montserrat"/>
              </a:rPr>
              <a:t> </a:t>
            </a:r>
            <a:r>
              <a:rPr sz="1200" dirty="0">
                <a:solidFill>
                  <a:srgbClr val="231F20"/>
                </a:solidFill>
                <a:latin typeface="Montserrat"/>
                <a:cs typeface="Montserrat"/>
              </a:rPr>
              <a:t>texts</a:t>
            </a:r>
            <a:r>
              <a:rPr sz="1200" spc="-35" dirty="0">
                <a:solidFill>
                  <a:srgbClr val="231F20"/>
                </a:solidFill>
                <a:latin typeface="Montserrat"/>
                <a:cs typeface="Montserrat"/>
              </a:rPr>
              <a:t> </a:t>
            </a:r>
            <a:r>
              <a:rPr sz="1200" dirty="0">
                <a:solidFill>
                  <a:srgbClr val="231F20"/>
                </a:solidFill>
                <a:latin typeface="Montserrat"/>
                <a:cs typeface="Montserrat"/>
              </a:rPr>
              <a:t>have</a:t>
            </a:r>
            <a:r>
              <a:rPr sz="1200" spc="-35" dirty="0">
                <a:solidFill>
                  <a:srgbClr val="231F20"/>
                </a:solidFill>
                <a:latin typeface="Montserrat"/>
                <a:cs typeface="Montserrat"/>
              </a:rPr>
              <a:t> </a:t>
            </a:r>
            <a:r>
              <a:rPr sz="1200" dirty="0">
                <a:solidFill>
                  <a:srgbClr val="231F20"/>
                </a:solidFill>
                <a:latin typeface="Montserrat"/>
                <a:cs typeface="Montserrat"/>
              </a:rPr>
              <a:t>been</a:t>
            </a:r>
            <a:r>
              <a:rPr sz="1200" spc="-35" dirty="0">
                <a:solidFill>
                  <a:srgbClr val="231F20"/>
                </a:solidFill>
                <a:latin typeface="Montserrat"/>
                <a:cs typeface="Montserrat"/>
              </a:rPr>
              <a:t> </a:t>
            </a:r>
            <a:r>
              <a:rPr sz="1200" dirty="0">
                <a:solidFill>
                  <a:srgbClr val="231F20"/>
                </a:solidFill>
                <a:latin typeface="Montserrat"/>
                <a:cs typeface="Montserrat"/>
              </a:rPr>
              <a:t>chosen</a:t>
            </a:r>
            <a:r>
              <a:rPr sz="1200" spc="-30" dirty="0">
                <a:solidFill>
                  <a:srgbClr val="231F20"/>
                </a:solidFill>
                <a:latin typeface="Montserrat"/>
                <a:cs typeface="Montserrat"/>
              </a:rPr>
              <a:t> </a:t>
            </a:r>
            <a:r>
              <a:rPr sz="1200" dirty="0">
                <a:solidFill>
                  <a:srgbClr val="231F20"/>
                </a:solidFill>
                <a:latin typeface="Montserrat"/>
                <a:cs typeface="Montserrat"/>
              </a:rPr>
              <a:t>as</a:t>
            </a:r>
            <a:r>
              <a:rPr sz="1200" spc="-35" dirty="0">
                <a:solidFill>
                  <a:srgbClr val="231F20"/>
                </a:solidFill>
                <a:latin typeface="Montserrat"/>
                <a:cs typeface="Montserrat"/>
              </a:rPr>
              <a:t> </a:t>
            </a:r>
            <a:r>
              <a:rPr sz="1200" dirty="0">
                <a:solidFill>
                  <a:srgbClr val="231F20"/>
                </a:solidFill>
                <a:latin typeface="Montserrat"/>
                <a:cs typeface="Montserrat"/>
              </a:rPr>
              <a:t>they</a:t>
            </a:r>
            <a:r>
              <a:rPr sz="1200" spc="-35" dirty="0">
                <a:solidFill>
                  <a:srgbClr val="231F20"/>
                </a:solidFill>
                <a:latin typeface="Montserrat"/>
                <a:cs typeface="Montserrat"/>
              </a:rPr>
              <a:t> </a:t>
            </a:r>
            <a:r>
              <a:rPr sz="1200" dirty="0">
                <a:solidFill>
                  <a:srgbClr val="231F20"/>
                </a:solidFill>
                <a:latin typeface="Montserrat"/>
                <a:cs typeface="Montserrat"/>
              </a:rPr>
              <a:t>expand</a:t>
            </a:r>
            <a:r>
              <a:rPr sz="1200" spc="-35" dirty="0">
                <a:solidFill>
                  <a:srgbClr val="231F20"/>
                </a:solidFill>
                <a:latin typeface="Montserrat"/>
                <a:cs typeface="Montserrat"/>
              </a:rPr>
              <a:t> </a:t>
            </a:r>
            <a:r>
              <a:rPr sz="1200" dirty="0">
                <a:solidFill>
                  <a:srgbClr val="231F20"/>
                </a:solidFill>
                <a:latin typeface="Montserrat"/>
                <a:cs typeface="Montserrat"/>
              </a:rPr>
              <a:t>upon</a:t>
            </a:r>
            <a:r>
              <a:rPr sz="1200" spc="-35"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exploration</a:t>
            </a:r>
            <a:r>
              <a:rPr sz="1200" spc="-35" dirty="0">
                <a:solidFill>
                  <a:srgbClr val="231F20"/>
                </a:solidFill>
                <a:latin typeface="Montserrat"/>
                <a:cs typeface="Montserrat"/>
              </a:rPr>
              <a:t> </a:t>
            </a:r>
            <a:r>
              <a:rPr sz="1200" dirty="0">
                <a:solidFill>
                  <a:srgbClr val="231F20"/>
                </a:solidFill>
                <a:latin typeface="Montserrat"/>
                <a:cs typeface="Montserrat"/>
              </a:rPr>
              <a:t>of</a:t>
            </a:r>
            <a:r>
              <a:rPr sz="1200" spc="-35" dirty="0">
                <a:solidFill>
                  <a:srgbClr val="231F20"/>
                </a:solidFill>
                <a:latin typeface="Montserrat"/>
                <a:cs typeface="Montserrat"/>
              </a:rPr>
              <a:t> </a:t>
            </a:r>
            <a:r>
              <a:rPr sz="1200" dirty="0">
                <a:solidFill>
                  <a:srgbClr val="231F20"/>
                </a:solidFill>
                <a:latin typeface="Montserrat"/>
                <a:cs typeface="Montserrat"/>
              </a:rPr>
              <a:t>the</a:t>
            </a:r>
            <a:r>
              <a:rPr sz="1200" spc="-35" dirty="0">
                <a:solidFill>
                  <a:srgbClr val="231F20"/>
                </a:solidFill>
                <a:latin typeface="Montserrat"/>
                <a:cs typeface="Montserrat"/>
              </a:rPr>
              <a:t> </a:t>
            </a:r>
            <a:r>
              <a:rPr sz="1200" spc="-10" dirty="0">
                <a:solidFill>
                  <a:srgbClr val="231F20"/>
                </a:solidFill>
                <a:latin typeface="Montserrat"/>
                <a:cs typeface="Montserrat"/>
              </a:rPr>
              <a:t>ideas </a:t>
            </a:r>
            <a:r>
              <a:rPr sz="1200" dirty="0">
                <a:solidFill>
                  <a:srgbClr val="231F20"/>
                </a:solidFill>
                <a:latin typeface="Montserrat"/>
                <a:cs typeface="Montserrat"/>
              </a:rPr>
              <a:t>of</a:t>
            </a:r>
            <a:r>
              <a:rPr sz="1200" spc="-25" dirty="0">
                <a:solidFill>
                  <a:srgbClr val="231F20"/>
                </a:solidFill>
                <a:latin typeface="Montserrat"/>
                <a:cs typeface="Montserrat"/>
              </a:rPr>
              <a:t> </a:t>
            </a:r>
            <a:r>
              <a:rPr sz="1200" spc="-10" dirty="0">
                <a:solidFill>
                  <a:srgbClr val="231F20"/>
                </a:solidFill>
                <a:latin typeface="Montserrat"/>
                <a:cs typeface="Montserrat"/>
              </a:rPr>
              <a:t>identity,</a:t>
            </a:r>
            <a:r>
              <a:rPr sz="1200" spc="-20" dirty="0">
                <a:solidFill>
                  <a:srgbClr val="231F20"/>
                </a:solidFill>
                <a:latin typeface="Montserrat"/>
                <a:cs typeface="Montserrat"/>
              </a:rPr>
              <a:t> </a:t>
            </a:r>
            <a:r>
              <a:rPr sz="1200" spc="-10" dirty="0">
                <a:solidFill>
                  <a:srgbClr val="231F20"/>
                </a:solidFill>
                <a:latin typeface="Montserrat"/>
                <a:cs typeface="Montserrat"/>
              </a:rPr>
              <a:t>morality,</a:t>
            </a:r>
            <a:r>
              <a:rPr sz="1200" spc="-20" dirty="0">
                <a:solidFill>
                  <a:srgbClr val="231F20"/>
                </a:solidFill>
                <a:latin typeface="Montserrat"/>
                <a:cs typeface="Montserrat"/>
              </a:rPr>
              <a:t> </a:t>
            </a:r>
            <a:r>
              <a:rPr sz="1200" dirty="0">
                <a:solidFill>
                  <a:srgbClr val="231F20"/>
                </a:solidFill>
                <a:latin typeface="Montserrat"/>
                <a:cs typeface="Montserrat"/>
              </a:rPr>
              <a:t>guilt,</a:t>
            </a:r>
            <a:r>
              <a:rPr sz="1200" spc="-20" dirty="0">
                <a:solidFill>
                  <a:srgbClr val="231F20"/>
                </a:solidFill>
                <a:latin typeface="Montserrat"/>
                <a:cs typeface="Montserrat"/>
              </a:rPr>
              <a:t> </a:t>
            </a:r>
            <a:r>
              <a:rPr sz="1200" spc="-10" dirty="0">
                <a:solidFill>
                  <a:srgbClr val="231F20"/>
                </a:solidFill>
                <a:latin typeface="Montserrat"/>
                <a:cs typeface="Montserrat"/>
              </a:rPr>
              <a:t>family,</a:t>
            </a:r>
            <a:r>
              <a:rPr sz="1200" spc="-25" dirty="0">
                <a:solidFill>
                  <a:srgbClr val="231F20"/>
                </a:solidFill>
                <a:latin typeface="Montserrat"/>
                <a:cs typeface="Montserrat"/>
              </a:rPr>
              <a:t> </a:t>
            </a:r>
            <a:r>
              <a:rPr sz="1200" dirty="0">
                <a:solidFill>
                  <a:srgbClr val="231F20"/>
                </a:solidFill>
                <a:latin typeface="Montserrat"/>
                <a:cs typeface="Montserrat"/>
              </a:rPr>
              <a:t>honour</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dirty="0">
                <a:solidFill>
                  <a:srgbClr val="231F20"/>
                </a:solidFill>
                <a:latin typeface="Montserrat"/>
                <a:cs typeface="Montserrat"/>
              </a:rPr>
              <a:t>conflict</a:t>
            </a:r>
            <a:r>
              <a:rPr sz="1200" spc="-20" dirty="0">
                <a:solidFill>
                  <a:srgbClr val="231F20"/>
                </a:solidFill>
                <a:latin typeface="Montserrat"/>
                <a:cs typeface="Montserrat"/>
              </a:rPr>
              <a:t> </a:t>
            </a:r>
            <a:r>
              <a:rPr sz="1200" dirty="0">
                <a:solidFill>
                  <a:srgbClr val="231F20"/>
                </a:solidFill>
                <a:latin typeface="Montserrat"/>
                <a:cs typeface="Montserrat"/>
              </a:rPr>
              <a:t>at</a:t>
            </a:r>
            <a:r>
              <a:rPr sz="1200" spc="-25" dirty="0">
                <a:solidFill>
                  <a:srgbClr val="231F20"/>
                </a:solidFill>
                <a:latin typeface="Montserrat"/>
                <a:cs typeface="Montserrat"/>
              </a:rPr>
              <a:t> </a:t>
            </a:r>
            <a:r>
              <a:rPr sz="1200" dirty="0">
                <a:solidFill>
                  <a:srgbClr val="231F20"/>
                </a:solidFill>
                <a:latin typeface="Montserrat"/>
                <a:cs typeface="Montserrat"/>
              </a:rPr>
              <a:t>Key</a:t>
            </a:r>
            <a:r>
              <a:rPr sz="1200" spc="-20" dirty="0">
                <a:solidFill>
                  <a:srgbClr val="231F20"/>
                </a:solidFill>
                <a:latin typeface="Montserrat"/>
                <a:cs typeface="Montserrat"/>
              </a:rPr>
              <a:t> </a:t>
            </a:r>
            <a:r>
              <a:rPr sz="1200" dirty="0">
                <a:solidFill>
                  <a:srgbClr val="231F20"/>
                </a:solidFill>
                <a:latin typeface="Montserrat"/>
                <a:cs typeface="Montserrat"/>
              </a:rPr>
              <a:t>Stage</a:t>
            </a:r>
            <a:r>
              <a:rPr sz="1200" spc="-20" dirty="0">
                <a:solidFill>
                  <a:srgbClr val="231F20"/>
                </a:solidFill>
                <a:latin typeface="Montserrat"/>
                <a:cs typeface="Montserrat"/>
              </a:rPr>
              <a:t> </a:t>
            </a:r>
            <a:r>
              <a:rPr sz="1200" dirty="0">
                <a:solidFill>
                  <a:srgbClr val="231F20"/>
                </a:solidFill>
                <a:latin typeface="Montserrat"/>
                <a:cs typeface="Montserrat"/>
              </a:rPr>
              <a:t>3.</a:t>
            </a:r>
            <a:r>
              <a:rPr sz="1200" spc="-20" dirty="0">
                <a:solidFill>
                  <a:srgbClr val="231F20"/>
                </a:solidFill>
                <a:latin typeface="Montserrat"/>
                <a:cs typeface="Montserrat"/>
              </a:rPr>
              <a:t> </a:t>
            </a:r>
            <a:r>
              <a:rPr sz="1200" spc="-10" dirty="0">
                <a:solidFill>
                  <a:srgbClr val="231F20"/>
                </a:solidFill>
                <a:latin typeface="Montserrat"/>
                <a:cs typeface="Montserrat"/>
              </a:rPr>
              <a:t>However,</a:t>
            </a:r>
            <a:r>
              <a:rPr sz="1200" spc="-25" dirty="0">
                <a:solidFill>
                  <a:srgbClr val="231F20"/>
                </a:solidFill>
                <a:latin typeface="Montserrat"/>
                <a:cs typeface="Montserrat"/>
              </a:rPr>
              <a:t> </a:t>
            </a:r>
            <a:r>
              <a:rPr sz="1200" dirty="0">
                <a:solidFill>
                  <a:srgbClr val="231F20"/>
                </a:solidFill>
                <a:latin typeface="Montserrat"/>
                <a:cs typeface="Montserrat"/>
              </a:rPr>
              <a:t>they</a:t>
            </a:r>
            <a:r>
              <a:rPr sz="1200" spc="-20" dirty="0">
                <a:solidFill>
                  <a:srgbClr val="231F20"/>
                </a:solidFill>
                <a:latin typeface="Montserrat"/>
                <a:cs typeface="Montserrat"/>
              </a:rPr>
              <a:t> </a:t>
            </a:r>
            <a:r>
              <a:rPr sz="1200" spc="-25" dirty="0">
                <a:solidFill>
                  <a:srgbClr val="231F20"/>
                </a:solidFill>
                <a:latin typeface="Montserrat"/>
                <a:cs typeface="Montserrat"/>
              </a:rPr>
              <a:t>are </a:t>
            </a:r>
            <a:r>
              <a:rPr sz="1200" dirty="0">
                <a:solidFill>
                  <a:srgbClr val="231F20"/>
                </a:solidFill>
                <a:latin typeface="Montserrat"/>
                <a:cs typeface="Montserrat"/>
              </a:rPr>
              <a:t>subject</a:t>
            </a:r>
            <a:r>
              <a:rPr sz="1200" spc="-30"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change</a:t>
            </a:r>
            <a:r>
              <a:rPr sz="1200" spc="-30"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spc="-10" dirty="0">
                <a:solidFill>
                  <a:srgbClr val="231F20"/>
                </a:solidFill>
                <a:latin typeface="Montserrat"/>
                <a:cs typeface="Montserrat"/>
              </a:rPr>
              <a:t>interests</a:t>
            </a:r>
            <a:r>
              <a:rPr sz="1200" spc="-30"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providing</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30" dirty="0">
                <a:solidFill>
                  <a:srgbClr val="231F20"/>
                </a:solidFill>
                <a:latin typeface="Montserrat"/>
                <a:cs typeface="Montserrat"/>
              </a:rPr>
              <a:t> </a:t>
            </a:r>
            <a:r>
              <a:rPr sz="1200" dirty="0">
                <a:solidFill>
                  <a:srgbClr val="231F20"/>
                </a:solidFill>
                <a:latin typeface="Montserrat"/>
                <a:cs typeface="Montserrat"/>
              </a:rPr>
              <a:t>rich,</a:t>
            </a:r>
            <a:r>
              <a:rPr sz="1200" spc="-30" dirty="0">
                <a:solidFill>
                  <a:srgbClr val="231F20"/>
                </a:solidFill>
                <a:latin typeface="Montserrat"/>
                <a:cs typeface="Montserrat"/>
              </a:rPr>
              <a:t> </a:t>
            </a:r>
            <a:r>
              <a:rPr sz="1200" dirty="0">
                <a:solidFill>
                  <a:srgbClr val="231F20"/>
                </a:solidFill>
                <a:latin typeface="Montserrat"/>
                <a:cs typeface="Montserrat"/>
              </a:rPr>
              <a:t>diverse</a:t>
            </a:r>
            <a:r>
              <a:rPr sz="1200" spc="-30" dirty="0">
                <a:solidFill>
                  <a:srgbClr val="231F20"/>
                </a:solidFill>
                <a:latin typeface="Montserrat"/>
                <a:cs typeface="Montserrat"/>
              </a:rPr>
              <a:t> </a:t>
            </a:r>
            <a:r>
              <a:rPr sz="1200" spc="-10" dirty="0">
                <a:solidFill>
                  <a:srgbClr val="231F20"/>
                </a:solidFill>
                <a:latin typeface="Montserrat"/>
                <a:cs typeface="Montserrat"/>
              </a:rPr>
              <a:t>curriculum.</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spcBef>
                <a:spcPts val="5"/>
              </a:spcBef>
            </a:pPr>
            <a:r>
              <a:rPr sz="1200" b="1" spc="-10" dirty="0">
                <a:solidFill>
                  <a:srgbClr val="231F20"/>
                </a:solidFill>
                <a:latin typeface="Montserrat"/>
                <a:cs typeface="Montserrat"/>
              </a:rPr>
              <a:t>Assessment(s)</a:t>
            </a:r>
            <a:endParaRPr sz="1200" dirty="0">
              <a:latin typeface="Montserrat"/>
              <a:cs typeface="Montserrat"/>
            </a:endParaRPr>
          </a:p>
          <a:p>
            <a:pPr marL="12700">
              <a:lnSpc>
                <a:spcPct val="100000"/>
              </a:lnSpc>
              <a:spcBef>
                <a:spcPts val="309"/>
              </a:spcBef>
            </a:pPr>
            <a:r>
              <a:rPr sz="1200" b="1" dirty="0">
                <a:solidFill>
                  <a:srgbClr val="231F20"/>
                </a:solidFill>
                <a:latin typeface="Montserrat"/>
                <a:cs typeface="Montserrat"/>
              </a:rPr>
              <a:t>Paper</a:t>
            </a:r>
            <a:r>
              <a:rPr sz="1200" b="1" spc="-5" dirty="0">
                <a:solidFill>
                  <a:srgbClr val="231F20"/>
                </a:solidFill>
                <a:latin typeface="Montserrat"/>
                <a:cs typeface="Montserrat"/>
              </a:rPr>
              <a:t> </a:t>
            </a:r>
            <a:r>
              <a:rPr sz="1200" b="1" dirty="0">
                <a:solidFill>
                  <a:srgbClr val="231F20"/>
                </a:solidFill>
                <a:latin typeface="Montserrat"/>
                <a:cs typeface="Montserrat"/>
              </a:rPr>
              <a:t>1:</a:t>
            </a:r>
            <a:r>
              <a:rPr sz="1200" b="1" spc="-5" dirty="0">
                <a:solidFill>
                  <a:srgbClr val="231F20"/>
                </a:solidFill>
                <a:latin typeface="Montserrat"/>
                <a:cs typeface="Montserrat"/>
              </a:rPr>
              <a:t> </a:t>
            </a:r>
            <a:r>
              <a:rPr sz="1200" spc="-10" dirty="0">
                <a:solidFill>
                  <a:srgbClr val="231F20"/>
                </a:solidFill>
                <a:latin typeface="Montserrat"/>
                <a:cs typeface="Montserrat"/>
              </a:rPr>
              <a:t>Shakespeare</a:t>
            </a:r>
            <a:r>
              <a:rPr sz="1200" spc="-5" dirty="0">
                <a:solidFill>
                  <a:srgbClr val="231F20"/>
                </a:solidFill>
                <a:latin typeface="Montserrat"/>
                <a:cs typeface="Montserrat"/>
              </a:rPr>
              <a:t> </a:t>
            </a:r>
            <a:r>
              <a:rPr sz="1200" dirty="0">
                <a:solidFill>
                  <a:srgbClr val="231F20"/>
                </a:solidFill>
                <a:latin typeface="Montserrat"/>
                <a:cs typeface="Montserrat"/>
              </a:rPr>
              <a:t>and </a:t>
            </a:r>
            <a:r>
              <a:rPr sz="1200" spc="-20" dirty="0">
                <a:solidFill>
                  <a:srgbClr val="231F20"/>
                </a:solidFill>
                <a:latin typeface="Montserrat"/>
                <a:cs typeface="Montserrat"/>
              </a:rPr>
              <a:t>Post-</a:t>
            </a:r>
            <a:r>
              <a:rPr sz="1200" dirty="0">
                <a:solidFill>
                  <a:srgbClr val="231F20"/>
                </a:solidFill>
                <a:latin typeface="Montserrat"/>
                <a:cs typeface="Montserrat"/>
              </a:rPr>
              <a:t>1914</a:t>
            </a:r>
            <a:r>
              <a:rPr sz="1200" spc="-5" dirty="0">
                <a:solidFill>
                  <a:srgbClr val="231F20"/>
                </a:solidFill>
                <a:latin typeface="Montserrat"/>
                <a:cs typeface="Montserrat"/>
              </a:rPr>
              <a:t> </a:t>
            </a:r>
            <a:r>
              <a:rPr sz="1200" spc="-10" dirty="0">
                <a:solidFill>
                  <a:srgbClr val="231F20"/>
                </a:solidFill>
                <a:latin typeface="Montserrat"/>
                <a:cs typeface="Montserrat"/>
              </a:rPr>
              <a:t>Literature</a:t>
            </a:r>
            <a:endParaRPr sz="1200" dirty="0">
              <a:latin typeface="Montserrat"/>
              <a:cs typeface="Montserrat"/>
            </a:endParaRPr>
          </a:p>
          <a:p>
            <a:pPr marL="12700">
              <a:lnSpc>
                <a:spcPct val="100000"/>
              </a:lnSpc>
              <a:spcBef>
                <a:spcPts val="305"/>
              </a:spcBef>
            </a:pPr>
            <a:r>
              <a:rPr sz="1200" b="1" dirty="0">
                <a:solidFill>
                  <a:srgbClr val="231F20"/>
                </a:solidFill>
                <a:latin typeface="Montserrat"/>
                <a:cs typeface="Montserrat"/>
              </a:rPr>
              <a:t>Section</a:t>
            </a:r>
            <a:r>
              <a:rPr sz="1200" b="1" spc="-25" dirty="0">
                <a:solidFill>
                  <a:srgbClr val="231F20"/>
                </a:solidFill>
                <a:latin typeface="Montserrat"/>
                <a:cs typeface="Montserrat"/>
              </a:rPr>
              <a:t> </a:t>
            </a:r>
            <a:r>
              <a:rPr sz="1200" b="1" dirty="0">
                <a:solidFill>
                  <a:srgbClr val="231F20"/>
                </a:solidFill>
                <a:latin typeface="Montserrat"/>
                <a:cs typeface="Montserrat"/>
              </a:rPr>
              <a:t>A:</a:t>
            </a:r>
            <a:r>
              <a:rPr sz="1200" b="1" spc="-50" dirty="0">
                <a:solidFill>
                  <a:srgbClr val="231F20"/>
                </a:solidFill>
                <a:latin typeface="Montserrat"/>
                <a:cs typeface="Montserrat"/>
              </a:rPr>
              <a:t> </a:t>
            </a:r>
            <a:r>
              <a:rPr sz="1200" spc="-10" dirty="0">
                <a:solidFill>
                  <a:srgbClr val="231F20"/>
                </a:solidFill>
                <a:latin typeface="Montserrat"/>
                <a:cs typeface="Montserrat"/>
              </a:rPr>
              <a:t>Shakespeare</a:t>
            </a:r>
            <a:r>
              <a:rPr sz="1200" spc="-20" dirty="0">
                <a:solidFill>
                  <a:srgbClr val="231F20"/>
                </a:solidFill>
                <a:latin typeface="Montserrat"/>
                <a:cs typeface="Montserrat"/>
              </a:rPr>
              <a:t> </a:t>
            </a:r>
            <a:r>
              <a:rPr sz="1200" dirty="0">
                <a:solidFill>
                  <a:srgbClr val="231F20"/>
                </a:solidFill>
                <a:latin typeface="Montserrat"/>
                <a:cs typeface="Montserrat"/>
              </a:rPr>
              <a:t>play</a:t>
            </a:r>
            <a:r>
              <a:rPr sz="1200" spc="-20" dirty="0">
                <a:solidFill>
                  <a:srgbClr val="231F20"/>
                </a:solidFill>
                <a:latin typeface="Montserrat"/>
                <a:cs typeface="Montserrat"/>
              </a:rPr>
              <a:t> </a:t>
            </a:r>
            <a:r>
              <a:rPr sz="1200" dirty="0">
                <a:solidFill>
                  <a:srgbClr val="231F20"/>
                </a:solidFill>
                <a:latin typeface="Montserrat"/>
                <a:cs typeface="Montserrat"/>
              </a:rPr>
              <a:t>(e.g.,</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20" dirty="0">
                <a:solidFill>
                  <a:srgbClr val="231F20"/>
                </a:solidFill>
                <a:latin typeface="Montserrat"/>
                <a:cs typeface="Montserrat"/>
              </a:rPr>
              <a:t> </a:t>
            </a:r>
            <a:r>
              <a:rPr sz="1200" dirty="0">
                <a:solidFill>
                  <a:srgbClr val="231F20"/>
                </a:solidFill>
                <a:latin typeface="Montserrat"/>
                <a:cs typeface="Montserrat"/>
              </a:rPr>
              <a:t>tragedy</a:t>
            </a:r>
            <a:r>
              <a:rPr sz="1200" spc="-20" dirty="0">
                <a:solidFill>
                  <a:srgbClr val="231F20"/>
                </a:solidFill>
                <a:latin typeface="Montserrat"/>
                <a:cs typeface="Montserrat"/>
              </a:rPr>
              <a:t> </a:t>
            </a:r>
            <a:r>
              <a:rPr sz="1200" dirty="0">
                <a:solidFill>
                  <a:srgbClr val="231F20"/>
                </a:solidFill>
                <a:latin typeface="Montserrat"/>
                <a:cs typeface="Montserrat"/>
              </a:rPr>
              <a:t>or</a:t>
            </a:r>
            <a:r>
              <a:rPr sz="1200" spc="-25" dirty="0">
                <a:solidFill>
                  <a:srgbClr val="231F20"/>
                </a:solidFill>
                <a:latin typeface="Montserrat"/>
                <a:cs typeface="Montserrat"/>
              </a:rPr>
              <a:t> </a:t>
            </a:r>
            <a:r>
              <a:rPr sz="1200" spc="-10" dirty="0">
                <a:solidFill>
                  <a:srgbClr val="231F20"/>
                </a:solidFill>
                <a:latin typeface="Montserrat"/>
                <a:cs typeface="Montserrat"/>
              </a:rPr>
              <a:t>comedy)</a:t>
            </a:r>
            <a:endParaRPr sz="1200" dirty="0">
              <a:latin typeface="Montserrat"/>
              <a:cs typeface="Montserrat"/>
            </a:endParaRPr>
          </a:p>
          <a:p>
            <a:pPr marL="12700">
              <a:lnSpc>
                <a:spcPct val="100000"/>
              </a:lnSpc>
              <a:spcBef>
                <a:spcPts val="310"/>
              </a:spcBef>
            </a:pPr>
            <a:r>
              <a:rPr sz="1200" b="1" dirty="0">
                <a:solidFill>
                  <a:srgbClr val="231F20"/>
                </a:solidFill>
                <a:latin typeface="Montserrat"/>
                <a:cs typeface="Montserrat"/>
              </a:rPr>
              <a:t>Section</a:t>
            </a:r>
            <a:r>
              <a:rPr sz="1200" b="1" spc="-20" dirty="0">
                <a:solidFill>
                  <a:srgbClr val="231F20"/>
                </a:solidFill>
                <a:latin typeface="Montserrat"/>
                <a:cs typeface="Montserrat"/>
              </a:rPr>
              <a:t> </a:t>
            </a:r>
            <a:r>
              <a:rPr sz="1200" b="1" dirty="0">
                <a:solidFill>
                  <a:srgbClr val="231F20"/>
                </a:solidFill>
                <a:latin typeface="Montserrat"/>
                <a:cs typeface="Montserrat"/>
              </a:rPr>
              <a:t>B:</a:t>
            </a:r>
            <a:r>
              <a:rPr sz="1200" b="1" spc="-15" dirty="0">
                <a:solidFill>
                  <a:srgbClr val="231F20"/>
                </a:solidFill>
                <a:latin typeface="Montserrat"/>
                <a:cs typeface="Montserrat"/>
              </a:rPr>
              <a:t> </a:t>
            </a:r>
            <a:r>
              <a:rPr sz="1200" spc="-20" dirty="0">
                <a:solidFill>
                  <a:srgbClr val="231F20"/>
                </a:solidFill>
                <a:latin typeface="Montserrat"/>
                <a:cs typeface="Montserrat"/>
              </a:rPr>
              <a:t>Post-</a:t>
            </a:r>
            <a:r>
              <a:rPr sz="1200" dirty="0">
                <a:solidFill>
                  <a:srgbClr val="231F20"/>
                </a:solidFill>
                <a:latin typeface="Montserrat"/>
                <a:cs typeface="Montserrat"/>
              </a:rPr>
              <a:t>1914</a:t>
            </a:r>
            <a:r>
              <a:rPr sz="1200" spc="-15" dirty="0">
                <a:solidFill>
                  <a:srgbClr val="231F20"/>
                </a:solidFill>
                <a:latin typeface="Montserrat"/>
                <a:cs typeface="Montserrat"/>
              </a:rPr>
              <a:t> </a:t>
            </a:r>
            <a:r>
              <a:rPr sz="1200" dirty="0">
                <a:solidFill>
                  <a:srgbClr val="231F20"/>
                </a:solidFill>
                <a:latin typeface="Montserrat"/>
                <a:cs typeface="Montserrat"/>
              </a:rPr>
              <a:t>British</a:t>
            </a:r>
            <a:r>
              <a:rPr sz="1200" spc="-15" dirty="0">
                <a:solidFill>
                  <a:srgbClr val="231F20"/>
                </a:solidFill>
                <a:latin typeface="Montserrat"/>
                <a:cs typeface="Montserrat"/>
              </a:rPr>
              <a:t> </a:t>
            </a:r>
            <a:r>
              <a:rPr sz="1200" dirty="0">
                <a:solidFill>
                  <a:srgbClr val="231F20"/>
                </a:solidFill>
                <a:latin typeface="Montserrat"/>
                <a:cs typeface="Montserrat"/>
              </a:rPr>
              <a:t>play</a:t>
            </a:r>
            <a:r>
              <a:rPr sz="1200" spc="-10" dirty="0">
                <a:solidFill>
                  <a:srgbClr val="231F20"/>
                </a:solidFill>
                <a:latin typeface="Montserrat"/>
                <a:cs typeface="Montserrat"/>
              </a:rPr>
              <a:t> </a:t>
            </a:r>
            <a:r>
              <a:rPr sz="1200" dirty="0">
                <a:solidFill>
                  <a:srgbClr val="231F20"/>
                </a:solidFill>
                <a:latin typeface="Montserrat"/>
                <a:cs typeface="Montserrat"/>
              </a:rPr>
              <a:t>or</a:t>
            </a:r>
            <a:r>
              <a:rPr sz="1200" spc="-15" dirty="0">
                <a:solidFill>
                  <a:srgbClr val="231F20"/>
                </a:solidFill>
                <a:latin typeface="Montserrat"/>
                <a:cs typeface="Montserrat"/>
              </a:rPr>
              <a:t> </a:t>
            </a:r>
            <a:r>
              <a:rPr sz="1200" spc="-20" dirty="0">
                <a:solidFill>
                  <a:srgbClr val="231F20"/>
                </a:solidFill>
                <a:latin typeface="Montserrat"/>
                <a:cs typeface="Montserrat"/>
              </a:rPr>
              <a:t>novel</a:t>
            </a:r>
            <a:endParaRPr sz="1200" dirty="0">
              <a:latin typeface="Montserrat"/>
              <a:cs typeface="Montserrat"/>
            </a:endParaRPr>
          </a:p>
          <a:p>
            <a:pPr>
              <a:lnSpc>
                <a:spcPct val="100000"/>
              </a:lnSpc>
              <a:spcBef>
                <a:spcPts val="600"/>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Paper</a:t>
            </a:r>
            <a:r>
              <a:rPr sz="1200" b="1" spc="-25" dirty="0">
                <a:solidFill>
                  <a:srgbClr val="231F20"/>
                </a:solidFill>
                <a:latin typeface="Montserrat"/>
                <a:cs typeface="Montserrat"/>
              </a:rPr>
              <a:t> </a:t>
            </a:r>
            <a:r>
              <a:rPr sz="1200" b="1" dirty="0">
                <a:solidFill>
                  <a:srgbClr val="231F20"/>
                </a:solidFill>
                <a:latin typeface="Montserrat"/>
                <a:cs typeface="Montserrat"/>
              </a:rPr>
              <a:t>2:</a:t>
            </a:r>
            <a:r>
              <a:rPr sz="1200" b="1" spc="-50" dirty="0">
                <a:solidFill>
                  <a:srgbClr val="231F20"/>
                </a:solidFill>
                <a:latin typeface="Montserrat"/>
                <a:cs typeface="Montserrat"/>
              </a:rPr>
              <a:t> </a:t>
            </a:r>
            <a:r>
              <a:rPr sz="1200" dirty="0">
                <a:solidFill>
                  <a:srgbClr val="231F20"/>
                </a:solidFill>
                <a:latin typeface="Montserrat"/>
                <a:cs typeface="Montserrat"/>
              </a:rPr>
              <a:t>19th-century</a:t>
            </a:r>
            <a:r>
              <a:rPr sz="1200" spc="-20" dirty="0">
                <a:solidFill>
                  <a:srgbClr val="231F20"/>
                </a:solidFill>
                <a:latin typeface="Montserrat"/>
                <a:cs typeface="Montserrat"/>
              </a:rPr>
              <a:t> </a:t>
            </a:r>
            <a:r>
              <a:rPr sz="1200" dirty="0">
                <a:solidFill>
                  <a:srgbClr val="231F20"/>
                </a:solidFill>
                <a:latin typeface="Montserrat"/>
                <a:cs typeface="Montserrat"/>
              </a:rPr>
              <a:t>Novel</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dirty="0">
                <a:solidFill>
                  <a:srgbClr val="231F20"/>
                </a:solidFill>
                <a:latin typeface="Montserrat"/>
                <a:cs typeface="Montserrat"/>
              </a:rPr>
              <a:t>Poetry</a:t>
            </a:r>
            <a:r>
              <a:rPr sz="1200" spc="-20" dirty="0">
                <a:solidFill>
                  <a:srgbClr val="231F20"/>
                </a:solidFill>
                <a:latin typeface="Montserrat"/>
                <a:cs typeface="Montserrat"/>
              </a:rPr>
              <a:t> </a:t>
            </a:r>
            <a:r>
              <a:rPr sz="1200" dirty="0">
                <a:solidFill>
                  <a:srgbClr val="231F20"/>
                </a:solidFill>
                <a:latin typeface="Montserrat"/>
                <a:cs typeface="Montserrat"/>
              </a:rPr>
              <a:t>since</a:t>
            </a:r>
            <a:r>
              <a:rPr sz="1200" spc="-20" dirty="0">
                <a:solidFill>
                  <a:srgbClr val="231F20"/>
                </a:solidFill>
                <a:latin typeface="Montserrat"/>
                <a:cs typeface="Montserrat"/>
              </a:rPr>
              <a:t> 1789</a:t>
            </a:r>
            <a:endParaRPr sz="1200" dirty="0">
              <a:latin typeface="Montserrat"/>
              <a:cs typeface="Montserrat"/>
            </a:endParaRPr>
          </a:p>
          <a:p>
            <a:pPr marL="12700">
              <a:lnSpc>
                <a:spcPct val="100000"/>
              </a:lnSpc>
              <a:spcBef>
                <a:spcPts val="309"/>
              </a:spcBef>
            </a:pPr>
            <a:r>
              <a:rPr sz="1200" b="1" dirty="0">
                <a:solidFill>
                  <a:srgbClr val="231F20"/>
                </a:solidFill>
                <a:latin typeface="Montserrat"/>
                <a:cs typeface="Montserrat"/>
              </a:rPr>
              <a:t>Section</a:t>
            </a:r>
            <a:r>
              <a:rPr sz="1200" b="1" spc="-30" dirty="0">
                <a:solidFill>
                  <a:srgbClr val="231F20"/>
                </a:solidFill>
                <a:latin typeface="Montserrat"/>
                <a:cs typeface="Montserrat"/>
              </a:rPr>
              <a:t> </a:t>
            </a:r>
            <a:r>
              <a:rPr sz="1200" b="1" dirty="0">
                <a:solidFill>
                  <a:srgbClr val="231F20"/>
                </a:solidFill>
                <a:latin typeface="Montserrat"/>
                <a:cs typeface="Montserrat"/>
              </a:rPr>
              <a:t>A:</a:t>
            </a:r>
            <a:r>
              <a:rPr sz="1200" b="1" spc="-25" dirty="0">
                <a:solidFill>
                  <a:srgbClr val="231F20"/>
                </a:solidFill>
                <a:latin typeface="Montserrat"/>
                <a:cs typeface="Montserrat"/>
              </a:rPr>
              <a:t> </a:t>
            </a:r>
            <a:r>
              <a:rPr sz="1200" dirty="0">
                <a:solidFill>
                  <a:srgbClr val="231F20"/>
                </a:solidFill>
                <a:latin typeface="Montserrat"/>
                <a:cs typeface="Montserrat"/>
              </a:rPr>
              <a:t>19th-century</a:t>
            </a:r>
            <a:r>
              <a:rPr sz="1200" spc="-25" dirty="0">
                <a:solidFill>
                  <a:srgbClr val="231F20"/>
                </a:solidFill>
                <a:latin typeface="Montserrat"/>
                <a:cs typeface="Montserrat"/>
              </a:rPr>
              <a:t> </a:t>
            </a:r>
            <a:r>
              <a:rPr sz="1200" dirty="0">
                <a:solidFill>
                  <a:srgbClr val="231F20"/>
                </a:solidFill>
                <a:latin typeface="Montserrat"/>
                <a:cs typeface="Montserrat"/>
              </a:rPr>
              <a:t>novel</a:t>
            </a:r>
            <a:r>
              <a:rPr sz="1200" spc="-30" dirty="0">
                <a:solidFill>
                  <a:srgbClr val="231F20"/>
                </a:solidFill>
                <a:latin typeface="Montserrat"/>
                <a:cs typeface="Montserrat"/>
              </a:rPr>
              <a:t> </a:t>
            </a:r>
            <a:r>
              <a:rPr sz="1200" dirty="0">
                <a:solidFill>
                  <a:srgbClr val="231F20"/>
                </a:solidFill>
                <a:latin typeface="Montserrat"/>
                <a:cs typeface="Montserrat"/>
              </a:rPr>
              <a:t>(e.g.,</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dirty="0">
                <a:solidFill>
                  <a:srgbClr val="231F20"/>
                </a:solidFill>
                <a:latin typeface="Montserrat"/>
                <a:cs typeface="Montserrat"/>
              </a:rPr>
              <a:t>classic</a:t>
            </a:r>
            <a:r>
              <a:rPr sz="1200" spc="-25" dirty="0">
                <a:solidFill>
                  <a:srgbClr val="231F20"/>
                </a:solidFill>
                <a:latin typeface="Montserrat"/>
                <a:cs typeface="Montserrat"/>
              </a:rPr>
              <a:t> </a:t>
            </a:r>
            <a:r>
              <a:rPr sz="1200" spc="-10" dirty="0">
                <a:solidFill>
                  <a:srgbClr val="231F20"/>
                </a:solidFill>
                <a:latin typeface="Montserrat"/>
                <a:cs typeface="Montserrat"/>
              </a:rPr>
              <a:t>novel)</a:t>
            </a:r>
            <a:endParaRPr sz="1200" dirty="0">
              <a:latin typeface="Montserrat"/>
              <a:cs typeface="Montserrat"/>
            </a:endParaRPr>
          </a:p>
          <a:p>
            <a:pPr marL="12700">
              <a:lnSpc>
                <a:spcPct val="100000"/>
              </a:lnSpc>
              <a:spcBef>
                <a:spcPts val="309"/>
              </a:spcBef>
            </a:pPr>
            <a:r>
              <a:rPr sz="1200" b="1" dirty="0">
                <a:solidFill>
                  <a:srgbClr val="231F20"/>
                </a:solidFill>
                <a:latin typeface="Montserrat"/>
                <a:cs typeface="Montserrat"/>
              </a:rPr>
              <a:t>Section</a:t>
            </a:r>
            <a:r>
              <a:rPr sz="1200" b="1" spc="-20" dirty="0">
                <a:solidFill>
                  <a:srgbClr val="231F20"/>
                </a:solidFill>
                <a:latin typeface="Montserrat"/>
                <a:cs typeface="Montserrat"/>
              </a:rPr>
              <a:t> </a:t>
            </a:r>
            <a:r>
              <a:rPr sz="1200" b="1" dirty="0">
                <a:solidFill>
                  <a:srgbClr val="231F20"/>
                </a:solidFill>
                <a:latin typeface="Montserrat"/>
                <a:cs typeface="Montserrat"/>
              </a:rPr>
              <a:t>B:</a:t>
            </a:r>
            <a:r>
              <a:rPr sz="1200" b="1" spc="-20" dirty="0">
                <a:solidFill>
                  <a:srgbClr val="231F20"/>
                </a:solidFill>
                <a:latin typeface="Montserrat"/>
                <a:cs typeface="Montserrat"/>
              </a:rPr>
              <a:t> </a:t>
            </a:r>
            <a:r>
              <a:rPr sz="1200" dirty="0">
                <a:solidFill>
                  <a:srgbClr val="231F20"/>
                </a:solidFill>
                <a:latin typeface="Montserrat"/>
                <a:cs typeface="Montserrat"/>
              </a:rPr>
              <a:t>Poetry</a:t>
            </a:r>
            <a:r>
              <a:rPr sz="1200" spc="-15" dirty="0">
                <a:solidFill>
                  <a:srgbClr val="231F20"/>
                </a:solidFill>
                <a:latin typeface="Montserrat"/>
                <a:cs typeface="Montserrat"/>
              </a:rPr>
              <a:t> </a:t>
            </a:r>
            <a:r>
              <a:rPr sz="1200" dirty="0">
                <a:solidFill>
                  <a:srgbClr val="231F20"/>
                </a:solidFill>
                <a:latin typeface="Montserrat"/>
                <a:cs typeface="Montserrat"/>
              </a:rPr>
              <a:t>anthology</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dirty="0">
                <a:solidFill>
                  <a:srgbClr val="231F20"/>
                </a:solidFill>
                <a:latin typeface="Montserrat"/>
                <a:cs typeface="Montserrat"/>
              </a:rPr>
              <a:t>selection</a:t>
            </a:r>
            <a:r>
              <a:rPr sz="1200" spc="-20" dirty="0">
                <a:solidFill>
                  <a:srgbClr val="231F20"/>
                </a:solidFill>
                <a:latin typeface="Montserrat"/>
                <a:cs typeface="Montserrat"/>
              </a:rPr>
              <a:t> </a:t>
            </a:r>
            <a:r>
              <a:rPr sz="1200" dirty="0">
                <a:solidFill>
                  <a:srgbClr val="231F20"/>
                </a:solidFill>
                <a:latin typeface="Montserrat"/>
                <a:cs typeface="Montserrat"/>
              </a:rPr>
              <a:t>of</a:t>
            </a:r>
            <a:r>
              <a:rPr sz="1200" spc="-20" dirty="0">
                <a:solidFill>
                  <a:srgbClr val="231F20"/>
                </a:solidFill>
                <a:latin typeface="Montserrat"/>
                <a:cs typeface="Montserrat"/>
              </a:rPr>
              <a:t> </a:t>
            </a:r>
            <a:r>
              <a:rPr sz="1200" dirty="0">
                <a:solidFill>
                  <a:srgbClr val="231F20"/>
                </a:solidFill>
                <a:latin typeface="Montserrat"/>
                <a:cs typeface="Montserrat"/>
              </a:rPr>
              <a:t>poems</a:t>
            </a:r>
            <a:r>
              <a:rPr sz="1200" spc="-15" dirty="0">
                <a:solidFill>
                  <a:srgbClr val="231F20"/>
                </a:solidFill>
                <a:latin typeface="Montserrat"/>
                <a:cs typeface="Montserrat"/>
              </a:rPr>
              <a:t> </a:t>
            </a:r>
            <a:r>
              <a:rPr sz="1200" dirty="0">
                <a:solidFill>
                  <a:srgbClr val="231F20"/>
                </a:solidFill>
                <a:latin typeface="Montserrat"/>
                <a:cs typeface="Montserrat"/>
              </a:rPr>
              <a:t>on</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dirty="0">
                <a:solidFill>
                  <a:srgbClr val="231F20"/>
                </a:solidFill>
                <a:latin typeface="Montserrat"/>
                <a:cs typeface="Montserrat"/>
              </a:rPr>
              <a:t>particular</a:t>
            </a:r>
            <a:r>
              <a:rPr sz="1200" spc="-15" dirty="0">
                <a:solidFill>
                  <a:srgbClr val="231F20"/>
                </a:solidFill>
                <a:latin typeface="Montserrat"/>
                <a:cs typeface="Montserrat"/>
              </a:rPr>
              <a:t> </a:t>
            </a:r>
            <a:r>
              <a:rPr sz="1200" spc="-10" dirty="0">
                <a:solidFill>
                  <a:srgbClr val="231F20"/>
                </a:solidFill>
                <a:latin typeface="Montserrat"/>
                <a:cs typeface="Montserrat"/>
              </a:rPr>
              <a:t>theme)</a:t>
            </a:r>
            <a:endParaRPr sz="1200" dirty="0">
              <a:latin typeface="Montserrat"/>
              <a:cs typeface="Montserrat"/>
            </a:endParaRPr>
          </a:p>
          <a:p>
            <a:pPr marL="12700">
              <a:lnSpc>
                <a:spcPct val="100000"/>
              </a:lnSpc>
              <a:spcBef>
                <a:spcPts val="305"/>
              </a:spcBef>
            </a:pPr>
            <a:r>
              <a:rPr sz="1200" b="1" dirty="0">
                <a:solidFill>
                  <a:srgbClr val="231F20"/>
                </a:solidFill>
                <a:latin typeface="Montserrat"/>
                <a:cs typeface="Montserrat"/>
              </a:rPr>
              <a:t>Section</a:t>
            </a:r>
            <a:r>
              <a:rPr sz="1200" b="1" spc="-35" dirty="0">
                <a:solidFill>
                  <a:srgbClr val="231F20"/>
                </a:solidFill>
                <a:latin typeface="Montserrat"/>
                <a:cs typeface="Montserrat"/>
              </a:rPr>
              <a:t> </a:t>
            </a:r>
            <a:r>
              <a:rPr sz="1200" b="1" dirty="0">
                <a:solidFill>
                  <a:srgbClr val="231F20"/>
                </a:solidFill>
                <a:latin typeface="Montserrat"/>
                <a:cs typeface="Montserrat"/>
              </a:rPr>
              <a:t>C:</a:t>
            </a:r>
            <a:r>
              <a:rPr sz="1200" b="1" spc="-30" dirty="0">
                <a:solidFill>
                  <a:srgbClr val="231F20"/>
                </a:solidFill>
                <a:latin typeface="Montserrat"/>
                <a:cs typeface="Montserrat"/>
              </a:rPr>
              <a:t> </a:t>
            </a:r>
            <a:r>
              <a:rPr sz="1200" dirty="0">
                <a:solidFill>
                  <a:srgbClr val="231F20"/>
                </a:solidFill>
                <a:latin typeface="Montserrat"/>
                <a:cs typeface="Montserrat"/>
              </a:rPr>
              <a:t>Unseen</a:t>
            </a:r>
            <a:r>
              <a:rPr sz="1200" spc="-25" dirty="0">
                <a:solidFill>
                  <a:srgbClr val="231F20"/>
                </a:solidFill>
                <a:latin typeface="Montserrat"/>
                <a:cs typeface="Montserrat"/>
              </a:rPr>
              <a:t> </a:t>
            </a:r>
            <a:r>
              <a:rPr sz="1200" dirty="0">
                <a:solidFill>
                  <a:srgbClr val="231F20"/>
                </a:solidFill>
                <a:latin typeface="Montserrat"/>
                <a:cs typeface="Montserrat"/>
              </a:rPr>
              <a:t>poetry</a:t>
            </a:r>
            <a:r>
              <a:rPr sz="1200" spc="-30" dirty="0">
                <a:solidFill>
                  <a:srgbClr val="231F20"/>
                </a:solidFill>
                <a:latin typeface="Montserrat"/>
                <a:cs typeface="Montserrat"/>
              </a:rPr>
              <a:t> </a:t>
            </a:r>
            <a:r>
              <a:rPr sz="1200" dirty="0">
                <a:solidFill>
                  <a:srgbClr val="231F20"/>
                </a:solidFill>
                <a:latin typeface="Montserrat"/>
                <a:cs typeface="Montserrat"/>
              </a:rPr>
              <a:t>(analysis</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unseen</a:t>
            </a:r>
            <a:r>
              <a:rPr sz="1200" spc="-30" dirty="0">
                <a:solidFill>
                  <a:srgbClr val="231F20"/>
                </a:solidFill>
                <a:latin typeface="Montserrat"/>
                <a:cs typeface="Montserrat"/>
              </a:rPr>
              <a:t> </a:t>
            </a:r>
            <a:r>
              <a:rPr sz="1200" spc="-10" dirty="0">
                <a:solidFill>
                  <a:srgbClr val="231F20"/>
                </a:solidFill>
                <a:latin typeface="Montserrat"/>
                <a:cs typeface="Montserrat"/>
              </a:rPr>
              <a:t>poems)</a:t>
            </a:r>
            <a:endParaRPr sz="1200" dirty="0">
              <a:latin typeface="Montserrat"/>
              <a:cs typeface="Montserrat"/>
            </a:endParaRPr>
          </a:p>
          <a:p>
            <a:pPr>
              <a:lnSpc>
                <a:spcPct val="100000"/>
              </a:lnSpc>
              <a:spcBef>
                <a:spcPts val="600"/>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Next</a:t>
            </a:r>
            <a:r>
              <a:rPr sz="1200" b="1" spc="-50" dirty="0">
                <a:solidFill>
                  <a:srgbClr val="231F20"/>
                </a:solidFill>
                <a:latin typeface="Montserrat"/>
                <a:cs typeface="Montserrat"/>
              </a:rPr>
              <a:t> </a:t>
            </a:r>
            <a:r>
              <a:rPr sz="1200" b="1" spc="-10" dirty="0">
                <a:solidFill>
                  <a:srgbClr val="231F20"/>
                </a:solidFill>
                <a:latin typeface="Montserrat"/>
                <a:cs typeface="Montserrat"/>
              </a:rPr>
              <a:t>steps</a:t>
            </a:r>
            <a:endParaRPr sz="1200" dirty="0">
              <a:latin typeface="Montserrat"/>
              <a:cs typeface="Montserrat"/>
            </a:endParaRPr>
          </a:p>
          <a:p>
            <a:pPr marL="12700">
              <a:lnSpc>
                <a:spcPct val="100000"/>
              </a:lnSpc>
              <a:spcBef>
                <a:spcPts val="310"/>
              </a:spcBef>
            </a:pPr>
            <a:r>
              <a:rPr sz="1200" spc="-25" dirty="0">
                <a:solidFill>
                  <a:srgbClr val="231F20"/>
                </a:solidFill>
                <a:latin typeface="Montserrat"/>
                <a:cs typeface="Montserrat"/>
              </a:rPr>
              <a:t>A-</a:t>
            </a:r>
            <a:r>
              <a:rPr sz="1200" dirty="0">
                <a:solidFill>
                  <a:srgbClr val="231F20"/>
                </a:solidFill>
                <a:latin typeface="Montserrat"/>
                <a:cs typeface="Montserrat"/>
              </a:rPr>
              <a:t>Level</a:t>
            </a:r>
            <a:r>
              <a:rPr sz="1200" spc="-45" dirty="0">
                <a:solidFill>
                  <a:srgbClr val="231F20"/>
                </a:solidFill>
                <a:latin typeface="Montserrat"/>
                <a:cs typeface="Montserrat"/>
              </a:rPr>
              <a:t> </a:t>
            </a:r>
            <a:r>
              <a:rPr sz="1200" dirty="0">
                <a:solidFill>
                  <a:srgbClr val="231F20"/>
                </a:solidFill>
                <a:latin typeface="Montserrat"/>
                <a:cs typeface="Montserrat"/>
              </a:rPr>
              <a:t>English</a:t>
            </a:r>
            <a:r>
              <a:rPr sz="1200" spc="-40" dirty="0">
                <a:solidFill>
                  <a:srgbClr val="231F20"/>
                </a:solidFill>
                <a:latin typeface="Montserrat"/>
                <a:cs typeface="Montserrat"/>
              </a:rPr>
              <a:t> </a:t>
            </a:r>
            <a:r>
              <a:rPr sz="1200" spc="-10" dirty="0">
                <a:solidFill>
                  <a:srgbClr val="231F20"/>
                </a:solidFill>
                <a:latin typeface="Montserrat"/>
                <a:cs typeface="Montserrat"/>
              </a:rPr>
              <a:t>Literature</a:t>
            </a:r>
            <a:endParaRPr sz="1200" dirty="0">
              <a:latin typeface="Montserrat"/>
              <a:cs typeface="Montserrat"/>
            </a:endParaRPr>
          </a:p>
        </p:txBody>
      </p:sp>
      <p:sp>
        <p:nvSpPr>
          <p:cNvPr id="4" name="object 4"/>
          <p:cNvSpPr txBox="1"/>
          <p:nvPr/>
        </p:nvSpPr>
        <p:spPr>
          <a:xfrm>
            <a:off x="329324" y="9167364"/>
            <a:ext cx="2052320" cy="970915"/>
          </a:xfrm>
          <a:prstGeom prst="rect">
            <a:avLst/>
          </a:prstGeom>
        </p:spPr>
        <p:txBody>
          <a:bodyPr vert="horz" wrap="square" lIns="0" tIns="27940" rIns="0" bIns="0" rtlCol="0">
            <a:spAutoFit/>
          </a:bodyPr>
          <a:lstStyle/>
          <a:p>
            <a:pPr marL="39370">
              <a:lnSpc>
                <a:spcPct val="100000"/>
              </a:lnSpc>
              <a:spcBef>
                <a:spcPts val="220"/>
              </a:spcBef>
            </a:pPr>
            <a:r>
              <a:rPr sz="1200" b="1" dirty="0">
                <a:solidFill>
                  <a:srgbClr val="231F20"/>
                </a:solidFill>
                <a:latin typeface="Montserrat"/>
                <a:cs typeface="Montserrat"/>
              </a:rPr>
              <a:t>Future</a:t>
            </a:r>
            <a:r>
              <a:rPr sz="1200" b="1" spc="-45" dirty="0">
                <a:solidFill>
                  <a:srgbClr val="231F20"/>
                </a:solidFill>
                <a:latin typeface="Montserrat"/>
                <a:cs typeface="Montserrat"/>
              </a:rPr>
              <a:t> </a:t>
            </a:r>
            <a:r>
              <a:rPr sz="1200" b="1" spc="-10" dirty="0">
                <a:solidFill>
                  <a:srgbClr val="231F20"/>
                </a:solidFill>
                <a:latin typeface="Montserrat"/>
                <a:cs typeface="Montserrat"/>
              </a:rPr>
              <a:t>pathways</a:t>
            </a:r>
            <a:endParaRPr sz="1200">
              <a:latin typeface="Montserrat"/>
              <a:cs typeface="Montserrat"/>
            </a:endParaRPr>
          </a:p>
          <a:p>
            <a:pPr marL="240665" indent="-227965">
              <a:lnSpc>
                <a:spcPct val="100000"/>
              </a:lnSpc>
              <a:spcBef>
                <a:spcPts val="120"/>
              </a:spcBef>
              <a:buChar char="•"/>
              <a:tabLst>
                <a:tab pos="240665" algn="l"/>
              </a:tabLst>
            </a:pPr>
            <a:r>
              <a:rPr sz="1200" spc="-10" dirty="0">
                <a:solidFill>
                  <a:srgbClr val="231F20"/>
                </a:solidFill>
                <a:latin typeface="Montserrat"/>
                <a:cs typeface="Montserrat"/>
              </a:rPr>
              <a:t>Education</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Writing</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spc="-10" dirty="0">
                <a:solidFill>
                  <a:srgbClr val="231F20"/>
                </a:solidFill>
                <a:latin typeface="Montserrat"/>
                <a:cs typeface="Montserrat"/>
              </a:rPr>
              <a:t>Journalism</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Publishing</a:t>
            </a:r>
            <a:endParaRPr sz="1200">
              <a:latin typeface="Montserrat"/>
              <a:cs typeface="Montserrat"/>
            </a:endParaRPr>
          </a:p>
          <a:p>
            <a:pPr marL="240665" indent="-227965">
              <a:lnSpc>
                <a:spcPct val="100000"/>
              </a:lnSpc>
              <a:buChar char="•"/>
              <a:tabLst>
                <a:tab pos="240665" algn="l"/>
              </a:tabLst>
            </a:pPr>
            <a:r>
              <a:rPr sz="1200" dirty="0">
                <a:solidFill>
                  <a:srgbClr val="231F20"/>
                </a:solidFill>
                <a:latin typeface="Montserrat"/>
                <a:cs typeface="Montserrat"/>
              </a:rPr>
              <a:t>Librarian</a:t>
            </a:r>
            <a:r>
              <a:rPr sz="1200" spc="-45" dirty="0">
                <a:solidFill>
                  <a:srgbClr val="231F20"/>
                </a:solidFill>
                <a:latin typeface="Montserrat"/>
                <a:cs typeface="Montserrat"/>
              </a:rPr>
              <a:t> </a:t>
            </a:r>
            <a:r>
              <a:rPr sz="1200" dirty="0">
                <a:solidFill>
                  <a:srgbClr val="231F20"/>
                </a:solidFill>
                <a:latin typeface="Montserrat"/>
                <a:cs typeface="Montserrat"/>
              </a:rPr>
              <a:t>and</a:t>
            </a:r>
            <a:r>
              <a:rPr sz="1200" spc="-40" dirty="0">
                <a:solidFill>
                  <a:srgbClr val="231F20"/>
                </a:solidFill>
                <a:latin typeface="Montserrat"/>
                <a:cs typeface="Montserrat"/>
              </a:rPr>
              <a:t> </a:t>
            </a:r>
            <a:r>
              <a:rPr sz="1200" spc="-10" dirty="0">
                <a:solidFill>
                  <a:srgbClr val="231F20"/>
                </a:solidFill>
                <a:latin typeface="Montserrat"/>
                <a:cs typeface="Montserrat"/>
              </a:rPr>
              <a:t>Archiving</a:t>
            </a:r>
            <a:endParaRPr sz="1200">
              <a:latin typeface="Montserrat"/>
              <a:cs typeface="Montserrat"/>
            </a:endParaRPr>
          </a:p>
        </p:txBody>
      </p:sp>
      <p:sp>
        <p:nvSpPr>
          <p:cNvPr id="5" name="object 5"/>
          <p:cNvSpPr txBox="1"/>
          <p:nvPr/>
        </p:nvSpPr>
        <p:spPr>
          <a:xfrm>
            <a:off x="3843516" y="9381028"/>
            <a:ext cx="2556510" cy="75692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200" dirty="0">
                <a:solidFill>
                  <a:srgbClr val="231F20"/>
                </a:solidFill>
                <a:latin typeface="Montserrat"/>
                <a:cs typeface="Montserrat"/>
              </a:rPr>
              <a:t>Cultural</a:t>
            </a:r>
            <a:r>
              <a:rPr sz="1200" spc="-40" dirty="0">
                <a:solidFill>
                  <a:srgbClr val="231F20"/>
                </a:solidFill>
                <a:latin typeface="Montserrat"/>
                <a:cs typeface="Montserrat"/>
              </a:rPr>
              <a:t> </a:t>
            </a:r>
            <a:r>
              <a:rPr sz="1200" dirty="0">
                <a:solidFill>
                  <a:srgbClr val="231F20"/>
                </a:solidFill>
                <a:latin typeface="Montserrat"/>
                <a:cs typeface="Montserrat"/>
              </a:rPr>
              <a:t>Heritage</a:t>
            </a:r>
            <a:r>
              <a:rPr sz="1200" spc="-40" dirty="0">
                <a:solidFill>
                  <a:srgbClr val="231F20"/>
                </a:solidFill>
                <a:latin typeface="Montserrat"/>
                <a:cs typeface="Montserrat"/>
              </a:rPr>
              <a:t> </a:t>
            </a:r>
            <a:r>
              <a:rPr sz="1200" dirty="0">
                <a:solidFill>
                  <a:srgbClr val="231F20"/>
                </a:solidFill>
                <a:latin typeface="Montserrat"/>
                <a:cs typeface="Montserrat"/>
              </a:rPr>
              <a:t>and</a:t>
            </a:r>
            <a:r>
              <a:rPr sz="1200" spc="-40" dirty="0">
                <a:solidFill>
                  <a:srgbClr val="231F20"/>
                </a:solidFill>
                <a:latin typeface="Montserrat"/>
                <a:cs typeface="Montserrat"/>
              </a:rPr>
              <a:t> </a:t>
            </a:r>
            <a:r>
              <a:rPr sz="1200" spc="-10" dirty="0">
                <a:solidFill>
                  <a:srgbClr val="231F20"/>
                </a:solidFill>
                <a:latin typeface="Montserrat"/>
                <a:cs typeface="Montserrat"/>
              </a:rPr>
              <a:t>Tourism</a:t>
            </a:r>
            <a:endParaRPr sz="1200">
              <a:latin typeface="Montserrat"/>
              <a:cs typeface="Montserrat"/>
            </a:endParaRPr>
          </a:p>
          <a:p>
            <a:pPr marL="240665" indent="-227965">
              <a:lnSpc>
                <a:spcPct val="100000"/>
              </a:lnSpc>
              <a:buChar char="•"/>
              <a:tabLst>
                <a:tab pos="240665" algn="l"/>
              </a:tabLst>
            </a:pPr>
            <a:r>
              <a:rPr sz="1200" dirty="0">
                <a:solidFill>
                  <a:srgbClr val="231F20"/>
                </a:solidFill>
                <a:latin typeface="Montserrat"/>
                <a:cs typeface="Montserrat"/>
              </a:rPr>
              <a:t>Law</a:t>
            </a:r>
            <a:r>
              <a:rPr sz="1200" spc="-30"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Legal</a:t>
            </a:r>
            <a:r>
              <a:rPr sz="1200" spc="-30" dirty="0">
                <a:solidFill>
                  <a:srgbClr val="231F20"/>
                </a:solidFill>
                <a:latin typeface="Montserrat"/>
                <a:cs typeface="Montserrat"/>
              </a:rPr>
              <a:t> </a:t>
            </a:r>
            <a:r>
              <a:rPr sz="1200" spc="-10" dirty="0">
                <a:solidFill>
                  <a:srgbClr val="231F20"/>
                </a:solidFill>
                <a:latin typeface="Montserrat"/>
                <a:cs typeface="Montserrat"/>
              </a:rPr>
              <a:t>Services</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Advertising</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Corporate Communications</a:t>
            </a:r>
            <a:endParaRPr sz="1200">
              <a:latin typeface="Montserrat"/>
              <a:cs typeface="Montserra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881380">
              <a:lnSpc>
                <a:spcPct val="100000"/>
              </a:lnSpc>
              <a:spcBef>
                <a:spcPts val="100"/>
              </a:spcBef>
            </a:pPr>
            <a:r>
              <a:rPr dirty="0"/>
              <a:t>GCSE</a:t>
            </a:r>
            <a:r>
              <a:rPr spc="-20" dirty="0"/>
              <a:t> </a:t>
            </a:r>
            <a:r>
              <a:rPr dirty="0"/>
              <a:t>Art</a:t>
            </a:r>
            <a:r>
              <a:rPr spc="-15" dirty="0"/>
              <a:t> </a:t>
            </a:r>
            <a:r>
              <a:rPr dirty="0"/>
              <a:t>and</a:t>
            </a:r>
            <a:r>
              <a:rPr spc="-20" dirty="0"/>
              <a:t> </a:t>
            </a:r>
            <a:r>
              <a:rPr dirty="0"/>
              <a:t>Design:</a:t>
            </a:r>
            <a:r>
              <a:rPr spc="-15" dirty="0"/>
              <a:t> </a:t>
            </a:r>
            <a:r>
              <a:rPr dirty="0"/>
              <a:t>Fine</a:t>
            </a:r>
            <a:r>
              <a:rPr spc="-15" dirty="0"/>
              <a:t> </a:t>
            </a:r>
            <a:r>
              <a:rPr spc="-25" dirty="0"/>
              <a:t>Art</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643232"/>
            <a:ext cx="6853555" cy="9215856"/>
          </a:xfrm>
          <a:prstGeom prst="rect">
            <a:avLst/>
          </a:prstGeom>
        </p:spPr>
        <p:txBody>
          <a:bodyPr vert="horz" wrap="square" lIns="0" tIns="40640" rIns="0" bIns="0" rtlCol="0">
            <a:spAutoFit/>
          </a:bodyPr>
          <a:lstStyle/>
          <a:p>
            <a:pPr marL="12700">
              <a:lnSpc>
                <a:spcPct val="100000"/>
              </a:lnSpc>
              <a:spcBef>
                <a:spcPts val="32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219"/>
              </a:spcBef>
            </a:pPr>
            <a:r>
              <a:rPr sz="1150" spc="-25" dirty="0">
                <a:solidFill>
                  <a:srgbClr val="231F20"/>
                </a:solidFill>
                <a:latin typeface="Montserrat"/>
                <a:cs typeface="Montserrat"/>
              </a:rPr>
              <a:t>AQA</a:t>
            </a:r>
            <a:endParaRPr sz="1150" dirty="0">
              <a:latin typeface="Montserrat"/>
              <a:cs typeface="Montserrat"/>
            </a:endParaRPr>
          </a:p>
          <a:p>
            <a:pPr>
              <a:lnSpc>
                <a:spcPct val="100000"/>
              </a:lnSpc>
              <a:spcBef>
                <a:spcPts val="4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ct val="100000"/>
              </a:lnSpc>
              <a:spcBef>
                <a:spcPts val="220"/>
              </a:spcBef>
            </a:pPr>
            <a:r>
              <a:rPr sz="1150" dirty="0">
                <a:solidFill>
                  <a:srgbClr val="231F20"/>
                </a:solidFill>
                <a:latin typeface="Montserrat"/>
                <a:cs typeface="Montserrat"/>
              </a:rPr>
              <a:t>Miss</a:t>
            </a:r>
            <a:r>
              <a:rPr sz="1150" spc="-25" dirty="0">
                <a:solidFill>
                  <a:srgbClr val="231F20"/>
                </a:solidFill>
                <a:latin typeface="Montserrat"/>
                <a:cs typeface="Montserrat"/>
              </a:rPr>
              <a:t> </a:t>
            </a:r>
            <a:r>
              <a:rPr sz="1150" dirty="0">
                <a:solidFill>
                  <a:srgbClr val="231F20"/>
                </a:solidFill>
                <a:latin typeface="Montserrat"/>
                <a:cs typeface="Montserrat"/>
              </a:rPr>
              <a:t>Deakin</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Miss</a:t>
            </a:r>
            <a:r>
              <a:rPr sz="1150" spc="-25" dirty="0">
                <a:solidFill>
                  <a:srgbClr val="231F20"/>
                </a:solidFill>
                <a:latin typeface="Montserrat"/>
                <a:cs typeface="Montserrat"/>
              </a:rPr>
              <a:t> </a:t>
            </a:r>
            <a:r>
              <a:rPr lang="en-GB" sz="1150" spc="-10" dirty="0">
                <a:solidFill>
                  <a:srgbClr val="231F20"/>
                </a:solidFill>
                <a:latin typeface="Montserrat"/>
                <a:cs typeface="Montserrat"/>
              </a:rPr>
              <a:t>Shilton</a:t>
            </a:r>
            <a:endParaRPr sz="1150" dirty="0">
              <a:latin typeface="Montserrat"/>
              <a:cs typeface="Montserrat"/>
            </a:endParaRPr>
          </a:p>
          <a:p>
            <a:pPr>
              <a:lnSpc>
                <a:spcPct val="100000"/>
              </a:lnSpc>
              <a:spcBef>
                <a:spcPts val="4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a:lnSpc>
                <a:spcPct val="100000"/>
              </a:lnSpc>
              <a:spcBef>
                <a:spcPts val="420"/>
              </a:spcBef>
            </a:pPr>
            <a:r>
              <a:rPr lang="en-GB" sz="1150" dirty="0">
                <a:latin typeface="Montserrat"/>
                <a:cs typeface="Montserrat"/>
              </a:rPr>
              <a:t>For KS4 students can study Fine Art and will be able to explore a wide range of art medias and processes including drawing, painting, printmaking and ceramics. Students will explore 2 projects for their Coursework Component- the first project is Urban Architecture, where student will gain a strong understanding of the 4 Assessment Objectives and be supported in developing a project responding to graffiti art. There will be a trip to Digbeth to explore the graffiti and street art around the area. Students will create a ceramic outcome in response to this theme.</a:t>
            </a:r>
          </a:p>
          <a:p>
            <a:pPr>
              <a:lnSpc>
                <a:spcPct val="100000"/>
              </a:lnSpc>
              <a:spcBef>
                <a:spcPts val="420"/>
              </a:spcBef>
            </a:pPr>
            <a:endParaRPr lang="en-GB" sz="1150" dirty="0">
              <a:latin typeface="Montserrat"/>
              <a:cs typeface="Montserrat"/>
            </a:endParaRPr>
          </a:p>
          <a:p>
            <a:pPr>
              <a:lnSpc>
                <a:spcPct val="100000"/>
              </a:lnSpc>
              <a:spcBef>
                <a:spcPts val="420"/>
              </a:spcBef>
            </a:pPr>
            <a:r>
              <a:rPr lang="en-GB" sz="1150" dirty="0">
                <a:latin typeface="Montserrat"/>
                <a:cs typeface="Montserrat"/>
              </a:rPr>
              <a:t>For their second project student will work on a theme of their own choice and have the opportunity to develop preferred medias and skills explored in the first project. Students will be supported in researching and selecting their own artists and will create a final outcome in response to their theme, this might be in either 2D media or ceramics, depending on students’ interests.</a:t>
            </a:r>
          </a:p>
          <a:p>
            <a:pPr>
              <a:lnSpc>
                <a:spcPct val="100000"/>
              </a:lnSpc>
              <a:spcBef>
                <a:spcPts val="420"/>
              </a:spcBef>
            </a:pPr>
            <a:endParaRPr lang="en-GB" sz="1150" dirty="0">
              <a:latin typeface="Montserrat"/>
              <a:cs typeface="Montserrat"/>
            </a:endParaRPr>
          </a:p>
          <a:p>
            <a:pPr>
              <a:lnSpc>
                <a:spcPct val="100000"/>
              </a:lnSpc>
              <a:spcBef>
                <a:spcPts val="420"/>
              </a:spcBef>
            </a:pPr>
            <a:r>
              <a:rPr lang="en-GB" sz="1150" dirty="0">
                <a:latin typeface="Montserrat"/>
                <a:cs typeface="Montserrat"/>
              </a:rPr>
              <a:t>These 2 projects form the coursework component, which is worth 60% of their GCSE. Students will complete a mock exam at the end of Year 10. </a:t>
            </a:r>
          </a:p>
          <a:p>
            <a:pPr>
              <a:lnSpc>
                <a:spcPct val="100000"/>
              </a:lnSpc>
              <a:spcBef>
                <a:spcPts val="420"/>
              </a:spcBef>
            </a:pPr>
            <a:endParaRPr lang="en-GB" sz="1150" dirty="0">
              <a:latin typeface="Montserrat"/>
              <a:cs typeface="Montserrat"/>
            </a:endParaRPr>
          </a:p>
          <a:p>
            <a:pPr>
              <a:lnSpc>
                <a:spcPct val="100000"/>
              </a:lnSpc>
              <a:spcBef>
                <a:spcPts val="420"/>
              </a:spcBef>
            </a:pPr>
            <a:r>
              <a:rPr lang="en-GB" sz="1150" dirty="0">
                <a:latin typeface="Montserrat"/>
                <a:cs typeface="Montserrat"/>
              </a:rPr>
              <a:t>In the first term of Year 11 at GCSE students will refine their portfolio of work and complete a final piece for their project. Then in January of Year 11, they will begin the final component, the Controlled Assessment worth 40% of their GCSE grade. Students will use their understanding of how to formulate a project and their preferred style of art, processes and techniques to create a personal, independent body of work in response to one of the 7 starting points on the exam paper.</a:t>
            </a:r>
          </a:p>
          <a:p>
            <a:pPr>
              <a:lnSpc>
                <a:spcPct val="100000"/>
              </a:lnSpc>
              <a:spcBef>
                <a:spcPts val="420"/>
              </a:spcBef>
            </a:pPr>
            <a:endParaRPr lang="en-GB" sz="1150" dirty="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dirty="0">
              <a:latin typeface="Montserrat"/>
              <a:cs typeface="Montserrat"/>
            </a:endParaRPr>
          </a:p>
          <a:p>
            <a:pPr marL="12700" marR="2344420">
              <a:lnSpc>
                <a:spcPct val="115900"/>
              </a:lnSpc>
            </a:pPr>
            <a:r>
              <a:rPr sz="1150" dirty="0">
                <a:solidFill>
                  <a:srgbClr val="231F20"/>
                </a:solidFill>
                <a:latin typeface="Montserrat"/>
                <a:cs typeface="Montserrat"/>
              </a:rPr>
              <a:t>60%</a:t>
            </a:r>
            <a:r>
              <a:rPr sz="1150" spc="-25" dirty="0">
                <a:solidFill>
                  <a:srgbClr val="231F20"/>
                </a:solidFill>
                <a:latin typeface="Montserrat"/>
                <a:cs typeface="Montserrat"/>
              </a:rPr>
              <a:t> </a:t>
            </a:r>
            <a:r>
              <a:rPr sz="1150" spc="-10" dirty="0">
                <a:solidFill>
                  <a:srgbClr val="231F20"/>
                </a:solidFill>
                <a:latin typeface="Montserrat"/>
                <a:cs typeface="Montserrat"/>
              </a:rPr>
              <a:t>coursework</a:t>
            </a:r>
            <a:r>
              <a:rPr sz="1150" spc="-20" dirty="0">
                <a:solidFill>
                  <a:srgbClr val="231F20"/>
                </a:solidFill>
                <a:latin typeface="Montserrat"/>
                <a:cs typeface="Montserrat"/>
              </a:rPr>
              <a:t> </a:t>
            </a:r>
            <a:r>
              <a:rPr sz="1150" dirty="0">
                <a:solidFill>
                  <a:srgbClr val="231F20"/>
                </a:solidFill>
                <a:latin typeface="Montserrat"/>
                <a:cs typeface="Montserrat"/>
              </a:rPr>
              <a:t>(from</a:t>
            </a:r>
            <a:r>
              <a:rPr sz="1150" spc="-20" dirty="0">
                <a:solidFill>
                  <a:srgbClr val="231F20"/>
                </a:solidFill>
                <a:latin typeface="Montserrat"/>
                <a:cs typeface="Montserrat"/>
              </a:rPr>
              <a:t> </a:t>
            </a:r>
            <a:r>
              <a:rPr sz="1150" dirty="0">
                <a:solidFill>
                  <a:srgbClr val="231F20"/>
                </a:solidFill>
                <a:latin typeface="Montserrat"/>
                <a:cs typeface="Montserrat"/>
              </a:rPr>
              <a:t>Sept</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10</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Xmas</a:t>
            </a:r>
            <a:r>
              <a:rPr sz="1150" spc="-20" dirty="0">
                <a:solidFill>
                  <a:srgbClr val="231F20"/>
                </a:solidFill>
                <a:latin typeface="Montserrat"/>
                <a:cs typeface="Montserrat"/>
              </a:rPr>
              <a:t> </a:t>
            </a:r>
            <a:r>
              <a:rPr sz="1150" dirty="0">
                <a:solidFill>
                  <a:srgbClr val="231F20"/>
                </a:solidFill>
                <a:latin typeface="Montserrat"/>
                <a:cs typeface="Montserrat"/>
              </a:rPr>
              <a:t>term</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spc="-25" dirty="0">
                <a:solidFill>
                  <a:srgbClr val="231F20"/>
                </a:solidFill>
                <a:latin typeface="Montserrat"/>
                <a:cs typeface="Montserrat"/>
              </a:rPr>
              <a:t>11) </a:t>
            </a:r>
            <a:r>
              <a:rPr sz="1150" dirty="0">
                <a:solidFill>
                  <a:srgbClr val="231F20"/>
                </a:solidFill>
                <a:latin typeface="Montserrat"/>
                <a:cs typeface="Montserrat"/>
              </a:rPr>
              <a:t>40%</a:t>
            </a:r>
            <a:r>
              <a:rPr sz="1150" spc="-30" dirty="0">
                <a:solidFill>
                  <a:srgbClr val="231F20"/>
                </a:solidFill>
                <a:latin typeface="Montserrat"/>
                <a:cs typeface="Montserrat"/>
              </a:rPr>
              <a:t> </a:t>
            </a:r>
            <a:r>
              <a:rPr sz="1150" dirty="0">
                <a:solidFill>
                  <a:srgbClr val="231F20"/>
                </a:solidFill>
                <a:latin typeface="Montserrat"/>
                <a:cs typeface="Montserrat"/>
              </a:rPr>
              <a:t>controlled</a:t>
            </a:r>
            <a:r>
              <a:rPr sz="1150" spc="-25" dirty="0">
                <a:solidFill>
                  <a:srgbClr val="231F20"/>
                </a:solidFill>
                <a:latin typeface="Montserrat"/>
                <a:cs typeface="Montserrat"/>
              </a:rPr>
              <a:t> </a:t>
            </a:r>
            <a:r>
              <a:rPr sz="1150" dirty="0">
                <a:solidFill>
                  <a:srgbClr val="231F20"/>
                </a:solidFill>
                <a:latin typeface="Montserrat"/>
                <a:cs typeface="Montserrat"/>
              </a:rPr>
              <a:t>assessment</a:t>
            </a:r>
            <a:r>
              <a:rPr sz="1150" spc="-25" dirty="0">
                <a:solidFill>
                  <a:srgbClr val="231F20"/>
                </a:solidFill>
                <a:latin typeface="Montserrat"/>
                <a:cs typeface="Montserrat"/>
              </a:rPr>
              <a:t> </a:t>
            </a:r>
            <a:r>
              <a:rPr sz="1150" dirty="0">
                <a:solidFill>
                  <a:srgbClr val="231F20"/>
                </a:solidFill>
                <a:latin typeface="Montserrat"/>
                <a:cs typeface="Montserrat"/>
              </a:rPr>
              <a:t>(from</a:t>
            </a:r>
            <a:r>
              <a:rPr sz="1150" spc="-20" dirty="0">
                <a:solidFill>
                  <a:srgbClr val="231F20"/>
                </a:solidFill>
                <a:latin typeface="Montserrat"/>
                <a:cs typeface="Montserrat"/>
              </a:rPr>
              <a:t> </a:t>
            </a:r>
            <a:r>
              <a:rPr sz="1150" dirty="0">
                <a:solidFill>
                  <a:srgbClr val="231F20"/>
                </a:solidFill>
                <a:latin typeface="Montserrat"/>
                <a:cs typeface="Montserrat"/>
              </a:rPr>
              <a:t>Jan</a:t>
            </a:r>
            <a:r>
              <a:rPr sz="1150" spc="-25" dirty="0">
                <a:solidFill>
                  <a:srgbClr val="231F20"/>
                </a:solidFill>
                <a:latin typeface="Montserrat"/>
                <a:cs typeface="Montserrat"/>
              </a:rPr>
              <a:t> </a:t>
            </a:r>
            <a:r>
              <a:rPr sz="1150" dirty="0">
                <a:solidFill>
                  <a:srgbClr val="231F20"/>
                </a:solidFill>
                <a:latin typeface="Montserrat"/>
                <a:cs typeface="Montserrat"/>
              </a:rPr>
              <a:t>-</a:t>
            </a:r>
            <a:r>
              <a:rPr sz="1150" spc="-25" dirty="0">
                <a:solidFill>
                  <a:srgbClr val="231F20"/>
                </a:solidFill>
                <a:latin typeface="Montserrat"/>
                <a:cs typeface="Montserrat"/>
              </a:rPr>
              <a:t> </a:t>
            </a:r>
            <a:r>
              <a:rPr sz="1150" dirty="0">
                <a:solidFill>
                  <a:srgbClr val="231F20"/>
                </a:solidFill>
                <a:latin typeface="Montserrat"/>
                <a:cs typeface="Montserrat"/>
              </a:rPr>
              <a:t>Easter</a:t>
            </a:r>
            <a:r>
              <a:rPr sz="1150" spc="-20" dirty="0">
                <a:solidFill>
                  <a:srgbClr val="231F20"/>
                </a:solidFill>
                <a:latin typeface="Montserrat"/>
                <a:cs typeface="Montserrat"/>
              </a:rPr>
              <a:t> </a:t>
            </a:r>
            <a:r>
              <a:rPr sz="1150" dirty="0">
                <a:solidFill>
                  <a:srgbClr val="231F20"/>
                </a:solidFill>
                <a:latin typeface="Montserrat"/>
                <a:cs typeface="Montserrat"/>
              </a:rPr>
              <a:t>time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spc="-25" dirty="0">
                <a:solidFill>
                  <a:srgbClr val="231F20"/>
                </a:solidFill>
                <a:latin typeface="Montserrat"/>
                <a:cs typeface="Montserrat"/>
              </a:rPr>
              <a:t>11)</a:t>
            </a:r>
            <a:endParaRPr sz="1150" dirty="0">
              <a:latin typeface="Montserrat"/>
              <a:cs typeface="Montserrat"/>
            </a:endParaRPr>
          </a:p>
          <a:p>
            <a:pPr marL="12700" marR="5080">
              <a:lnSpc>
                <a:spcPct val="115900"/>
              </a:lnSpc>
            </a:pPr>
            <a:r>
              <a:rPr sz="1150" spc="-10" dirty="0">
                <a:solidFill>
                  <a:srgbClr val="231F20"/>
                </a:solidFill>
                <a:latin typeface="Montserrat"/>
                <a:cs typeface="Montserrat"/>
              </a:rPr>
              <a:t>Year</a:t>
            </a:r>
            <a:r>
              <a:rPr sz="1150" spc="-25" dirty="0">
                <a:solidFill>
                  <a:srgbClr val="231F20"/>
                </a:solidFill>
                <a:latin typeface="Montserrat"/>
                <a:cs typeface="Montserrat"/>
              </a:rPr>
              <a:t> </a:t>
            </a:r>
            <a:r>
              <a:rPr sz="1150" dirty="0">
                <a:solidFill>
                  <a:srgbClr val="231F20"/>
                </a:solidFill>
                <a:latin typeface="Montserrat"/>
                <a:cs typeface="Montserrat"/>
              </a:rPr>
              <a:t>10</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start</a:t>
            </a:r>
            <a:r>
              <a:rPr sz="1150" spc="-25" dirty="0">
                <a:solidFill>
                  <a:srgbClr val="231F20"/>
                </a:solidFill>
                <a:latin typeface="Montserrat"/>
                <a:cs typeface="Montserrat"/>
              </a:rPr>
              <a:t> </a:t>
            </a:r>
            <a:r>
              <a:rPr sz="1150" dirty="0">
                <a:solidFill>
                  <a:srgbClr val="231F20"/>
                </a:solidFill>
                <a:latin typeface="Montserrat"/>
                <a:cs typeface="Montserrat"/>
              </a:rPr>
              <a:t>with</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baseline</a:t>
            </a:r>
            <a:r>
              <a:rPr sz="1150" spc="-25" dirty="0">
                <a:solidFill>
                  <a:srgbClr val="231F20"/>
                </a:solidFill>
                <a:latin typeface="Montserrat"/>
                <a:cs typeface="Montserrat"/>
              </a:rPr>
              <a:t> </a:t>
            </a:r>
            <a:r>
              <a:rPr sz="1150" dirty="0">
                <a:solidFill>
                  <a:srgbClr val="231F20"/>
                </a:solidFill>
                <a:latin typeface="Montserrat"/>
                <a:cs typeface="Montserrat"/>
              </a:rPr>
              <a:t>assessment.</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assessed</a:t>
            </a:r>
            <a:r>
              <a:rPr sz="1150" spc="-20" dirty="0">
                <a:solidFill>
                  <a:srgbClr val="231F20"/>
                </a:solidFill>
                <a:latin typeface="Montserrat"/>
                <a:cs typeface="Montserrat"/>
              </a:rPr>
              <a:t> </a:t>
            </a:r>
            <a:r>
              <a:rPr sz="1150" dirty="0">
                <a:solidFill>
                  <a:srgbClr val="231F20"/>
                </a:solidFill>
                <a:latin typeface="Montserrat"/>
                <a:cs typeface="Montserrat"/>
              </a:rPr>
              <a:t>throughout</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They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dirty="0">
                <a:solidFill>
                  <a:srgbClr val="231F20"/>
                </a:solidFill>
                <a:latin typeface="Montserrat"/>
                <a:cs typeface="Montserrat"/>
              </a:rPr>
              <a:t>also</a:t>
            </a:r>
            <a:r>
              <a:rPr sz="1150" spc="-20" dirty="0">
                <a:solidFill>
                  <a:srgbClr val="231F20"/>
                </a:solidFill>
                <a:latin typeface="Montserrat"/>
                <a:cs typeface="Montserrat"/>
              </a:rPr>
              <a:t> </a:t>
            </a:r>
            <a:r>
              <a:rPr sz="1150" spc="-10" dirty="0">
                <a:solidFill>
                  <a:srgbClr val="231F20"/>
                </a:solidFill>
                <a:latin typeface="Montserrat"/>
                <a:cs typeface="Montserrat"/>
              </a:rPr>
              <a:t>complete</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mock</a:t>
            </a:r>
            <a:r>
              <a:rPr sz="1150" spc="-25" dirty="0">
                <a:solidFill>
                  <a:srgbClr val="231F20"/>
                </a:solidFill>
                <a:latin typeface="Montserrat"/>
                <a:cs typeface="Montserrat"/>
              </a:rPr>
              <a:t> </a:t>
            </a:r>
            <a:r>
              <a:rPr sz="1150" dirty="0">
                <a:solidFill>
                  <a:srgbClr val="231F20"/>
                </a:solidFill>
                <a:latin typeface="Montserrat"/>
                <a:cs typeface="Montserrat"/>
              </a:rPr>
              <a:t>exam</a:t>
            </a:r>
            <a:r>
              <a:rPr sz="1150" spc="-20" dirty="0">
                <a:solidFill>
                  <a:srgbClr val="231F20"/>
                </a:solidFill>
                <a:latin typeface="Montserrat"/>
                <a:cs typeface="Montserrat"/>
              </a:rPr>
              <a:t> </a:t>
            </a:r>
            <a:r>
              <a:rPr sz="1150" dirty="0">
                <a:solidFill>
                  <a:srgbClr val="231F20"/>
                </a:solidFill>
                <a:latin typeface="Montserrat"/>
                <a:cs typeface="Montserrat"/>
              </a:rPr>
              <a:t>at</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end</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spc="-25" dirty="0">
                <a:solidFill>
                  <a:srgbClr val="231F20"/>
                </a:solidFill>
                <a:latin typeface="Montserrat"/>
                <a:cs typeface="Montserrat"/>
              </a:rPr>
              <a:t>10.</a:t>
            </a:r>
            <a:endParaRPr sz="1150" dirty="0">
              <a:latin typeface="Montserrat"/>
              <a:cs typeface="Montserrat"/>
            </a:endParaRPr>
          </a:p>
          <a:p>
            <a:pPr>
              <a:lnSpc>
                <a:spcPct val="100000"/>
              </a:lnSpc>
              <a:spcBef>
                <a:spcPts val="415"/>
              </a:spcBef>
            </a:pPr>
            <a:endParaRPr sz="1150" dirty="0">
              <a:latin typeface="Montserrat"/>
              <a:cs typeface="Montserrat"/>
            </a:endParaRPr>
          </a:p>
          <a:p>
            <a:pPr marL="12700">
              <a:lnSpc>
                <a:spcPct val="100000"/>
              </a:lnSpc>
              <a:spcBef>
                <a:spcPts val="5"/>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nSpc>
                <a:spcPct val="100000"/>
              </a:lnSpc>
              <a:spcBef>
                <a:spcPts val="219"/>
              </a:spcBef>
            </a:pPr>
            <a:r>
              <a:rPr lang="en-GB" sz="1150" dirty="0">
                <a:solidFill>
                  <a:srgbClr val="231F20"/>
                </a:solidFill>
                <a:latin typeface="Montserrat"/>
                <a:cs typeface="Montserrat"/>
              </a:rPr>
              <a:t>Studying Fine Art at A Level at Sandwell Academy. You could also go onto to other artists courses in either A Level or BTEC.</a:t>
            </a:r>
          </a:p>
          <a:p>
            <a:pPr marL="12700">
              <a:lnSpc>
                <a:spcPct val="100000"/>
              </a:lnSpc>
              <a:spcBef>
                <a:spcPts val="219"/>
              </a:spcBef>
            </a:pPr>
            <a:endParaRPr lang="en-GB" sz="1150" dirty="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a:p>
            <a:pPr marL="12700">
              <a:lnSpc>
                <a:spcPct val="100000"/>
              </a:lnSpc>
              <a:spcBef>
                <a:spcPts val="220"/>
              </a:spcBef>
            </a:pPr>
            <a:r>
              <a:rPr lang="en-GB" sz="1150" spc="-10" dirty="0">
                <a:solidFill>
                  <a:srgbClr val="231F20"/>
                </a:solidFill>
                <a:latin typeface="Montserrat"/>
                <a:cs typeface="Montserrat"/>
              </a:rPr>
              <a:t>Architecture; Interior Design; Graphic Design; Advertising; Illustration; Photography; Set Design; Film &amp; Television; Fashion Design; Textile Design; Jewellery Design; Animation; Games Design; Product design; Teaching; Occupational Art Therapy; Gallery or museum curator; Art Historian; Restoration &amp; Conservation; Specialist Art Retail – and many others!</a:t>
            </a:r>
            <a:endParaRPr lang="en-GB" sz="1150" dirty="0">
              <a:latin typeface="Montserrat"/>
              <a:cs typeface="Montserra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TotalTime>
  <Words>8856</Words>
  <Application>Microsoft Office PowerPoint</Application>
  <PresentationFormat>Custom</PresentationFormat>
  <Paragraphs>895</Paragraphs>
  <Slides>30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Montserrat</vt:lpstr>
      <vt:lpstr>Symbol</vt:lpstr>
      <vt:lpstr>Office Theme</vt:lpstr>
      <vt:lpstr>Sandwell Academy</vt:lpstr>
      <vt:lpstr>The Options Process and Pathways</vt:lpstr>
      <vt:lpstr>Yellow Pathway</vt:lpstr>
      <vt:lpstr>FAQs</vt:lpstr>
      <vt:lpstr>PowerPoint Presentation</vt:lpstr>
      <vt:lpstr>GCSE Trilogy Science (Combined)</vt:lpstr>
      <vt:lpstr>GCSE Separate Science (Triple Science)</vt:lpstr>
      <vt:lpstr>GCSE English Literature</vt:lpstr>
      <vt:lpstr>GCSE Art and Design: Fine Art</vt:lpstr>
      <vt:lpstr>GCSE Physical Education</vt:lpstr>
      <vt:lpstr>BTEC Sport (PE)</vt:lpstr>
      <vt:lpstr>BTEC Music</vt:lpstr>
      <vt:lpstr>GCSE Music</vt:lpstr>
      <vt:lpstr>BTEC Creative Media Production (Media)</vt:lpstr>
      <vt:lpstr>BTEC Health and Social Care</vt:lpstr>
      <vt:lpstr>GCSE Computer Science</vt:lpstr>
      <vt:lpstr>BTEC Digital Information Technology</vt:lpstr>
      <vt:lpstr>GCSE Food Preparation and Nutrition</vt:lpstr>
      <vt:lpstr>GCSE Business</vt:lpstr>
      <vt:lpstr>BTEC Enterprise (Business)</vt:lpstr>
      <vt:lpstr>GCSE Geography</vt:lpstr>
      <vt:lpstr>GCSE History</vt:lpstr>
      <vt:lpstr>GCSE Religious Education (RE)</vt:lpstr>
      <vt:lpstr>GCSE Maths</vt:lpstr>
      <vt:lpstr>GCSE Design Technology</vt:lpstr>
      <vt:lpstr>GCSE English Language</vt:lpstr>
      <vt:lpstr>GCSE Spanish</vt:lpstr>
      <vt:lpstr>BTEC Performing Arts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Yellow-Pathway.indd</dc:title>
  <cp:lastModifiedBy>Debbie Walton</cp:lastModifiedBy>
  <cp:revision>5</cp:revision>
  <dcterms:created xsi:type="dcterms:W3CDTF">2024-07-14T16:37:41Z</dcterms:created>
  <dcterms:modified xsi:type="dcterms:W3CDTF">2025-03-10T09:43:49Z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2024-07-14T00:00:00Z</vt:filetime>
  </property>
  <property fmtid="{D5CDD505-2E9C-101B-9397-08002B2CF9AE}" pid="3" name="Creator">
    <vt:lpwstr>Adobe InDesign 18.4 (Macintosh)</vt:lpwstr>
  </property>
  <property fmtid="{D5CDD505-2E9C-101B-9397-08002B2CF9AE}" pid="4" name="GTS_PDFXVersion">
    <vt:lpwstr>PDF/X-4</vt:lpwstr>
  </property>
  <property fmtid="{D5CDD505-2E9C-101B-9397-08002B2CF9AE}" pid="5" name="LastSaved">
    <vt:filetime>2024-07-14T00:00:00Z</vt:filetime>
  </property>
  <property fmtid="{D5CDD505-2E9C-101B-9397-08002B2CF9AE}" pid="6" name="Producer">
    <vt:lpwstr>Adobe PDF Library 17.0</vt:lpwstr>
  </property>
</Properties>
</file>